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2"/>
    <p:sldMasterId id="2147483663" r:id="rId3"/>
  </p:sldMasterIdLst>
  <p:notesMasterIdLst>
    <p:notesMasterId r:id="rId94"/>
  </p:notesMasterIdLst>
  <p:handoutMasterIdLst>
    <p:handoutMasterId r:id="rId95"/>
  </p:handoutMasterIdLst>
  <p:sldIdLst>
    <p:sldId id="303" r:id="rId4"/>
    <p:sldId id="259" r:id="rId5"/>
    <p:sldId id="547" r:id="rId6"/>
    <p:sldId id="439" r:id="rId7"/>
    <p:sldId id="498" r:id="rId8"/>
    <p:sldId id="499" r:id="rId9"/>
    <p:sldId id="448" r:id="rId10"/>
    <p:sldId id="449" r:id="rId11"/>
    <p:sldId id="454" r:id="rId12"/>
    <p:sldId id="488" r:id="rId13"/>
    <p:sldId id="489" r:id="rId14"/>
    <p:sldId id="490" r:id="rId15"/>
    <p:sldId id="491" r:id="rId16"/>
    <p:sldId id="461" r:id="rId17"/>
    <p:sldId id="462" r:id="rId18"/>
    <p:sldId id="474" r:id="rId19"/>
    <p:sldId id="475" r:id="rId20"/>
    <p:sldId id="479" r:id="rId21"/>
    <p:sldId id="493" r:id="rId22"/>
    <p:sldId id="494" r:id="rId23"/>
    <p:sldId id="353" r:id="rId24"/>
    <p:sldId id="437" r:id="rId25"/>
    <p:sldId id="438" r:id="rId26"/>
    <p:sldId id="363" r:id="rId27"/>
    <p:sldId id="364" r:id="rId28"/>
    <p:sldId id="365" r:id="rId29"/>
    <p:sldId id="366" r:id="rId30"/>
    <p:sldId id="369" r:id="rId31"/>
    <p:sldId id="370" r:id="rId32"/>
    <p:sldId id="501" r:id="rId33"/>
    <p:sldId id="502" r:id="rId34"/>
    <p:sldId id="503" r:id="rId35"/>
    <p:sldId id="504" r:id="rId36"/>
    <p:sldId id="505" r:id="rId37"/>
    <p:sldId id="506" r:id="rId38"/>
    <p:sldId id="372" r:id="rId39"/>
    <p:sldId id="374" r:id="rId40"/>
    <p:sldId id="375" r:id="rId41"/>
    <p:sldId id="376" r:id="rId42"/>
    <p:sldId id="377" r:id="rId43"/>
    <p:sldId id="378" r:id="rId44"/>
    <p:sldId id="379" r:id="rId45"/>
    <p:sldId id="381" r:id="rId46"/>
    <p:sldId id="382" r:id="rId47"/>
    <p:sldId id="383" r:id="rId48"/>
    <p:sldId id="384" r:id="rId49"/>
    <p:sldId id="386" r:id="rId50"/>
    <p:sldId id="388" r:id="rId51"/>
    <p:sldId id="390" r:id="rId52"/>
    <p:sldId id="394" r:id="rId53"/>
    <p:sldId id="434" r:id="rId54"/>
    <p:sldId id="393" r:id="rId55"/>
    <p:sldId id="441" r:id="rId56"/>
    <p:sldId id="391" r:id="rId57"/>
    <p:sldId id="395" r:id="rId58"/>
    <p:sldId id="464" r:id="rId59"/>
    <p:sldId id="466" r:id="rId60"/>
    <p:sldId id="467" r:id="rId61"/>
    <p:sldId id="468" r:id="rId62"/>
    <p:sldId id="539" r:id="rId63"/>
    <p:sldId id="540" r:id="rId64"/>
    <p:sldId id="541" r:id="rId65"/>
    <p:sldId id="534" r:id="rId66"/>
    <p:sldId id="535" r:id="rId67"/>
    <p:sldId id="536" r:id="rId68"/>
    <p:sldId id="537" r:id="rId69"/>
    <p:sldId id="538" r:id="rId70"/>
    <p:sldId id="471" r:id="rId71"/>
    <p:sldId id="542" r:id="rId72"/>
    <p:sldId id="496" r:id="rId73"/>
    <p:sldId id="497" r:id="rId74"/>
    <p:sldId id="545" r:id="rId75"/>
    <p:sldId id="406" r:id="rId76"/>
    <p:sldId id="408" r:id="rId77"/>
    <p:sldId id="410" r:id="rId78"/>
    <p:sldId id="409" r:id="rId79"/>
    <p:sldId id="508" r:id="rId80"/>
    <p:sldId id="549" r:id="rId81"/>
    <p:sldId id="509" r:id="rId82"/>
    <p:sldId id="510" r:id="rId83"/>
    <p:sldId id="456" r:id="rId84"/>
    <p:sldId id="544" r:id="rId85"/>
    <p:sldId id="416" r:id="rId86"/>
    <p:sldId id="457" r:id="rId87"/>
    <p:sldId id="500" r:id="rId88"/>
    <p:sldId id="417" r:id="rId89"/>
    <p:sldId id="405" r:id="rId90"/>
    <p:sldId id="404" r:id="rId91"/>
    <p:sldId id="442" r:id="rId92"/>
    <p:sldId id="543" r:id="rId93"/>
  </p:sldIdLst>
  <p:sldSz cx="9144000" cy="6858000" type="screen4x3"/>
  <p:notesSz cx="6954838" cy="9309100"/>
  <p:embeddedFontLst>
    <p:embeddedFont>
      <p:font typeface="B Koodak" panose="00000700000000000000" pitchFamily="2" charset="-78"/>
      <p:bold r:id="rId96"/>
    </p:embeddedFont>
    <p:embeddedFont>
      <p:font typeface="B Lotus" panose="00000400000000000000" pitchFamily="2" charset="-78"/>
      <p:regular r:id="rId97"/>
      <p:bold r:id="rId98"/>
    </p:embeddedFont>
    <p:embeddedFont>
      <p:font typeface="B Mitra" panose="00000400000000000000" pitchFamily="2" charset="-78"/>
      <p:regular r:id="rId99"/>
      <p:bold r:id="rId100"/>
    </p:embeddedFont>
    <p:embeddedFont>
      <p:font typeface="B Titr" panose="00000700000000000000" pitchFamily="2" charset="-78"/>
      <p:bold r:id="rId101"/>
    </p:embeddedFont>
    <p:embeddedFont>
      <p:font typeface="Calibri" panose="020F0502020204030204" pitchFamily="34" charset="0"/>
      <p:regular r:id="rId102"/>
      <p:bold r:id="rId103"/>
      <p:italic r:id="rId104"/>
      <p:boldItalic r:id="rId105"/>
    </p:embeddedFont>
    <p:embeddedFont>
      <p:font typeface="Georgia" panose="02040502050405020303" pitchFamily="18" charset="0"/>
      <p:regular r:id="rId106"/>
      <p:bold r:id="rId107"/>
      <p:italic r:id="rId108"/>
      <p:boldItalic r:id="rId109"/>
    </p:embeddedFont>
    <p:embeddedFont>
      <p:font typeface="IranNastaliq" panose="02020505000000020003" pitchFamily="18" charset="0"/>
      <p:regular r:id="rId110"/>
    </p:embeddedFont>
    <p:embeddedFont>
      <p:font typeface="Times New Roman Bold" panose="02020803070505020304" pitchFamily="18" charset="0"/>
      <p:bold r:id="rId111"/>
    </p:embeddedFont>
    <p:embeddedFont>
      <p:font typeface="Wingdings 2" panose="05020102010507070707" pitchFamily="18" charset="2"/>
      <p:regular r:id="rId1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92832F5-EA01-48E5-B403-87E193F50680}">
          <p14:sldIdLst>
            <p14:sldId id="303"/>
            <p14:sldId id="259"/>
            <p14:sldId id="547"/>
          </p14:sldIdLst>
        </p14:section>
        <p14:section name="Project Overview" id="{087866C3-7028-482C-8D34-6BF5363FBD75}">
          <p14:sldIdLst>
            <p14:sldId id="439"/>
            <p14:sldId id="498"/>
            <p14:sldId id="499"/>
            <p14:sldId id="448"/>
            <p14:sldId id="449"/>
            <p14:sldId id="454"/>
            <p14:sldId id="488"/>
            <p14:sldId id="489"/>
            <p14:sldId id="490"/>
            <p14:sldId id="491"/>
            <p14:sldId id="461"/>
            <p14:sldId id="462"/>
            <p14:sldId id="474"/>
            <p14:sldId id="475"/>
            <p14:sldId id="479"/>
            <p14:sldId id="493"/>
            <p14:sldId id="494"/>
            <p14:sldId id="353"/>
            <p14:sldId id="437"/>
            <p14:sldId id="438"/>
            <p14:sldId id="363"/>
            <p14:sldId id="364"/>
            <p14:sldId id="365"/>
            <p14:sldId id="366"/>
            <p14:sldId id="369"/>
            <p14:sldId id="370"/>
            <p14:sldId id="501"/>
            <p14:sldId id="502"/>
            <p14:sldId id="503"/>
            <p14:sldId id="504"/>
            <p14:sldId id="505"/>
            <p14:sldId id="506"/>
            <p14:sldId id="372"/>
            <p14:sldId id="374"/>
            <p14:sldId id="375"/>
            <p14:sldId id="376"/>
            <p14:sldId id="377"/>
            <p14:sldId id="378"/>
            <p14:sldId id="379"/>
            <p14:sldId id="381"/>
            <p14:sldId id="382"/>
            <p14:sldId id="383"/>
            <p14:sldId id="384"/>
            <p14:sldId id="386"/>
            <p14:sldId id="388"/>
            <p14:sldId id="390"/>
            <p14:sldId id="394"/>
            <p14:sldId id="434"/>
            <p14:sldId id="393"/>
            <p14:sldId id="441"/>
            <p14:sldId id="391"/>
            <p14:sldId id="395"/>
            <p14:sldId id="464"/>
            <p14:sldId id="466"/>
            <p14:sldId id="467"/>
            <p14:sldId id="468"/>
            <p14:sldId id="539"/>
            <p14:sldId id="540"/>
            <p14:sldId id="541"/>
            <p14:sldId id="534"/>
            <p14:sldId id="535"/>
            <p14:sldId id="536"/>
            <p14:sldId id="537"/>
            <p14:sldId id="538"/>
            <p14:sldId id="471"/>
            <p14:sldId id="542"/>
            <p14:sldId id="496"/>
            <p14:sldId id="497"/>
            <p14:sldId id="545"/>
            <p14:sldId id="406"/>
            <p14:sldId id="408"/>
            <p14:sldId id="410"/>
            <p14:sldId id="409"/>
            <p14:sldId id="508"/>
            <p14:sldId id="549"/>
            <p14:sldId id="509"/>
            <p14:sldId id="510"/>
            <p14:sldId id="456"/>
            <p14:sldId id="544"/>
            <p14:sldId id="416"/>
            <p14:sldId id="457"/>
            <p14:sldId id="500"/>
            <p14:sldId id="417"/>
            <p14:sldId id="405"/>
            <p14:sldId id="404"/>
            <p14:sldId id="442"/>
            <p14:sldId id="543"/>
          </p14:sldIdLst>
        </p14:section>
        <p14:section name="Status Project" id="{D783BD67-504B-4489-92E8-FA830D362BFC}">
          <p14:sldIdLst/>
        </p14:section>
      </p14:sectionLst>
    </p:ext>
    <p:ext uri="{EFAFB233-063F-42B5-8137-9DF3F51BA10A}">
      <p15:sldGuideLst xmlns:p15="http://schemas.microsoft.com/office/powerpoint/2012/main">
        <p15:guide id="1" orient="horz" pos="2160">
          <p15:clr>
            <a:srgbClr val="A4A3A4"/>
          </p15:clr>
        </p15:guide>
        <p15:guide id="2" orient="horz" pos="576">
          <p15:clr>
            <a:srgbClr val="A4A3A4"/>
          </p15:clr>
        </p15:guide>
        <p15:guide id="3" pos="2880">
          <p15:clr>
            <a:srgbClr val="A4A3A4"/>
          </p15:clr>
        </p15:guide>
        <p15:guide id="4" pos="2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0066"/>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97" autoAdjust="0"/>
    <p:restoredTop sz="88187" autoAdjust="0"/>
  </p:normalViewPr>
  <p:slideViewPr>
    <p:cSldViewPr>
      <p:cViewPr varScale="1">
        <p:scale>
          <a:sx n="67" d="100"/>
          <a:sy n="67" d="100"/>
        </p:scale>
        <p:origin x="1228" y="56"/>
      </p:cViewPr>
      <p:guideLst>
        <p:guide orient="horz" pos="2160"/>
        <p:guide orient="horz" pos="576"/>
        <p:guide pos="2880"/>
        <p:guide pos="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0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font" Target="fonts/font17.fntdata"/><Relationship Id="rId16" Type="http://schemas.openxmlformats.org/officeDocument/2006/relationships/slide" Target="slides/slide13.xml"/><Relationship Id="rId107" Type="http://schemas.openxmlformats.org/officeDocument/2006/relationships/font" Target="fonts/font12.fntdata"/><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font" Target="fonts/font7.fntdata"/><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handoutMaster" Target="handoutMasters/handoutMaster1.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presProps" Target="presProps.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font" Target="fonts/font8.fntdata"/><Relationship Id="rId108" Type="http://schemas.openxmlformats.org/officeDocument/2006/relationships/font" Target="fonts/font13.fntdata"/><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font" Target="fonts/font11.fntdata"/><Relationship Id="rId114"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notesMaster" Target="notesMasters/notesMaster1.xml"/><Relationship Id="rId99" Type="http://schemas.openxmlformats.org/officeDocument/2006/relationships/font" Target="fonts/font4.fntdata"/><Relationship Id="rId101" Type="http://schemas.openxmlformats.org/officeDocument/2006/relationships/font" Target="fonts/font6.fntdata"/><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font" Target="fonts/font14.fntdata"/><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font" Target="fonts/font2.fntdata"/><Relationship Id="rId104" Type="http://schemas.openxmlformats.org/officeDocument/2006/relationships/font" Target="fonts/font9.fntdata"/><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1.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font" Target="fonts/font15.fntdata"/><Relationship Id="rId115" Type="http://schemas.openxmlformats.org/officeDocument/2006/relationships/theme" Target="theme/theme1.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font" Target="fonts/font5.fntdata"/><Relationship Id="rId105" Type="http://schemas.openxmlformats.org/officeDocument/2006/relationships/font" Target="fonts/font10.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font" Target="fonts/font3.fntdata"/><Relationship Id="rId3" Type="http://schemas.openxmlformats.org/officeDocument/2006/relationships/slideMaster" Target="slideMasters/slideMaster2.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font" Target="fonts/font16.fntdata"/></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814534-17AA-42D1-AF07-442CED49BA24}" type="doc">
      <dgm:prSet loTypeId="urn:microsoft.com/office/officeart/2005/8/layout/radial1" loCatId="cycle" qsTypeId="urn:microsoft.com/office/officeart/2005/8/quickstyle/simple1" qsCatId="simple" csTypeId="urn:microsoft.com/office/officeart/2005/8/colors/colorful5" csCatId="colorful" phldr="1"/>
      <dgm:spPr/>
      <dgm:t>
        <a:bodyPr/>
        <a:lstStyle/>
        <a:p>
          <a:endParaRPr lang="en-US"/>
        </a:p>
      </dgm:t>
    </dgm:pt>
    <dgm:pt modelId="{5BA32EEB-8A97-445C-A155-B1DE50DFB0C4}">
      <dgm:prSet phldrT="[Text]" custT="1"/>
      <dgm:spPr/>
      <dgm:t>
        <a:bodyPr/>
        <a:lstStyle/>
        <a:p>
          <a:r>
            <a:rPr lang="fa-IR" sz="3200" b="1" dirty="0">
              <a:solidFill>
                <a:schemeClr val="tx1"/>
              </a:solidFill>
              <a:cs typeface="B Lotus" panose="00000400000000000000" pitchFamily="2" charset="-78"/>
            </a:rPr>
            <a:t>اسناد طرح</a:t>
          </a:r>
          <a:endParaRPr lang="en-US" sz="3200" b="1" dirty="0">
            <a:solidFill>
              <a:schemeClr val="tx1"/>
            </a:solidFill>
            <a:cs typeface="B Lotus" panose="00000400000000000000" pitchFamily="2" charset="-78"/>
          </a:endParaRPr>
        </a:p>
      </dgm:t>
    </dgm:pt>
    <dgm:pt modelId="{ECF3FDF0-F2F1-4C55-8984-A3D29A3FE11B}" type="parTrans" cxnId="{CFAB1782-6E86-453C-940E-1D39B33B2A83}">
      <dgm:prSet/>
      <dgm:spPr/>
      <dgm:t>
        <a:bodyPr/>
        <a:lstStyle/>
        <a:p>
          <a:endParaRPr lang="en-US" sz="2400" b="1">
            <a:solidFill>
              <a:schemeClr val="tx1"/>
            </a:solidFill>
            <a:cs typeface="B Lotus" panose="00000400000000000000" pitchFamily="2" charset="-78"/>
          </a:endParaRPr>
        </a:p>
      </dgm:t>
    </dgm:pt>
    <dgm:pt modelId="{AA895A8F-C9E4-480C-A751-4EE396D1B8C5}" type="sibTrans" cxnId="{CFAB1782-6E86-453C-940E-1D39B33B2A83}">
      <dgm:prSet/>
      <dgm:spPr/>
      <dgm:t>
        <a:bodyPr/>
        <a:lstStyle/>
        <a:p>
          <a:endParaRPr lang="en-US" sz="2400" b="1">
            <a:solidFill>
              <a:schemeClr val="tx1"/>
            </a:solidFill>
            <a:cs typeface="B Lotus" panose="00000400000000000000" pitchFamily="2" charset="-78"/>
          </a:endParaRPr>
        </a:p>
      </dgm:t>
    </dgm:pt>
    <dgm:pt modelId="{71921D4C-FB3A-49C9-9E29-9626FF4B6CDB}">
      <dgm:prSet phldrT="[Text]" custT="1"/>
      <dgm:spPr/>
      <dgm:t>
        <a:bodyPr/>
        <a:lstStyle/>
        <a:p>
          <a:r>
            <a:rPr lang="fa-IR" sz="1800" b="1" dirty="0">
              <a:solidFill>
                <a:schemeClr val="tx1"/>
              </a:solidFill>
              <a:cs typeface="B Lotus" panose="00000400000000000000" pitchFamily="2" charset="-78"/>
            </a:rPr>
            <a:t>مطالعات تفصیلی طرح توسعه روستایی و اشتغالزایی</a:t>
          </a:r>
          <a:endParaRPr lang="en-US" sz="1800" b="1" dirty="0">
            <a:solidFill>
              <a:schemeClr val="tx1"/>
            </a:solidFill>
            <a:cs typeface="B Lotus" panose="00000400000000000000" pitchFamily="2" charset="-78"/>
          </a:endParaRPr>
        </a:p>
      </dgm:t>
    </dgm:pt>
    <dgm:pt modelId="{FEB30032-AA65-4312-ACEA-1D481A7801C8}" type="parTrans" cxnId="{B1A3ADF4-3BC6-4EEC-B6BC-EF7E904055E0}">
      <dgm:prSet custT="1"/>
      <dgm:spPr/>
      <dgm:t>
        <a:bodyPr/>
        <a:lstStyle/>
        <a:p>
          <a:endParaRPr lang="en-US" sz="700" b="1">
            <a:solidFill>
              <a:schemeClr val="tx1"/>
            </a:solidFill>
            <a:cs typeface="B Lotus" panose="00000400000000000000" pitchFamily="2" charset="-78"/>
          </a:endParaRPr>
        </a:p>
      </dgm:t>
    </dgm:pt>
    <dgm:pt modelId="{DBA80F53-0CFD-4733-B494-407D239E6F4A}" type="sibTrans" cxnId="{B1A3ADF4-3BC6-4EEC-B6BC-EF7E904055E0}">
      <dgm:prSet/>
      <dgm:spPr/>
      <dgm:t>
        <a:bodyPr/>
        <a:lstStyle/>
        <a:p>
          <a:endParaRPr lang="en-US" sz="2400" b="1">
            <a:solidFill>
              <a:schemeClr val="tx1"/>
            </a:solidFill>
            <a:cs typeface="B Lotus" panose="00000400000000000000" pitchFamily="2" charset="-78"/>
          </a:endParaRPr>
        </a:p>
      </dgm:t>
    </dgm:pt>
    <dgm:pt modelId="{94076230-AF24-426B-84C4-6D3C039E9461}">
      <dgm:prSet phldrT="[Text]" custT="1"/>
      <dgm:spPr/>
      <dgm:t>
        <a:bodyPr/>
        <a:lstStyle/>
        <a:p>
          <a:pPr rtl="1"/>
          <a:r>
            <a:rPr lang="fa-IR" sz="1800" b="1" dirty="0">
              <a:solidFill>
                <a:schemeClr val="tx1"/>
              </a:solidFill>
              <a:cs typeface="B Lotus" panose="00000400000000000000" pitchFamily="2" charset="-78"/>
            </a:rPr>
            <a:t>مطالعات تفصیلی طرح توسعه پایدار منظومه های روستایی</a:t>
          </a:r>
          <a:endParaRPr lang="en-US" sz="1800" b="1" dirty="0">
            <a:solidFill>
              <a:schemeClr val="tx1"/>
            </a:solidFill>
            <a:cs typeface="B Lotus" panose="00000400000000000000" pitchFamily="2" charset="-78"/>
          </a:endParaRPr>
        </a:p>
      </dgm:t>
    </dgm:pt>
    <dgm:pt modelId="{168C5625-1EED-4D43-B88B-CCC5B9342EC5}" type="parTrans" cxnId="{0DDD1C6D-E6DE-4174-B7F9-A8B281602EED}">
      <dgm:prSet custT="1"/>
      <dgm:spPr/>
      <dgm:t>
        <a:bodyPr/>
        <a:lstStyle/>
        <a:p>
          <a:endParaRPr lang="en-US" sz="700" b="1">
            <a:solidFill>
              <a:schemeClr val="tx1"/>
            </a:solidFill>
            <a:cs typeface="B Lotus" panose="00000400000000000000" pitchFamily="2" charset="-78"/>
          </a:endParaRPr>
        </a:p>
      </dgm:t>
    </dgm:pt>
    <dgm:pt modelId="{7A05F3E0-F425-475B-B701-31ACC63B68DB}" type="sibTrans" cxnId="{0DDD1C6D-E6DE-4174-B7F9-A8B281602EED}">
      <dgm:prSet/>
      <dgm:spPr/>
      <dgm:t>
        <a:bodyPr/>
        <a:lstStyle/>
        <a:p>
          <a:endParaRPr lang="en-US" sz="2400" b="1">
            <a:solidFill>
              <a:schemeClr val="tx1"/>
            </a:solidFill>
            <a:cs typeface="B Lotus" panose="00000400000000000000" pitchFamily="2" charset="-78"/>
          </a:endParaRPr>
        </a:p>
      </dgm:t>
    </dgm:pt>
    <dgm:pt modelId="{386D972F-18D1-4DE4-A4F0-A3D84EBD12EF}">
      <dgm:prSet phldrT="[Text]" custT="1"/>
      <dgm:spPr/>
      <dgm:t>
        <a:bodyPr/>
        <a:lstStyle/>
        <a:p>
          <a:pPr rtl="1"/>
          <a:r>
            <a:rPr lang="fa-IR" sz="1800" b="1" dirty="0">
              <a:solidFill>
                <a:schemeClr val="tx1"/>
              </a:solidFill>
              <a:cs typeface="B Lotus" panose="00000400000000000000" pitchFamily="2" charset="-78"/>
            </a:rPr>
            <a:t>سند برنامه  توسعه اقتصادی، اشتغالزایی و طرح توسعه پایدار منظومه های روستایی</a:t>
          </a:r>
          <a:endParaRPr lang="en-US" sz="1800" b="1" dirty="0">
            <a:solidFill>
              <a:schemeClr val="tx1"/>
            </a:solidFill>
            <a:cs typeface="B Lotus" panose="00000400000000000000" pitchFamily="2" charset="-78"/>
          </a:endParaRPr>
        </a:p>
      </dgm:t>
    </dgm:pt>
    <dgm:pt modelId="{F5260402-4692-4871-81A6-F382E70E74A3}" type="parTrans" cxnId="{BC13DA16-FC13-4AC7-B6AA-8F330903086B}">
      <dgm:prSet custT="1"/>
      <dgm:spPr/>
      <dgm:t>
        <a:bodyPr/>
        <a:lstStyle/>
        <a:p>
          <a:endParaRPr lang="en-US" sz="700" b="1">
            <a:solidFill>
              <a:schemeClr val="tx1"/>
            </a:solidFill>
            <a:cs typeface="B Lotus" panose="00000400000000000000" pitchFamily="2" charset="-78"/>
          </a:endParaRPr>
        </a:p>
      </dgm:t>
    </dgm:pt>
    <dgm:pt modelId="{E5718658-311C-4054-9D4E-8D0DE73AD2C7}" type="sibTrans" cxnId="{BC13DA16-FC13-4AC7-B6AA-8F330903086B}">
      <dgm:prSet/>
      <dgm:spPr/>
      <dgm:t>
        <a:bodyPr/>
        <a:lstStyle/>
        <a:p>
          <a:endParaRPr lang="en-US" sz="2400" b="1">
            <a:solidFill>
              <a:schemeClr val="tx1"/>
            </a:solidFill>
            <a:cs typeface="B Lotus" panose="00000400000000000000" pitchFamily="2" charset="-78"/>
          </a:endParaRPr>
        </a:p>
      </dgm:t>
    </dgm:pt>
    <dgm:pt modelId="{BF8470A4-7847-48B4-AD9B-DD32141522EF}" type="pres">
      <dgm:prSet presAssocID="{AA814534-17AA-42D1-AF07-442CED49BA24}" presName="cycle" presStyleCnt="0">
        <dgm:presLayoutVars>
          <dgm:chMax val="1"/>
          <dgm:dir/>
          <dgm:animLvl val="ctr"/>
          <dgm:resizeHandles val="exact"/>
        </dgm:presLayoutVars>
      </dgm:prSet>
      <dgm:spPr/>
    </dgm:pt>
    <dgm:pt modelId="{69C580FF-BA48-4D39-942B-9C903D3ABBB6}" type="pres">
      <dgm:prSet presAssocID="{5BA32EEB-8A97-445C-A155-B1DE50DFB0C4}" presName="centerShape" presStyleLbl="node0" presStyleIdx="0" presStyleCnt="1" custScaleX="147830"/>
      <dgm:spPr/>
    </dgm:pt>
    <dgm:pt modelId="{C250FA22-39C8-461B-97C6-BCEEB674C124}" type="pres">
      <dgm:prSet presAssocID="{FEB30032-AA65-4312-ACEA-1D481A7801C8}" presName="Name9" presStyleLbl="parChTrans1D2" presStyleIdx="0" presStyleCnt="3"/>
      <dgm:spPr/>
    </dgm:pt>
    <dgm:pt modelId="{F3F36708-98EE-4FB4-8E3E-52FCE923722B}" type="pres">
      <dgm:prSet presAssocID="{FEB30032-AA65-4312-ACEA-1D481A7801C8}" presName="connTx" presStyleLbl="parChTrans1D2" presStyleIdx="0" presStyleCnt="3"/>
      <dgm:spPr/>
    </dgm:pt>
    <dgm:pt modelId="{1DD3C187-51EB-4EAE-B9A3-46728971D5CA}" type="pres">
      <dgm:prSet presAssocID="{71921D4C-FB3A-49C9-9E29-9626FF4B6CDB}" presName="node" presStyleLbl="node1" presStyleIdx="0" presStyleCnt="3" custScaleX="158389">
        <dgm:presLayoutVars>
          <dgm:bulletEnabled val="1"/>
        </dgm:presLayoutVars>
      </dgm:prSet>
      <dgm:spPr/>
    </dgm:pt>
    <dgm:pt modelId="{FEBA2844-F4F3-4FAD-B10F-A7AB11269896}" type="pres">
      <dgm:prSet presAssocID="{168C5625-1EED-4D43-B88B-CCC5B9342EC5}" presName="Name9" presStyleLbl="parChTrans1D2" presStyleIdx="1" presStyleCnt="3"/>
      <dgm:spPr/>
    </dgm:pt>
    <dgm:pt modelId="{C56D02FB-713A-4B8F-8CA9-0DC9317306C4}" type="pres">
      <dgm:prSet presAssocID="{168C5625-1EED-4D43-B88B-CCC5B9342EC5}" presName="connTx" presStyleLbl="parChTrans1D2" presStyleIdx="1" presStyleCnt="3"/>
      <dgm:spPr/>
    </dgm:pt>
    <dgm:pt modelId="{3190F87A-CF40-4AFB-8E18-B1BC198E6544}" type="pres">
      <dgm:prSet presAssocID="{94076230-AF24-426B-84C4-6D3C039E9461}" presName="node" presStyleLbl="node1" presStyleIdx="1" presStyleCnt="3" custScaleX="158389" custRadScaleRad="144230" custRadScaleInc="-5155">
        <dgm:presLayoutVars>
          <dgm:bulletEnabled val="1"/>
        </dgm:presLayoutVars>
      </dgm:prSet>
      <dgm:spPr/>
    </dgm:pt>
    <dgm:pt modelId="{B57BE23E-3FE6-499C-B97E-D443EEAAAC18}" type="pres">
      <dgm:prSet presAssocID="{F5260402-4692-4871-81A6-F382E70E74A3}" presName="Name9" presStyleLbl="parChTrans1D2" presStyleIdx="2" presStyleCnt="3"/>
      <dgm:spPr/>
    </dgm:pt>
    <dgm:pt modelId="{57EC0C1A-A3AF-4735-88D3-2CBF0332EA3B}" type="pres">
      <dgm:prSet presAssocID="{F5260402-4692-4871-81A6-F382E70E74A3}" presName="connTx" presStyleLbl="parChTrans1D2" presStyleIdx="2" presStyleCnt="3"/>
      <dgm:spPr/>
    </dgm:pt>
    <dgm:pt modelId="{95873721-57F8-47A1-9403-C4769B1C51FA}" type="pres">
      <dgm:prSet presAssocID="{386D972F-18D1-4DE4-A4F0-A3D84EBD12EF}" presName="node" presStyleLbl="node1" presStyleIdx="2" presStyleCnt="3" custScaleX="158389" custRadScaleRad="154023" custRadScaleInc="19019">
        <dgm:presLayoutVars>
          <dgm:bulletEnabled val="1"/>
        </dgm:presLayoutVars>
      </dgm:prSet>
      <dgm:spPr/>
    </dgm:pt>
  </dgm:ptLst>
  <dgm:cxnLst>
    <dgm:cxn modelId="{609EC902-0542-4A9B-9C63-016054AB9EE6}" type="presOf" srcId="{FEB30032-AA65-4312-ACEA-1D481A7801C8}" destId="{C250FA22-39C8-461B-97C6-BCEEB674C124}" srcOrd="0" destOrd="0" presId="urn:microsoft.com/office/officeart/2005/8/layout/radial1"/>
    <dgm:cxn modelId="{BC13DA16-FC13-4AC7-B6AA-8F330903086B}" srcId="{5BA32EEB-8A97-445C-A155-B1DE50DFB0C4}" destId="{386D972F-18D1-4DE4-A4F0-A3D84EBD12EF}" srcOrd="2" destOrd="0" parTransId="{F5260402-4692-4871-81A6-F382E70E74A3}" sibTransId="{E5718658-311C-4054-9D4E-8D0DE73AD2C7}"/>
    <dgm:cxn modelId="{310B8928-45A2-47CF-9FF6-20198BF4C970}" type="presOf" srcId="{386D972F-18D1-4DE4-A4F0-A3D84EBD12EF}" destId="{95873721-57F8-47A1-9403-C4769B1C51FA}" srcOrd="0" destOrd="0" presId="urn:microsoft.com/office/officeart/2005/8/layout/radial1"/>
    <dgm:cxn modelId="{F105242F-53EE-44EC-874A-D95296FD6F50}" type="presOf" srcId="{94076230-AF24-426B-84C4-6D3C039E9461}" destId="{3190F87A-CF40-4AFB-8E18-B1BC198E6544}" srcOrd="0" destOrd="0" presId="urn:microsoft.com/office/officeart/2005/8/layout/radial1"/>
    <dgm:cxn modelId="{8385EC35-1606-420E-AD1D-7F3C746578C1}" type="presOf" srcId="{FEB30032-AA65-4312-ACEA-1D481A7801C8}" destId="{F3F36708-98EE-4FB4-8E3E-52FCE923722B}" srcOrd="1" destOrd="0" presId="urn:microsoft.com/office/officeart/2005/8/layout/radial1"/>
    <dgm:cxn modelId="{0DDD1C6D-E6DE-4174-B7F9-A8B281602EED}" srcId="{5BA32EEB-8A97-445C-A155-B1DE50DFB0C4}" destId="{94076230-AF24-426B-84C4-6D3C039E9461}" srcOrd="1" destOrd="0" parTransId="{168C5625-1EED-4D43-B88B-CCC5B9342EC5}" sibTransId="{7A05F3E0-F425-475B-B701-31ACC63B68DB}"/>
    <dgm:cxn modelId="{62A2284D-37D3-4375-869B-3C708F935190}" type="presOf" srcId="{F5260402-4692-4871-81A6-F382E70E74A3}" destId="{57EC0C1A-A3AF-4735-88D3-2CBF0332EA3B}" srcOrd="1" destOrd="0" presId="urn:microsoft.com/office/officeart/2005/8/layout/radial1"/>
    <dgm:cxn modelId="{F3370078-9D1C-4C80-9A7D-219E97F63C43}" type="presOf" srcId="{F5260402-4692-4871-81A6-F382E70E74A3}" destId="{B57BE23E-3FE6-499C-B97E-D443EEAAAC18}" srcOrd="0" destOrd="0" presId="urn:microsoft.com/office/officeart/2005/8/layout/radial1"/>
    <dgm:cxn modelId="{CFAB1782-6E86-453C-940E-1D39B33B2A83}" srcId="{AA814534-17AA-42D1-AF07-442CED49BA24}" destId="{5BA32EEB-8A97-445C-A155-B1DE50DFB0C4}" srcOrd="0" destOrd="0" parTransId="{ECF3FDF0-F2F1-4C55-8984-A3D29A3FE11B}" sibTransId="{AA895A8F-C9E4-480C-A751-4EE396D1B8C5}"/>
    <dgm:cxn modelId="{151667A5-2184-481C-899E-776A6B9B4105}" type="presOf" srcId="{AA814534-17AA-42D1-AF07-442CED49BA24}" destId="{BF8470A4-7847-48B4-AD9B-DD32141522EF}" srcOrd="0" destOrd="0" presId="urn:microsoft.com/office/officeart/2005/8/layout/radial1"/>
    <dgm:cxn modelId="{920F09A6-1A77-4438-9970-FDD7565F8A57}" type="presOf" srcId="{168C5625-1EED-4D43-B88B-CCC5B9342EC5}" destId="{C56D02FB-713A-4B8F-8CA9-0DC9317306C4}" srcOrd="1" destOrd="0" presId="urn:microsoft.com/office/officeart/2005/8/layout/radial1"/>
    <dgm:cxn modelId="{36D569BA-40EB-4B01-85B8-AE04040BAF47}" type="presOf" srcId="{168C5625-1EED-4D43-B88B-CCC5B9342EC5}" destId="{FEBA2844-F4F3-4FAD-B10F-A7AB11269896}" srcOrd="0" destOrd="0" presId="urn:microsoft.com/office/officeart/2005/8/layout/radial1"/>
    <dgm:cxn modelId="{CD6253CB-E978-45AC-ACBD-C37FEA726659}" type="presOf" srcId="{5BA32EEB-8A97-445C-A155-B1DE50DFB0C4}" destId="{69C580FF-BA48-4D39-942B-9C903D3ABBB6}" srcOrd="0" destOrd="0" presId="urn:microsoft.com/office/officeart/2005/8/layout/radial1"/>
    <dgm:cxn modelId="{E9D192D8-FD20-4CE0-969E-2A7E9D649854}" type="presOf" srcId="{71921D4C-FB3A-49C9-9E29-9626FF4B6CDB}" destId="{1DD3C187-51EB-4EAE-B9A3-46728971D5CA}" srcOrd="0" destOrd="0" presId="urn:microsoft.com/office/officeart/2005/8/layout/radial1"/>
    <dgm:cxn modelId="{B1A3ADF4-3BC6-4EEC-B6BC-EF7E904055E0}" srcId="{5BA32EEB-8A97-445C-A155-B1DE50DFB0C4}" destId="{71921D4C-FB3A-49C9-9E29-9626FF4B6CDB}" srcOrd="0" destOrd="0" parTransId="{FEB30032-AA65-4312-ACEA-1D481A7801C8}" sibTransId="{DBA80F53-0CFD-4733-B494-407D239E6F4A}"/>
    <dgm:cxn modelId="{640A9B53-4E8F-4FE4-9C74-EB112203DF19}" type="presParOf" srcId="{BF8470A4-7847-48B4-AD9B-DD32141522EF}" destId="{69C580FF-BA48-4D39-942B-9C903D3ABBB6}" srcOrd="0" destOrd="0" presId="urn:microsoft.com/office/officeart/2005/8/layout/radial1"/>
    <dgm:cxn modelId="{A484FABB-5895-4323-AB6A-83902F80E378}" type="presParOf" srcId="{BF8470A4-7847-48B4-AD9B-DD32141522EF}" destId="{C250FA22-39C8-461B-97C6-BCEEB674C124}" srcOrd="1" destOrd="0" presId="urn:microsoft.com/office/officeart/2005/8/layout/radial1"/>
    <dgm:cxn modelId="{46ADCA53-A676-4543-AF4C-3DC0D3A0B781}" type="presParOf" srcId="{C250FA22-39C8-461B-97C6-BCEEB674C124}" destId="{F3F36708-98EE-4FB4-8E3E-52FCE923722B}" srcOrd="0" destOrd="0" presId="urn:microsoft.com/office/officeart/2005/8/layout/radial1"/>
    <dgm:cxn modelId="{1E2BCBDC-95CB-4963-A312-EA9310B1735D}" type="presParOf" srcId="{BF8470A4-7847-48B4-AD9B-DD32141522EF}" destId="{1DD3C187-51EB-4EAE-B9A3-46728971D5CA}" srcOrd="2" destOrd="0" presId="urn:microsoft.com/office/officeart/2005/8/layout/radial1"/>
    <dgm:cxn modelId="{56F3E92D-7B11-4385-9714-50B4BCFFD3F8}" type="presParOf" srcId="{BF8470A4-7847-48B4-AD9B-DD32141522EF}" destId="{FEBA2844-F4F3-4FAD-B10F-A7AB11269896}" srcOrd="3" destOrd="0" presId="urn:microsoft.com/office/officeart/2005/8/layout/radial1"/>
    <dgm:cxn modelId="{FB26786E-EE55-48BC-A7A0-B1E23624CD14}" type="presParOf" srcId="{FEBA2844-F4F3-4FAD-B10F-A7AB11269896}" destId="{C56D02FB-713A-4B8F-8CA9-0DC9317306C4}" srcOrd="0" destOrd="0" presId="urn:microsoft.com/office/officeart/2005/8/layout/radial1"/>
    <dgm:cxn modelId="{0E2FEEBE-A15E-46E4-9AC5-A58761013AA3}" type="presParOf" srcId="{BF8470A4-7847-48B4-AD9B-DD32141522EF}" destId="{3190F87A-CF40-4AFB-8E18-B1BC198E6544}" srcOrd="4" destOrd="0" presId="urn:microsoft.com/office/officeart/2005/8/layout/radial1"/>
    <dgm:cxn modelId="{9EE4711D-F566-4EDA-BBF7-DB7009ED347C}" type="presParOf" srcId="{BF8470A4-7847-48B4-AD9B-DD32141522EF}" destId="{B57BE23E-3FE6-499C-B97E-D443EEAAAC18}" srcOrd="5" destOrd="0" presId="urn:microsoft.com/office/officeart/2005/8/layout/radial1"/>
    <dgm:cxn modelId="{B09EA97C-A7C1-4E48-8C3A-983C3970B697}" type="presParOf" srcId="{B57BE23E-3FE6-499C-B97E-D443EEAAAC18}" destId="{57EC0C1A-A3AF-4735-88D3-2CBF0332EA3B}" srcOrd="0" destOrd="0" presId="urn:microsoft.com/office/officeart/2005/8/layout/radial1"/>
    <dgm:cxn modelId="{BBDF3EBA-8287-469F-B3B1-B1AF3763DC1B}" type="presParOf" srcId="{BF8470A4-7847-48B4-AD9B-DD32141522EF}" destId="{95873721-57F8-47A1-9403-C4769B1C51FA}" srcOrd="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C2BBAE-B4DA-437C-B73F-FE5D5EB96CFA}" type="doc">
      <dgm:prSet loTypeId="urn:microsoft.com/office/officeart/2005/8/layout/chevron2" loCatId="list" qsTypeId="urn:microsoft.com/office/officeart/2005/8/quickstyle/simple1" qsCatId="simple" csTypeId="urn:microsoft.com/office/officeart/2005/8/colors/colorful2" csCatId="colorful" phldr="1"/>
      <dgm:spPr/>
      <dgm:t>
        <a:bodyPr/>
        <a:lstStyle/>
        <a:p>
          <a:endParaRPr lang="en-US"/>
        </a:p>
      </dgm:t>
    </dgm:pt>
    <dgm:pt modelId="{D810309D-238D-4B71-BF6A-A159D1C8BB08}">
      <dgm:prSet phldrT="[Text]" custT="1"/>
      <dgm:spPr/>
      <dgm:t>
        <a:bodyPr/>
        <a:lstStyle/>
        <a:p>
          <a:pPr rtl="1"/>
          <a:r>
            <a:rPr lang="fa-IR" sz="2800" dirty="0">
              <a:cs typeface="B Lotus" panose="00000400000000000000" pitchFamily="2" charset="-78"/>
            </a:rPr>
            <a:t>1</a:t>
          </a:r>
          <a:endParaRPr lang="en-US" sz="2800" dirty="0">
            <a:cs typeface="B Lotus" panose="00000400000000000000" pitchFamily="2" charset="-78"/>
          </a:endParaRPr>
        </a:p>
      </dgm:t>
    </dgm:pt>
    <dgm:pt modelId="{548014E6-F4F1-43BF-B609-5C06AE73BF0F}" type="parTrans" cxnId="{9D16BA0D-2994-4D89-9B03-1171D4B81C1D}">
      <dgm:prSet/>
      <dgm:spPr/>
      <dgm:t>
        <a:bodyPr/>
        <a:lstStyle/>
        <a:p>
          <a:pPr rtl="1"/>
          <a:endParaRPr lang="en-US" sz="3200">
            <a:cs typeface="B Lotus" panose="00000400000000000000" pitchFamily="2" charset="-78"/>
          </a:endParaRPr>
        </a:p>
      </dgm:t>
    </dgm:pt>
    <dgm:pt modelId="{7F7A3F55-0A75-4B25-B228-3ACE617C8D35}" type="sibTrans" cxnId="{9D16BA0D-2994-4D89-9B03-1171D4B81C1D}">
      <dgm:prSet/>
      <dgm:spPr/>
      <dgm:t>
        <a:bodyPr/>
        <a:lstStyle/>
        <a:p>
          <a:pPr rtl="1"/>
          <a:endParaRPr lang="en-US" sz="3200">
            <a:cs typeface="B Lotus" panose="00000400000000000000" pitchFamily="2" charset="-78"/>
          </a:endParaRPr>
        </a:p>
      </dgm:t>
    </dgm:pt>
    <dgm:pt modelId="{189F001C-A752-4B79-9E8D-2933F345BCEE}">
      <dgm:prSet phldrT="[Text]" custT="1"/>
      <dgm:spPr/>
      <dgm:t>
        <a:bodyPr/>
        <a:lstStyle/>
        <a:p>
          <a:pPr rtl="1"/>
          <a:r>
            <a:rPr lang="ar-SA" sz="2400" i="0" u="sng" dirty="0">
              <a:solidFill>
                <a:schemeClr val="tx1"/>
              </a:solidFill>
              <a:effectLst/>
              <a:latin typeface="+mn-lt"/>
              <a:ea typeface="+mn-ea"/>
              <a:cs typeface="B Lotus" panose="00000400000000000000" pitchFamily="2" charset="-78"/>
            </a:rPr>
            <a:t>حفظ منابع طبیعی و تجدید ناپذیر منظومه با اصلاح شیوه های بهره برداری</a:t>
          </a:r>
          <a:endParaRPr lang="en-US" sz="2400" i="0" u="sng" dirty="0">
            <a:solidFill>
              <a:schemeClr val="tx1"/>
            </a:solidFill>
            <a:cs typeface="B Lotus" panose="00000400000000000000" pitchFamily="2" charset="-78"/>
          </a:endParaRPr>
        </a:p>
      </dgm:t>
    </dgm:pt>
    <dgm:pt modelId="{40BEED7B-83DA-4237-81A1-91FE9B8457D3}" type="parTrans" cxnId="{FCA1C610-01B2-4D14-86E9-75D442BBBC69}">
      <dgm:prSet/>
      <dgm:spPr/>
      <dgm:t>
        <a:bodyPr/>
        <a:lstStyle/>
        <a:p>
          <a:pPr rtl="1"/>
          <a:endParaRPr lang="en-US" sz="3200">
            <a:cs typeface="B Lotus" panose="00000400000000000000" pitchFamily="2" charset="-78"/>
          </a:endParaRPr>
        </a:p>
      </dgm:t>
    </dgm:pt>
    <dgm:pt modelId="{801628F0-23DF-40ED-80FB-D6A4F44B3F57}" type="sibTrans" cxnId="{FCA1C610-01B2-4D14-86E9-75D442BBBC69}">
      <dgm:prSet/>
      <dgm:spPr/>
      <dgm:t>
        <a:bodyPr/>
        <a:lstStyle/>
        <a:p>
          <a:pPr rtl="1"/>
          <a:endParaRPr lang="en-US" sz="3200">
            <a:cs typeface="B Lotus" panose="00000400000000000000" pitchFamily="2" charset="-78"/>
          </a:endParaRPr>
        </a:p>
      </dgm:t>
    </dgm:pt>
    <dgm:pt modelId="{BD592682-16FA-4F17-892A-B7D7A716F816}">
      <dgm:prSet phldrT="[Text]" custT="1"/>
      <dgm:spPr/>
      <dgm:t>
        <a:bodyPr/>
        <a:lstStyle/>
        <a:p>
          <a:pPr rtl="1"/>
          <a:r>
            <a:rPr lang="fa-IR" sz="2800" dirty="0">
              <a:cs typeface="B Lotus" panose="00000400000000000000" pitchFamily="2" charset="-78"/>
            </a:rPr>
            <a:t>2</a:t>
          </a:r>
          <a:endParaRPr lang="en-US" sz="2800" dirty="0">
            <a:cs typeface="B Lotus" panose="00000400000000000000" pitchFamily="2" charset="-78"/>
          </a:endParaRPr>
        </a:p>
      </dgm:t>
    </dgm:pt>
    <dgm:pt modelId="{2F004C12-911C-4A6C-821D-A0438990469F}" type="parTrans" cxnId="{1006D030-61FA-469D-94F9-88616FF0B2C2}">
      <dgm:prSet/>
      <dgm:spPr/>
      <dgm:t>
        <a:bodyPr/>
        <a:lstStyle/>
        <a:p>
          <a:pPr rtl="1"/>
          <a:endParaRPr lang="en-US" sz="3200">
            <a:cs typeface="B Lotus" panose="00000400000000000000" pitchFamily="2" charset="-78"/>
          </a:endParaRPr>
        </a:p>
      </dgm:t>
    </dgm:pt>
    <dgm:pt modelId="{66C9DBD8-49F6-4EE4-B748-384AAFBE797D}" type="sibTrans" cxnId="{1006D030-61FA-469D-94F9-88616FF0B2C2}">
      <dgm:prSet/>
      <dgm:spPr/>
      <dgm:t>
        <a:bodyPr/>
        <a:lstStyle/>
        <a:p>
          <a:pPr rtl="1"/>
          <a:endParaRPr lang="en-US" sz="3200">
            <a:cs typeface="B Lotus" panose="00000400000000000000" pitchFamily="2" charset="-78"/>
          </a:endParaRPr>
        </a:p>
      </dgm:t>
    </dgm:pt>
    <dgm:pt modelId="{7355A8C1-16E7-426F-B45A-DDEAEC70A59E}">
      <dgm:prSet phldrT="[Text]" custT="1"/>
      <dgm:spPr/>
      <dgm:t>
        <a:bodyPr/>
        <a:lstStyle/>
        <a:p>
          <a:pPr rtl="1"/>
          <a:r>
            <a:rPr lang="ar-SA" sz="2400">
              <a:effectLst/>
              <a:latin typeface="+mn-lt"/>
              <a:ea typeface="+mn-ea"/>
              <a:cs typeface="B Lotus" panose="00000400000000000000" pitchFamily="2" charset="-78"/>
            </a:rPr>
            <a:t>ارتقاء جایگاه اقتصادی منظومه</a:t>
          </a:r>
          <a:r>
            <a:rPr lang="fa-IR" sz="2400">
              <a:effectLst/>
              <a:latin typeface="+mn-lt"/>
              <a:ea typeface="+mn-ea"/>
              <a:cs typeface="B Lotus" panose="00000400000000000000" pitchFamily="2" charset="-78"/>
            </a:rPr>
            <a:t> ها</a:t>
          </a:r>
          <a:r>
            <a:rPr lang="ar-SA" sz="2400">
              <a:effectLst/>
              <a:latin typeface="+mn-lt"/>
              <a:ea typeface="+mn-ea"/>
              <a:cs typeface="B Lotus" panose="00000400000000000000" pitchFamily="2" charset="-78"/>
            </a:rPr>
            <a:t> از طریق ایجاد و تقویت زمینه های فعالیت جدید و سازگار با توسعه پایدار منظومه</a:t>
          </a:r>
          <a:endParaRPr lang="en-US" sz="2400" dirty="0">
            <a:cs typeface="B Lotus" panose="00000400000000000000" pitchFamily="2" charset="-78"/>
          </a:endParaRPr>
        </a:p>
      </dgm:t>
    </dgm:pt>
    <dgm:pt modelId="{0C089841-3665-449C-84F9-A787FEC9DFEB}" type="parTrans" cxnId="{585B272F-712F-4189-8004-2C8772B6F0F9}">
      <dgm:prSet/>
      <dgm:spPr/>
      <dgm:t>
        <a:bodyPr/>
        <a:lstStyle/>
        <a:p>
          <a:pPr rtl="1"/>
          <a:endParaRPr lang="en-US" sz="3200">
            <a:cs typeface="B Lotus" panose="00000400000000000000" pitchFamily="2" charset="-78"/>
          </a:endParaRPr>
        </a:p>
      </dgm:t>
    </dgm:pt>
    <dgm:pt modelId="{301EABB0-1E0C-43E2-BC8F-D224CEE2D72A}" type="sibTrans" cxnId="{585B272F-712F-4189-8004-2C8772B6F0F9}">
      <dgm:prSet/>
      <dgm:spPr/>
      <dgm:t>
        <a:bodyPr/>
        <a:lstStyle/>
        <a:p>
          <a:pPr rtl="1"/>
          <a:endParaRPr lang="en-US" sz="3200">
            <a:cs typeface="B Lotus" panose="00000400000000000000" pitchFamily="2" charset="-78"/>
          </a:endParaRPr>
        </a:p>
      </dgm:t>
    </dgm:pt>
    <dgm:pt modelId="{2A72DA42-F3BC-4F93-89A0-0F7DCC6577FE}">
      <dgm:prSet phldrT="[Text]" custT="1"/>
      <dgm:spPr/>
      <dgm:t>
        <a:bodyPr/>
        <a:lstStyle/>
        <a:p>
          <a:pPr rtl="1"/>
          <a:r>
            <a:rPr lang="fa-IR" sz="2800" dirty="0">
              <a:cs typeface="B Lotus" panose="00000400000000000000" pitchFamily="2" charset="-78"/>
            </a:rPr>
            <a:t>3</a:t>
          </a:r>
          <a:endParaRPr lang="en-US" sz="2800" dirty="0">
            <a:cs typeface="B Lotus" panose="00000400000000000000" pitchFamily="2" charset="-78"/>
          </a:endParaRPr>
        </a:p>
      </dgm:t>
    </dgm:pt>
    <dgm:pt modelId="{38405DFD-B2E8-40BF-83AB-8B061F9EE285}" type="parTrans" cxnId="{CE4AC1E8-63FC-4C72-A11F-5A0F8879DFEE}">
      <dgm:prSet/>
      <dgm:spPr/>
      <dgm:t>
        <a:bodyPr/>
        <a:lstStyle/>
        <a:p>
          <a:pPr rtl="1"/>
          <a:endParaRPr lang="en-US" sz="3200">
            <a:cs typeface="B Lotus" panose="00000400000000000000" pitchFamily="2" charset="-78"/>
          </a:endParaRPr>
        </a:p>
      </dgm:t>
    </dgm:pt>
    <dgm:pt modelId="{1423CB19-42D6-4771-B310-5EB7EEB5CC5B}" type="sibTrans" cxnId="{CE4AC1E8-63FC-4C72-A11F-5A0F8879DFEE}">
      <dgm:prSet/>
      <dgm:spPr/>
      <dgm:t>
        <a:bodyPr/>
        <a:lstStyle/>
        <a:p>
          <a:pPr rtl="1"/>
          <a:endParaRPr lang="en-US" sz="3200">
            <a:cs typeface="B Lotus" panose="00000400000000000000" pitchFamily="2" charset="-78"/>
          </a:endParaRPr>
        </a:p>
      </dgm:t>
    </dgm:pt>
    <dgm:pt modelId="{E9B1F34C-7A4E-496B-BD6A-2AC9D69145B5}">
      <dgm:prSet phldrT="[Text]" custT="1"/>
      <dgm:spPr/>
      <dgm:t>
        <a:bodyPr/>
        <a:lstStyle/>
        <a:p>
          <a:pPr rtl="1"/>
          <a:r>
            <a:rPr lang="ar-SA" sz="2400" u="sng" dirty="0">
              <a:solidFill>
                <a:schemeClr val="tx1"/>
              </a:solidFill>
              <a:effectLst/>
              <a:latin typeface="+mn-lt"/>
              <a:ea typeface="+mn-ea"/>
              <a:cs typeface="B Lotus" panose="00000400000000000000" pitchFamily="2" charset="-78"/>
            </a:rPr>
            <a:t>ارتقاء شاخص های اجتماعی – فرهنگی و کالبدی (زیرساختی – زیربنایی)</a:t>
          </a:r>
          <a:endParaRPr lang="en-US" sz="2400" u="sng" dirty="0">
            <a:solidFill>
              <a:schemeClr val="tx1"/>
            </a:solidFill>
            <a:cs typeface="B Lotus" panose="00000400000000000000" pitchFamily="2" charset="-78"/>
          </a:endParaRPr>
        </a:p>
      </dgm:t>
    </dgm:pt>
    <dgm:pt modelId="{D8140254-608E-4CED-A205-3A8CEAE271B7}" type="parTrans" cxnId="{DC1F7F6D-25FC-4BCC-8A23-96AA2D6E9CB2}">
      <dgm:prSet/>
      <dgm:spPr/>
      <dgm:t>
        <a:bodyPr/>
        <a:lstStyle/>
        <a:p>
          <a:pPr rtl="1"/>
          <a:endParaRPr lang="en-US" sz="3200">
            <a:cs typeface="B Lotus" panose="00000400000000000000" pitchFamily="2" charset="-78"/>
          </a:endParaRPr>
        </a:p>
      </dgm:t>
    </dgm:pt>
    <dgm:pt modelId="{2F871487-C340-4306-8FFA-76546F06CDDB}" type="sibTrans" cxnId="{DC1F7F6D-25FC-4BCC-8A23-96AA2D6E9CB2}">
      <dgm:prSet/>
      <dgm:spPr/>
      <dgm:t>
        <a:bodyPr/>
        <a:lstStyle/>
        <a:p>
          <a:pPr rtl="1"/>
          <a:endParaRPr lang="en-US" sz="3200">
            <a:cs typeface="B Lotus" panose="00000400000000000000" pitchFamily="2" charset="-78"/>
          </a:endParaRPr>
        </a:p>
      </dgm:t>
    </dgm:pt>
    <dgm:pt modelId="{C19DDE59-8352-4DAA-981F-3521B7099425}">
      <dgm:prSet custT="1"/>
      <dgm:spPr/>
      <dgm:t>
        <a:bodyPr/>
        <a:lstStyle/>
        <a:p>
          <a:r>
            <a:rPr lang="fa-IR" sz="2800" dirty="0">
              <a:cs typeface="B Lotus" panose="00000400000000000000" pitchFamily="2" charset="-78"/>
            </a:rPr>
            <a:t>4</a:t>
          </a:r>
          <a:endParaRPr lang="en-US" sz="2800" dirty="0">
            <a:cs typeface="B Lotus" panose="00000400000000000000" pitchFamily="2" charset="-78"/>
          </a:endParaRPr>
        </a:p>
      </dgm:t>
    </dgm:pt>
    <dgm:pt modelId="{D2C73867-924D-4E71-9D2F-9EF8BA65A292}" type="parTrans" cxnId="{3AF52810-0684-4DE9-883F-DFDDCB6EF550}">
      <dgm:prSet/>
      <dgm:spPr/>
      <dgm:t>
        <a:bodyPr/>
        <a:lstStyle/>
        <a:p>
          <a:endParaRPr lang="en-US" sz="3200">
            <a:cs typeface="B Lotus" panose="00000400000000000000" pitchFamily="2" charset="-78"/>
          </a:endParaRPr>
        </a:p>
      </dgm:t>
    </dgm:pt>
    <dgm:pt modelId="{2D4D847B-120A-4A5D-A16F-BE8AB0B093FE}" type="sibTrans" cxnId="{3AF52810-0684-4DE9-883F-DFDDCB6EF550}">
      <dgm:prSet/>
      <dgm:spPr/>
      <dgm:t>
        <a:bodyPr/>
        <a:lstStyle/>
        <a:p>
          <a:endParaRPr lang="en-US" sz="3200">
            <a:cs typeface="B Lotus" panose="00000400000000000000" pitchFamily="2" charset="-78"/>
          </a:endParaRPr>
        </a:p>
      </dgm:t>
    </dgm:pt>
    <dgm:pt modelId="{0D8254CE-4DE0-4EF7-A50A-9B316BBD0A51}">
      <dgm:prSet custT="1"/>
      <dgm:spPr/>
      <dgm:t>
        <a:bodyPr/>
        <a:lstStyle/>
        <a:p>
          <a:pPr rtl="1"/>
          <a:r>
            <a:rPr lang="fa-IR" sz="2400" dirty="0">
              <a:effectLst/>
              <a:latin typeface="+mn-lt"/>
              <a:ea typeface="+mn-ea"/>
              <a:cs typeface="B Lotus" panose="00000400000000000000" pitchFamily="2" charset="-78"/>
            </a:rPr>
            <a:t>توسعه مکانی – فضایی سکونتگاه ها و فعالیت های منظومه ها</a:t>
          </a:r>
          <a:endParaRPr lang="en-US" sz="2400" dirty="0">
            <a:cs typeface="B Lotus" panose="00000400000000000000" pitchFamily="2" charset="-78"/>
          </a:endParaRPr>
        </a:p>
      </dgm:t>
    </dgm:pt>
    <dgm:pt modelId="{AF04CB0C-3FB4-4D7F-9D32-B3C11707211A}" type="parTrans" cxnId="{AD1F9E94-5FEA-4B4E-8FB3-4E6E0AAABB6D}">
      <dgm:prSet/>
      <dgm:spPr/>
      <dgm:t>
        <a:bodyPr/>
        <a:lstStyle/>
        <a:p>
          <a:endParaRPr lang="en-US" sz="3200">
            <a:cs typeface="B Lotus" panose="00000400000000000000" pitchFamily="2" charset="-78"/>
          </a:endParaRPr>
        </a:p>
      </dgm:t>
    </dgm:pt>
    <dgm:pt modelId="{AC93C14D-29FE-43A2-996A-86AE71655454}" type="sibTrans" cxnId="{AD1F9E94-5FEA-4B4E-8FB3-4E6E0AAABB6D}">
      <dgm:prSet/>
      <dgm:spPr/>
      <dgm:t>
        <a:bodyPr/>
        <a:lstStyle/>
        <a:p>
          <a:endParaRPr lang="en-US" sz="3200">
            <a:cs typeface="B Lotus" panose="00000400000000000000" pitchFamily="2" charset="-78"/>
          </a:endParaRPr>
        </a:p>
      </dgm:t>
    </dgm:pt>
    <dgm:pt modelId="{71706E11-8993-4AC4-B28B-26A12F167FE7}">
      <dgm:prSet custT="1"/>
      <dgm:spPr/>
      <dgm:t>
        <a:bodyPr/>
        <a:lstStyle/>
        <a:p>
          <a:r>
            <a:rPr lang="fa-IR" sz="1800" dirty="0">
              <a:cs typeface="B Lotus" panose="00000400000000000000" pitchFamily="2" charset="-78"/>
            </a:rPr>
            <a:t>5</a:t>
          </a:r>
          <a:endParaRPr lang="en-US" sz="1800" dirty="0">
            <a:cs typeface="B Lotus" panose="00000400000000000000" pitchFamily="2" charset="-78"/>
          </a:endParaRPr>
        </a:p>
      </dgm:t>
    </dgm:pt>
    <dgm:pt modelId="{1AC270AC-C54E-4AD5-87B1-620D5CA0B3C8}" type="parTrans" cxnId="{7093AB35-0C09-4D6E-BB2C-2CE868F17B50}">
      <dgm:prSet/>
      <dgm:spPr/>
      <dgm:t>
        <a:bodyPr/>
        <a:lstStyle/>
        <a:p>
          <a:endParaRPr lang="en-US" sz="2400">
            <a:cs typeface="B Lotus" panose="00000400000000000000" pitchFamily="2" charset="-78"/>
          </a:endParaRPr>
        </a:p>
      </dgm:t>
    </dgm:pt>
    <dgm:pt modelId="{3294A34E-F83C-4E5B-B155-076DC35704BF}" type="sibTrans" cxnId="{7093AB35-0C09-4D6E-BB2C-2CE868F17B50}">
      <dgm:prSet/>
      <dgm:spPr/>
      <dgm:t>
        <a:bodyPr/>
        <a:lstStyle/>
        <a:p>
          <a:endParaRPr lang="en-US" sz="2400">
            <a:cs typeface="B Lotus" panose="00000400000000000000" pitchFamily="2" charset="-78"/>
          </a:endParaRPr>
        </a:p>
      </dgm:t>
    </dgm:pt>
    <dgm:pt modelId="{E42D51EB-D076-45F5-B7DC-F4D48ED4C992}">
      <dgm:prSet custT="1"/>
      <dgm:spPr/>
      <dgm:t>
        <a:bodyPr/>
        <a:lstStyle/>
        <a:p>
          <a:pPr rtl="1"/>
          <a:r>
            <a:rPr lang="ar-SA" sz="2000">
              <a:effectLst/>
              <a:latin typeface="+mn-lt"/>
              <a:ea typeface="+mn-ea"/>
              <a:cs typeface="B Lotus" panose="00000400000000000000" pitchFamily="2" charset="-78"/>
            </a:rPr>
            <a:t>نهادسازی و تفویض اختیار به جوامع مدنی محلی در مشارکت و اجرای برنامه¬ها ( توسعه حکمروایی محلی )</a:t>
          </a:r>
          <a:endParaRPr lang="en-US" sz="2000">
            <a:cs typeface="B Lotus" panose="00000400000000000000" pitchFamily="2" charset="-78"/>
          </a:endParaRPr>
        </a:p>
      </dgm:t>
    </dgm:pt>
    <dgm:pt modelId="{1F7E1643-7E1F-4B65-A8D8-40E93EC82811}" type="parTrans" cxnId="{AD0AC491-86C1-473B-8F9C-BACDF9AC3046}">
      <dgm:prSet/>
      <dgm:spPr/>
      <dgm:t>
        <a:bodyPr/>
        <a:lstStyle/>
        <a:p>
          <a:endParaRPr lang="en-US" sz="2400">
            <a:cs typeface="B Lotus" panose="00000400000000000000" pitchFamily="2" charset="-78"/>
          </a:endParaRPr>
        </a:p>
      </dgm:t>
    </dgm:pt>
    <dgm:pt modelId="{161991AC-53C8-44AA-98B9-F9BDECE917F6}" type="sibTrans" cxnId="{AD0AC491-86C1-473B-8F9C-BACDF9AC3046}">
      <dgm:prSet/>
      <dgm:spPr/>
      <dgm:t>
        <a:bodyPr/>
        <a:lstStyle/>
        <a:p>
          <a:endParaRPr lang="en-US" sz="2400">
            <a:cs typeface="B Lotus" panose="00000400000000000000" pitchFamily="2" charset="-78"/>
          </a:endParaRPr>
        </a:p>
      </dgm:t>
    </dgm:pt>
    <dgm:pt modelId="{E2C8AE8F-D3A2-44DE-8E25-28354FA2ED49}" type="pres">
      <dgm:prSet presAssocID="{BDC2BBAE-B4DA-437C-B73F-FE5D5EB96CFA}" presName="linearFlow" presStyleCnt="0">
        <dgm:presLayoutVars>
          <dgm:dir val="rev"/>
          <dgm:animLvl val="lvl"/>
          <dgm:resizeHandles val="exact"/>
        </dgm:presLayoutVars>
      </dgm:prSet>
      <dgm:spPr/>
    </dgm:pt>
    <dgm:pt modelId="{A70A3993-01CB-42B6-8361-838C192A21F3}" type="pres">
      <dgm:prSet presAssocID="{D810309D-238D-4B71-BF6A-A159D1C8BB08}" presName="composite" presStyleCnt="0"/>
      <dgm:spPr/>
    </dgm:pt>
    <dgm:pt modelId="{526C992B-BF31-4262-A719-36A44F2F5D97}" type="pres">
      <dgm:prSet presAssocID="{D810309D-238D-4B71-BF6A-A159D1C8BB08}" presName="parentText" presStyleLbl="alignNode1" presStyleIdx="0" presStyleCnt="5">
        <dgm:presLayoutVars>
          <dgm:chMax val="1"/>
          <dgm:bulletEnabled val="1"/>
        </dgm:presLayoutVars>
      </dgm:prSet>
      <dgm:spPr/>
    </dgm:pt>
    <dgm:pt modelId="{47EB7DEE-A37D-48A8-B9F1-F7E4A996F091}" type="pres">
      <dgm:prSet presAssocID="{D810309D-238D-4B71-BF6A-A159D1C8BB08}" presName="descendantText" presStyleLbl="alignAcc1" presStyleIdx="0" presStyleCnt="5">
        <dgm:presLayoutVars>
          <dgm:bulletEnabled val="1"/>
        </dgm:presLayoutVars>
      </dgm:prSet>
      <dgm:spPr/>
    </dgm:pt>
    <dgm:pt modelId="{B3859B7B-87C2-4CD4-8871-75CF8336C6B7}" type="pres">
      <dgm:prSet presAssocID="{7F7A3F55-0A75-4B25-B228-3ACE617C8D35}" presName="sp" presStyleCnt="0"/>
      <dgm:spPr/>
    </dgm:pt>
    <dgm:pt modelId="{087968D8-6F27-45E8-B789-C93EE71D367E}" type="pres">
      <dgm:prSet presAssocID="{BD592682-16FA-4F17-892A-B7D7A716F816}" presName="composite" presStyleCnt="0"/>
      <dgm:spPr/>
    </dgm:pt>
    <dgm:pt modelId="{2ECCF494-01DE-41F4-BDB4-FD64A60C8FAC}" type="pres">
      <dgm:prSet presAssocID="{BD592682-16FA-4F17-892A-B7D7A716F816}" presName="parentText" presStyleLbl="alignNode1" presStyleIdx="1" presStyleCnt="5">
        <dgm:presLayoutVars>
          <dgm:chMax val="1"/>
          <dgm:bulletEnabled val="1"/>
        </dgm:presLayoutVars>
      </dgm:prSet>
      <dgm:spPr/>
    </dgm:pt>
    <dgm:pt modelId="{8BE6665F-9379-4FE3-AFC9-F4175CE26D2D}" type="pres">
      <dgm:prSet presAssocID="{BD592682-16FA-4F17-892A-B7D7A716F816}" presName="descendantText" presStyleLbl="alignAcc1" presStyleIdx="1" presStyleCnt="5">
        <dgm:presLayoutVars>
          <dgm:bulletEnabled val="1"/>
        </dgm:presLayoutVars>
      </dgm:prSet>
      <dgm:spPr/>
    </dgm:pt>
    <dgm:pt modelId="{5A52231A-C370-4C7D-B140-E73DEB87B1ED}" type="pres">
      <dgm:prSet presAssocID="{66C9DBD8-49F6-4EE4-B748-384AAFBE797D}" presName="sp" presStyleCnt="0"/>
      <dgm:spPr/>
    </dgm:pt>
    <dgm:pt modelId="{D46EAC81-AFA1-4245-A1B4-6F3B3D679429}" type="pres">
      <dgm:prSet presAssocID="{2A72DA42-F3BC-4F93-89A0-0F7DCC6577FE}" presName="composite" presStyleCnt="0"/>
      <dgm:spPr/>
    </dgm:pt>
    <dgm:pt modelId="{32C81912-F305-47B5-B10B-015F158D276A}" type="pres">
      <dgm:prSet presAssocID="{2A72DA42-F3BC-4F93-89A0-0F7DCC6577FE}" presName="parentText" presStyleLbl="alignNode1" presStyleIdx="2" presStyleCnt="5">
        <dgm:presLayoutVars>
          <dgm:chMax val="1"/>
          <dgm:bulletEnabled val="1"/>
        </dgm:presLayoutVars>
      </dgm:prSet>
      <dgm:spPr/>
    </dgm:pt>
    <dgm:pt modelId="{168FE7C2-E2AB-4E26-86C2-EB1C6146F060}" type="pres">
      <dgm:prSet presAssocID="{2A72DA42-F3BC-4F93-89A0-0F7DCC6577FE}" presName="descendantText" presStyleLbl="alignAcc1" presStyleIdx="2" presStyleCnt="5">
        <dgm:presLayoutVars>
          <dgm:bulletEnabled val="1"/>
        </dgm:presLayoutVars>
      </dgm:prSet>
      <dgm:spPr/>
    </dgm:pt>
    <dgm:pt modelId="{2ABC9956-E3D4-4DC5-B0C0-ADBB195B56E8}" type="pres">
      <dgm:prSet presAssocID="{1423CB19-42D6-4771-B310-5EB7EEB5CC5B}" presName="sp" presStyleCnt="0"/>
      <dgm:spPr/>
    </dgm:pt>
    <dgm:pt modelId="{C3A3F278-2100-4FAE-ACE9-1B7875234317}" type="pres">
      <dgm:prSet presAssocID="{C19DDE59-8352-4DAA-981F-3521B7099425}" presName="composite" presStyleCnt="0"/>
      <dgm:spPr/>
    </dgm:pt>
    <dgm:pt modelId="{99D8FD36-4689-4111-A1B6-7363A3AC5CD3}" type="pres">
      <dgm:prSet presAssocID="{C19DDE59-8352-4DAA-981F-3521B7099425}" presName="parentText" presStyleLbl="alignNode1" presStyleIdx="3" presStyleCnt="5">
        <dgm:presLayoutVars>
          <dgm:chMax val="1"/>
          <dgm:bulletEnabled val="1"/>
        </dgm:presLayoutVars>
      </dgm:prSet>
      <dgm:spPr/>
    </dgm:pt>
    <dgm:pt modelId="{75E93998-5074-40DC-A37A-201D355970B6}" type="pres">
      <dgm:prSet presAssocID="{C19DDE59-8352-4DAA-981F-3521B7099425}" presName="descendantText" presStyleLbl="alignAcc1" presStyleIdx="3" presStyleCnt="5" custLinFactNeighborX="967" custLinFactNeighborY="1735">
        <dgm:presLayoutVars>
          <dgm:bulletEnabled val="1"/>
        </dgm:presLayoutVars>
      </dgm:prSet>
      <dgm:spPr/>
    </dgm:pt>
    <dgm:pt modelId="{B5B77836-B5D2-4620-BDD2-FF4C51E65D9E}" type="pres">
      <dgm:prSet presAssocID="{2D4D847B-120A-4A5D-A16F-BE8AB0B093FE}" presName="sp" presStyleCnt="0"/>
      <dgm:spPr/>
    </dgm:pt>
    <dgm:pt modelId="{394745F1-90BC-4BB7-904C-810A588226BD}" type="pres">
      <dgm:prSet presAssocID="{71706E11-8993-4AC4-B28B-26A12F167FE7}" presName="composite" presStyleCnt="0"/>
      <dgm:spPr/>
    </dgm:pt>
    <dgm:pt modelId="{FE53591A-48DB-4E36-83C4-D72DA5CF34DE}" type="pres">
      <dgm:prSet presAssocID="{71706E11-8993-4AC4-B28B-26A12F167FE7}" presName="parentText" presStyleLbl="alignNode1" presStyleIdx="4" presStyleCnt="5">
        <dgm:presLayoutVars>
          <dgm:chMax val="1"/>
          <dgm:bulletEnabled val="1"/>
        </dgm:presLayoutVars>
      </dgm:prSet>
      <dgm:spPr/>
    </dgm:pt>
    <dgm:pt modelId="{E122884D-CEBC-4CAB-A805-79540D6F72EB}" type="pres">
      <dgm:prSet presAssocID="{71706E11-8993-4AC4-B28B-26A12F167FE7}" presName="descendantText" presStyleLbl="alignAcc1" presStyleIdx="4" presStyleCnt="5">
        <dgm:presLayoutVars>
          <dgm:bulletEnabled val="1"/>
        </dgm:presLayoutVars>
      </dgm:prSet>
      <dgm:spPr/>
    </dgm:pt>
  </dgm:ptLst>
  <dgm:cxnLst>
    <dgm:cxn modelId="{9D16BA0D-2994-4D89-9B03-1171D4B81C1D}" srcId="{BDC2BBAE-B4DA-437C-B73F-FE5D5EB96CFA}" destId="{D810309D-238D-4B71-BF6A-A159D1C8BB08}" srcOrd="0" destOrd="0" parTransId="{548014E6-F4F1-43BF-B609-5C06AE73BF0F}" sibTransId="{7F7A3F55-0A75-4B25-B228-3ACE617C8D35}"/>
    <dgm:cxn modelId="{3AF52810-0684-4DE9-883F-DFDDCB6EF550}" srcId="{BDC2BBAE-B4DA-437C-B73F-FE5D5EB96CFA}" destId="{C19DDE59-8352-4DAA-981F-3521B7099425}" srcOrd="3" destOrd="0" parTransId="{D2C73867-924D-4E71-9D2F-9EF8BA65A292}" sibTransId="{2D4D847B-120A-4A5D-A16F-BE8AB0B093FE}"/>
    <dgm:cxn modelId="{FCA1C610-01B2-4D14-86E9-75D442BBBC69}" srcId="{D810309D-238D-4B71-BF6A-A159D1C8BB08}" destId="{189F001C-A752-4B79-9E8D-2933F345BCEE}" srcOrd="0" destOrd="0" parTransId="{40BEED7B-83DA-4237-81A1-91FE9B8457D3}" sibTransId="{801628F0-23DF-40ED-80FB-D6A4F44B3F57}"/>
    <dgm:cxn modelId="{E45EEE26-DD1A-4362-8F9A-5FDC7CC242B1}" type="presOf" srcId="{0D8254CE-4DE0-4EF7-A50A-9B316BBD0A51}" destId="{75E93998-5074-40DC-A37A-201D355970B6}" srcOrd="0" destOrd="0" presId="urn:microsoft.com/office/officeart/2005/8/layout/chevron2"/>
    <dgm:cxn modelId="{054E8D2C-C085-4E69-8C13-1D106D3F4238}" type="presOf" srcId="{BD592682-16FA-4F17-892A-B7D7A716F816}" destId="{2ECCF494-01DE-41F4-BDB4-FD64A60C8FAC}" srcOrd="0" destOrd="0" presId="urn:microsoft.com/office/officeart/2005/8/layout/chevron2"/>
    <dgm:cxn modelId="{D121062D-D566-428F-9851-FE3938D04639}" type="presOf" srcId="{E9B1F34C-7A4E-496B-BD6A-2AC9D69145B5}" destId="{168FE7C2-E2AB-4E26-86C2-EB1C6146F060}" srcOrd="0" destOrd="0" presId="urn:microsoft.com/office/officeart/2005/8/layout/chevron2"/>
    <dgm:cxn modelId="{585B272F-712F-4189-8004-2C8772B6F0F9}" srcId="{BD592682-16FA-4F17-892A-B7D7A716F816}" destId="{7355A8C1-16E7-426F-B45A-DDEAEC70A59E}" srcOrd="0" destOrd="0" parTransId="{0C089841-3665-449C-84F9-A787FEC9DFEB}" sibTransId="{301EABB0-1E0C-43E2-BC8F-D224CEE2D72A}"/>
    <dgm:cxn modelId="{1006D030-61FA-469D-94F9-88616FF0B2C2}" srcId="{BDC2BBAE-B4DA-437C-B73F-FE5D5EB96CFA}" destId="{BD592682-16FA-4F17-892A-B7D7A716F816}" srcOrd="1" destOrd="0" parTransId="{2F004C12-911C-4A6C-821D-A0438990469F}" sibTransId="{66C9DBD8-49F6-4EE4-B748-384AAFBE797D}"/>
    <dgm:cxn modelId="{7093AB35-0C09-4D6E-BB2C-2CE868F17B50}" srcId="{BDC2BBAE-B4DA-437C-B73F-FE5D5EB96CFA}" destId="{71706E11-8993-4AC4-B28B-26A12F167FE7}" srcOrd="4" destOrd="0" parTransId="{1AC270AC-C54E-4AD5-87B1-620D5CA0B3C8}" sibTransId="{3294A34E-F83C-4E5B-B155-076DC35704BF}"/>
    <dgm:cxn modelId="{60D8543E-1889-4798-A221-481815A74B75}" type="presOf" srcId="{E42D51EB-D076-45F5-B7DC-F4D48ED4C992}" destId="{E122884D-CEBC-4CAB-A805-79540D6F72EB}" srcOrd="0" destOrd="0" presId="urn:microsoft.com/office/officeart/2005/8/layout/chevron2"/>
    <dgm:cxn modelId="{C6ABF960-3E00-48B7-AEE8-609C5FA7ABAA}" type="presOf" srcId="{189F001C-A752-4B79-9E8D-2933F345BCEE}" destId="{47EB7DEE-A37D-48A8-B9F1-F7E4A996F091}" srcOrd="0" destOrd="0" presId="urn:microsoft.com/office/officeart/2005/8/layout/chevron2"/>
    <dgm:cxn modelId="{A142CE62-3052-41F8-9A24-29E30F65E48C}" type="presOf" srcId="{71706E11-8993-4AC4-B28B-26A12F167FE7}" destId="{FE53591A-48DB-4E36-83C4-D72DA5CF34DE}" srcOrd="0" destOrd="0" presId="urn:microsoft.com/office/officeart/2005/8/layout/chevron2"/>
    <dgm:cxn modelId="{DC1F7F6D-25FC-4BCC-8A23-96AA2D6E9CB2}" srcId="{2A72DA42-F3BC-4F93-89A0-0F7DCC6577FE}" destId="{E9B1F34C-7A4E-496B-BD6A-2AC9D69145B5}" srcOrd="0" destOrd="0" parTransId="{D8140254-608E-4CED-A205-3A8CEAE271B7}" sibTransId="{2F871487-C340-4306-8FFA-76546F06CDDB}"/>
    <dgm:cxn modelId="{09682A76-B48B-477D-892D-8F3802D1D5EA}" type="presOf" srcId="{7355A8C1-16E7-426F-B45A-DDEAEC70A59E}" destId="{8BE6665F-9379-4FE3-AFC9-F4175CE26D2D}" srcOrd="0" destOrd="0" presId="urn:microsoft.com/office/officeart/2005/8/layout/chevron2"/>
    <dgm:cxn modelId="{A949445A-FC7D-4C66-9A75-2FF1AC1F818C}" type="presOf" srcId="{D810309D-238D-4B71-BF6A-A159D1C8BB08}" destId="{526C992B-BF31-4262-A719-36A44F2F5D97}" srcOrd="0" destOrd="0" presId="urn:microsoft.com/office/officeart/2005/8/layout/chevron2"/>
    <dgm:cxn modelId="{B2140F88-EBA1-4960-9BF7-FF6BBB848CAF}" type="presOf" srcId="{2A72DA42-F3BC-4F93-89A0-0F7DCC6577FE}" destId="{32C81912-F305-47B5-B10B-015F158D276A}" srcOrd="0" destOrd="0" presId="urn:microsoft.com/office/officeart/2005/8/layout/chevron2"/>
    <dgm:cxn modelId="{AD0AC491-86C1-473B-8F9C-BACDF9AC3046}" srcId="{71706E11-8993-4AC4-B28B-26A12F167FE7}" destId="{E42D51EB-D076-45F5-B7DC-F4D48ED4C992}" srcOrd="0" destOrd="0" parTransId="{1F7E1643-7E1F-4B65-A8D8-40E93EC82811}" sibTransId="{161991AC-53C8-44AA-98B9-F9BDECE917F6}"/>
    <dgm:cxn modelId="{AD1F9E94-5FEA-4B4E-8FB3-4E6E0AAABB6D}" srcId="{C19DDE59-8352-4DAA-981F-3521B7099425}" destId="{0D8254CE-4DE0-4EF7-A50A-9B316BBD0A51}" srcOrd="0" destOrd="0" parTransId="{AF04CB0C-3FB4-4D7F-9D32-B3C11707211A}" sibTransId="{AC93C14D-29FE-43A2-996A-86AE71655454}"/>
    <dgm:cxn modelId="{C082ABA3-1E07-4517-8E1E-DAD43C0840C5}" type="presOf" srcId="{C19DDE59-8352-4DAA-981F-3521B7099425}" destId="{99D8FD36-4689-4111-A1B6-7363A3AC5CD3}" srcOrd="0" destOrd="0" presId="urn:microsoft.com/office/officeart/2005/8/layout/chevron2"/>
    <dgm:cxn modelId="{F02244D0-AEC1-425B-8899-6AD1E9C30D54}" type="presOf" srcId="{BDC2BBAE-B4DA-437C-B73F-FE5D5EB96CFA}" destId="{E2C8AE8F-D3A2-44DE-8E25-28354FA2ED49}" srcOrd="0" destOrd="0" presId="urn:microsoft.com/office/officeart/2005/8/layout/chevron2"/>
    <dgm:cxn modelId="{CE4AC1E8-63FC-4C72-A11F-5A0F8879DFEE}" srcId="{BDC2BBAE-B4DA-437C-B73F-FE5D5EB96CFA}" destId="{2A72DA42-F3BC-4F93-89A0-0F7DCC6577FE}" srcOrd="2" destOrd="0" parTransId="{38405DFD-B2E8-40BF-83AB-8B061F9EE285}" sibTransId="{1423CB19-42D6-4771-B310-5EB7EEB5CC5B}"/>
    <dgm:cxn modelId="{29B5D778-0D54-44C0-B773-16BE857A0B87}" type="presParOf" srcId="{E2C8AE8F-D3A2-44DE-8E25-28354FA2ED49}" destId="{A70A3993-01CB-42B6-8361-838C192A21F3}" srcOrd="0" destOrd="0" presId="urn:microsoft.com/office/officeart/2005/8/layout/chevron2"/>
    <dgm:cxn modelId="{4A6B9D81-EF22-4C5D-94F5-0FF26B49F91A}" type="presParOf" srcId="{A70A3993-01CB-42B6-8361-838C192A21F3}" destId="{526C992B-BF31-4262-A719-36A44F2F5D97}" srcOrd="0" destOrd="0" presId="urn:microsoft.com/office/officeart/2005/8/layout/chevron2"/>
    <dgm:cxn modelId="{3A981ECE-5C9A-4FD7-B4F6-FA7B502AAFC4}" type="presParOf" srcId="{A70A3993-01CB-42B6-8361-838C192A21F3}" destId="{47EB7DEE-A37D-48A8-B9F1-F7E4A996F091}" srcOrd="1" destOrd="0" presId="urn:microsoft.com/office/officeart/2005/8/layout/chevron2"/>
    <dgm:cxn modelId="{62EB5D4B-0BBB-49C6-BB28-BAF32C90B3AE}" type="presParOf" srcId="{E2C8AE8F-D3A2-44DE-8E25-28354FA2ED49}" destId="{B3859B7B-87C2-4CD4-8871-75CF8336C6B7}" srcOrd="1" destOrd="0" presId="urn:microsoft.com/office/officeart/2005/8/layout/chevron2"/>
    <dgm:cxn modelId="{EF0C96E9-C9D9-4CB5-B9B7-215B07F52854}" type="presParOf" srcId="{E2C8AE8F-D3A2-44DE-8E25-28354FA2ED49}" destId="{087968D8-6F27-45E8-B789-C93EE71D367E}" srcOrd="2" destOrd="0" presId="urn:microsoft.com/office/officeart/2005/8/layout/chevron2"/>
    <dgm:cxn modelId="{B2E7110C-A11C-484C-ACE3-5B81BEF8993B}" type="presParOf" srcId="{087968D8-6F27-45E8-B789-C93EE71D367E}" destId="{2ECCF494-01DE-41F4-BDB4-FD64A60C8FAC}" srcOrd="0" destOrd="0" presId="urn:microsoft.com/office/officeart/2005/8/layout/chevron2"/>
    <dgm:cxn modelId="{184B2616-EE0B-4CFE-9F82-7F4D63C1E3CF}" type="presParOf" srcId="{087968D8-6F27-45E8-B789-C93EE71D367E}" destId="{8BE6665F-9379-4FE3-AFC9-F4175CE26D2D}" srcOrd="1" destOrd="0" presId="urn:microsoft.com/office/officeart/2005/8/layout/chevron2"/>
    <dgm:cxn modelId="{59CF832A-E539-4E2B-8E0C-558FB814AA2D}" type="presParOf" srcId="{E2C8AE8F-D3A2-44DE-8E25-28354FA2ED49}" destId="{5A52231A-C370-4C7D-B140-E73DEB87B1ED}" srcOrd="3" destOrd="0" presId="urn:microsoft.com/office/officeart/2005/8/layout/chevron2"/>
    <dgm:cxn modelId="{1382A45E-629E-48B9-B5B8-A5C01440C626}" type="presParOf" srcId="{E2C8AE8F-D3A2-44DE-8E25-28354FA2ED49}" destId="{D46EAC81-AFA1-4245-A1B4-6F3B3D679429}" srcOrd="4" destOrd="0" presId="urn:microsoft.com/office/officeart/2005/8/layout/chevron2"/>
    <dgm:cxn modelId="{ABBCFA24-54C9-49CC-B278-86D01F04BFAB}" type="presParOf" srcId="{D46EAC81-AFA1-4245-A1B4-6F3B3D679429}" destId="{32C81912-F305-47B5-B10B-015F158D276A}" srcOrd="0" destOrd="0" presId="urn:microsoft.com/office/officeart/2005/8/layout/chevron2"/>
    <dgm:cxn modelId="{B5DB10CF-DA0C-4852-8AEA-153D21FC519E}" type="presParOf" srcId="{D46EAC81-AFA1-4245-A1B4-6F3B3D679429}" destId="{168FE7C2-E2AB-4E26-86C2-EB1C6146F060}" srcOrd="1" destOrd="0" presId="urn:microsoft.com/office/officeart/2005/8/layout/chevron2"/>
    <dgm:cxn modelId="{3103FA5A-0FE7-4D2F-AC78-55F308A928EB}" type="presParOf" srcId="{E2C8AE8F-D3A2-44DE-8E25-28354FA2ED49}" destId="{2ABC9956-E3D4-4DC5-B0C0-ADBB195B56E8}" srcOrd="5" destOrd="0" presId="urn:microsoft.com/office/officeart/2005/8/layout/chevron2"/>
    <dgm:cxn modelId="{96FC175F-CF6C-497E-A072-AA5FC7BDF6A0}" type="presParOf" srcId="{E2C8AE8F-D3A2-44DE-8E25-28354FA2ED49}" destId="{C3A3F278-2100-4FAE-ACE9-1B7875234317}" srcOrd="6" destOrd="0" presId="urn:microsoft.com/office/officeart/2005/8/layout/chevron2"/>
    <dgm:cxn modelId="{43CB742E-92B5-48FC-A454-A6086B49315F}" type="presParOf" srcId="{C3A3F278-2100-4FAE-ACE9-1B7875234317}" destId="{99D8FD36-4689-4111-A1B6-7363A3AC5CD3}" srcOrd="0" destOrd="0" presId="urn:microsoft.com/office/officeart/2005/8/layout/chevron2"/>
    <dgm:cxn modelId="{B45B0B6D-C18A-480E-875D-748E0F99B6C4}" type="presParOf" srcId="{C3A3F278-2100-4FAE-ACE9-1B7875234317}" destId="{75E93998-5074-40DC-A37A-201D355970B6}" srcOrd="1" destOrd="0" presId="urn:microsoft.com/office/officeart/2005/8/layout/chevron2"/>
    <dgm:cxn modelId="{08D5E5DD-6FE7-4545-92DE-64E4FF297011}" type="presParOf" srcId="{E2C8AE8F-D3A2-44DE-8E25-28354FA2ED49}" destId="{B5B77836-B5D2-4620-BDD2-FF4C51E65D9E}" srcOrd="7" destOrd="0" presId="urn:microsoft.com/office/officeart/2005/8/layout/chevron2"/>
    <dgm:cxn modelId="{C4BD3CFC-F9E0-4586-B5AC-299366A6C5B8}" type="presParOf" srcId="{E2C8AE8F-D3A2-44DE-8E25-28354FA2ED49}" destId="{394745F1-90BC-4BB7-904C-810A588226BD}" srcOrd="8" destOrd="0" presId="urn:microsoft.com/office/officeart/2005/8/layout/chevron2"/>
    <dgm:cxn modelId="{FC28DA94-106C-4386-93AE-717BE314A4A5}" type="presParOf" srcId="{394745F1-90BC-4BB7-904C-810A588226BD}" destId="{FE53591A-48DB-4E36-83C4-D72DA5CF34DE}" srcOrd="0" destOrd="0" presId="urn:microsoft.com/office/officeart/2005/8/layout/chevron2"/>
    <dgm:cxn modelId="{1EAE8104-52C1-463D-BC27-34580C101F3B}" type="presParOf" srcId="{394745F1-90BC-4BB7-904C-810A588226BD}" destId="{E122884D-CEBC-4CAB-A805-79540D6F72E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C2BBAE-B4DA-437C-B73F-FE5D5EB96CFA}" type="doc">
      <dgm:prSet loTypeId="urn:microsoft.com/office/officeart/2005/8/layout/chevron2" loCatId="list" qsTypeId="urn:microsoft.com/office/officeart/2005/8/quickstyle/simple1" qsCatId="simple" csTypeId="urn:microsoft.com/office/officeart/2005/8/colors/colorful2" csCatId="colorful" phldr="1"/>
      <dgm:spPr/>
      <dgm:t>
        <a:bodyPr/>
        <a:lstStyle/>
        <a:p>
          <a:endParaRPr lang="en-US"/>
        </a:p>
      </dgm:t>
    </dgm:pt>
    <dgm:pt modelId="{D810309D-238D-4B71-BF6A-A159D1C8BB08}">
      <dgm:prSet phldrT="[Text]" custT="1"/>
      <dgm:spPr/>
      <dgm:t>
        <a:bodyPr/>
        <a:lstStyle/>
        <a:p>
          <a:pPr rtl="1"/>
          <a:r>
            <a:rPr lang="fa-IR" sz="1800" dirty="0">
              <a:cs typeface="B Lotus" panose="00000400000000000000" pitchFamily="2" charset="-78"/>
            </a:rPr>
            <a:t>6</a:t>
          </a:r>
          <a:endParaRPr lang="en-US" sz="1800" dirty="0">
            <a:cs typeface="B Lotus" panose="00000400000000000000" pitchFamily="2" charset="-78"/>
          </a:endParaRPr>
        </a:p>
      </dgm:t>
    </dgm:pt>
    <dgm:pt modelId="{548014E6-F4F1-43BF-B609-5C06AE73BF0F}" type="parTrans" cxnId="{9D16BA0D-2994-4D89-9B03-1171D4B81C1D}">
      <dgm:prSet/>
      <dgm:spPr/>
      <dgm:t>
        <a:bodyPr/>
        <a:lstStyle/>
        <a:p>
          <a:pPr rtl="1"/>
          <a:endParaRPr lang="en-US" sz="1800">
            <a:cs typeface="B Lotus" panose="00000400000000000000" pitchFamily="2" charset="-78"/>
          </a:endParaRPr>
        </a:p>
      </dgm:t>
    </dgm:pt>
    <dgm:pt modelId="{7F7A3F55-0A75-4B25-B228-3ACE617C8D35}" type="sibTrans" cxnId="{9D16BA0D-2994-4D89-9B03-1171D4B81C1D}">
      <dgm:prSet/>
      <dgm:spPr/>
      <dgm:t>
        <a:bodyPr/>
        <a:lstStyle/>
        <a:p>
          <a:pPr rtl="1"/>
          <a:endParaRPr lang="en-US" sz="1800">
            <a:cs typeface="B Lotus" panose="00000400000000000000" pitchFamily="2" charset="-78"/>
          </a:endParaRPr>
        </a:p>
      </dgm:t>
    </dgm:pt>
    <dgm:pt modelId="{189F001C-A752-4B79-9E8D-2933F345BCEE}">
      <dgm:prSet phldrT="[Text]" custT="1"/>
      <dgm:spPr/>
      <dgm:t>
        <a:bodyPr/>
        <a:lstStyle/>
        <a:p>
          <a:pPr rtl="1"/>
          <a:r>
            <a:rPr lang="ar-SA" sz="1800" b="1" u="sng" dirty="0">
              <a:solidFill>
                <a:schemeClr val="tx1"/>
              </a:solidFill>
              <a:effectLst/>
              <a:latin typeface="+mn-lt"/>
              <a:ea typeface="+mn-ea"/>
              <a:cs typeface="B Mitra" panose="00000400000000000000" pitchFamily="2" charset="-78"/>
            </a:rPr>
            <a:t>افزایش تولید محصولات کشاورزی بر پایه منابع موجود</a:t>
          </a:r>
          <a:endParaRPr lang="en-US" sz="1800" b="1" u="sng" dirty="0">
            <a:solidFill>
              <a:schemeClr val="tx1"/>
            </a:solidFill>
            <a:cs typeface="B Lotus" panose="00000400000000000000" pitchFamily="2" charset="-78"/>
          </a:endParaRPr>
        </a:p>
      </dgm:t>
    </dgm:pt>
    <dgm:pt modelId="{40BEED7B-83DA-4237-81A1-91FE9B8457D3}" type="parTrans" cxnId="{FCA1C610-01B2-4D14-86E9-75D442BBBC69}">
      <dgm:prSet/>
      <dgm:spPr/>
      <dgm:t>
        <a:bodyPr/>
        <a:lstStyle/>
        <a:p>
          <a:pPr rtl="1"/>
          <a:endParaRPr lang="en-US" sz="1800">
            <a:cs typeface="B Lotus" panose="00000400000000000000" pitchFamily="2" charset="-78"/>
          </a:endParaRPr>
        </a:p>
      </dgm:t>
    </dgm:pt>
    <dgm:pt modelId="{801628F0-23DF-40ED-80FB-D6A4F44B3F57}" type="sibTrans" cxnId="{FCA1C610-01B2-4D14-86E9-75D442BBBC69}">
      <dgm:prSet/>
      <dgm:spPr/>
      <dgm:t>
        <a:bodyPr/>
        <a:lstStyle/>
        <a:p>
          <a:pPr rtl="1"/>
          <a:endParaRPr lang="en-US" sz="1800">
            <a:cs typeface="B Lotus" panose="00000400000000000000" pitchFamily="2" charset="-78"/>
          </a:endParaRPr>
        </a:p>
      </dgm:t>
    </dgm:pt>
    <dgm:pt modelId="{BD592682-16FA-4F17-892A-B7D7A716F816}">
      <dgm:prSet phldrT="[Text]" custT="1"/>
      <dgm:spPr/>
      <dgm:t>
        <a:bodyPr/>
        <a:lstStyle/>
        <a:p>
          <a:pPr rtl="1"/>
          <a:r>
            <a:rPr lang="fa-IR" sz="1800" dirty="0">
              <a:cs typeface="B Lotus" panose="00000400000000000000" pitchFamily="2" charset="-78"/>
            </a:rPr>
            <a:t>7</a:t>
          </a:r>
          <a:endParaRPr lang="en-US" sz="1800" dirty="0">
            <a:cs typeface="B Lotus" panose="00000400000000000000" pitchFamily="2" charset="-78"/>
          </a:endParaRPr>
        </a:p>
      </dgm:t>
    </dgm:pt>
    <dgm:pt modelId="{2F004C12-911C-4A6C-821D-A0438990469F}" type="parTrans" cxnId="{1006D030-61FA-469D-94F9-88616FF0B2C2}">
      <dgm:prSet/>
      <dgm:spPr/>
      <dgm:t>
        <a:bodyPr/>
        <a:lstStyle/>
        <a:p>
          <a:pPr rtl="1"/>
          <a:endParaRPr lang="en-US" sz="1800">
            <a:cs typeface="B Lotus" panose="00000400000000000000" pitchFamily="2" charset="-78"/>
          </a:endParaRPr>
        </a:p>
      </dgm:t>
    </dgm:pt>
    <dgm:pt modelId="{66C9DBD8-49F6-4EE4-B748-384AAFBE797D}" type="sibTrans" cxnId="{1006D030-61FA-469D-94F9-88616FF0B2C2}">
      <dgm:prSet/>
      <dgm:spPr/>
      <dgm:t>
        <a:bodyPr/>
        <a:lstStyle/>
        <a:p>
          <a:pPr rtl="1"/>
          <a:endParaRPr lang="en-US" sz="1800">
            <a:cs typeface="B Lotus" panose="00000400000000000000" pitchFamily="2" charset="-78"/>
          </a:endParaRPr>
        </a:p>
      </dgm:t>
    </dgm:pt>
    <dgm:pt modelId="{7355A8C1-16E7-426F-B45A-DDEAEC70A59E}">
      <dgm:prSet phldrT="[Text]" custT="1"/>
      <dgm:spPr/>
      <dgm:t>
        <a:bodyPr/>
        <a:lstStyle/>
        <a:p>
          <a:pPr rtl="1"/>
          <a:r>
            <a:rPr lang="ar-SA" sz="1800" b="1" u="sng" dirty="0">
              <a:solidFill>
                <a:schemeClr val="tx1"/>
              </a:solidFill>
              <a:effectLst/>
              <a:latin typeface="+mn-lt"/>
              <a:ea typeface="+mn-ea"/>
              <a:cs typeface="B Mitra" panose="00000400000000000000" pitchFamily="2" charset="-78"/>
            </a:rPr>
            <a:t>ارتقاء شاخص های صرفه جویی و بهره وری از منابع آب</a:t>
          </a:r>
          <a:endParaRPr lang="en-US" sz="1800" b="1" u="sng" dirty="0">
            <a:solidFill>
              <a:schemeClr val="tx1"/>
            </a:solidFill>
            <a:cs typeface="B Lotus" panose="00000400000000000000" pitchFamily="2" charset="-78"/>
          </a:endParaRPr>
        </a:p>
      </dgm:t>
    </dgm:pt>
    <dgm:pt modelId="{0C089841-3665-449C-84F9-A787FEC9DFEB}" type="parTrans" cxnId="{585B272F-712F-4189-8004-2C8772B6F0F9}">
      <dgm:prSet/>
      <dgm:spPr/>
      <dgm:t>
        <a:bodyPr/>
        <a:lstStyle/>
        <a:p>
          <a:pPr rtl="1"/>
          <a:endParaRPr lang="en-US" sz="1800">
            <a:cs typeface="B Lotus" panose="00000400000000000000" pitchFamily="2" charset="-78"/>
          </a:endParaRPr>
        </a:p>
      </dgm:t>
    </dgm:pt>
    <dgm:pt modelId="{301EABB0-1E0C-43E2-BC8F-D224CEE2D72A}" type="sibTrans" cxnId="{585B272F-712F-4189-8004-2C8772B6F0F9}">
      <dgm:prSet/>
      <dgm:spPr/>
      <dgm:t>
        <a:bodyPr/>
        <a:lstStyle/>
        <a:p>
          <a:pPr rtl="1"/>
          <a:endParaRPr lang="en-US" sz="1800">
            <a:cs typeface="B Lotus" panose="00000400000000000000" pitchFamily="2" charset="-78"/>
          </a:endParaRPr>
        </a:p>
      </dgm:t>
    </dgm:pt>
    <dgm:pt modelId="{2A72DA42-F3BC-4F93-89A0-0F7DCC6577FE}">
      <dgm:prSet phldrT="[Text]" custT="1"/>
      <dgm:spPr/>
      <dgm:t>
        <a:bodyPr/>
        <a:lstStyle/>
        <a:p>
          <a:pPr rtl="1"/>
          <a:r>
            <a:rPr lang="fa-IR" sz="1800" dirty="0">
              <a:cs typeface="B Lotus" panose="00000400000000000000" pitchFamily="2" charset="-78"/>
            </a:rPr>
            <a:t>8</a:t>
          </a:r>
          <a:endParaRPr lang="en-US" sz="1800" dirty="0">
            <a:cs typeface="B Lotus" panose="00000400000000000000" pitchFamily="2" charset="-78"/>
          </a:endParaRPr>
        </a:p>
      </dgm:t>
    </dgm:pt>
    <dgm:pt modelId="{38405DFD-B2E8-40BF-83AB-8B061F9EE285}" type="parTrans" cxnId="{CE4AC1E8-63FC-4C72-A11F-5A0F8879DFEE}">
      <dgm:prSet/>
      <dgm:spPr/>
      <dgm:t>
        <a:bodyPr/>
        <a:lstStyle/>
        <a:p>
          <a:pPr rtl="1"/>
          <a:endParaRPr lang="en-US" sz="1800">
            <a:cs typeface="B Lotus" panose="00000400000000000000" pitchFamily="2" charset="-78"/>
          </a:endParaRPr>
        </a:p>
      </dgm:t>
    </dgm:pt>
    <dgm:pt modelId="{1423CB19-42D6-4771-B310-5EB7EEB5CC5B}" type="sibTrans" cxnId="{CE4AC1E8-63FC-4C72-A11F-5A0F8879DFEE}">
      <dgm:prSet/>
      <dgm:spPr/>
      <dgm:t>
        <a:bodyPr/>
        <a:lstStyle/>
        <a:p>
          <a:pPr rtl="1"/>
          <a:endParaRPr lang="en-US" sz="1800">
            <a:cs typeface="B Lotus" panose="00000400000000000000" pitchFamily="2" charset="-78"/>
          </a:endParaRPr>
        </a:p>
      </dgm:t>
    </dgm:pt>
    <dgm:pt modelId="{E9B1F34C-7A4E-496B-BD6A-2AC9D69145B5}">
      <dgm:prSet phldrT="[Text]" custT="1"/>
      <dgm:spPr/>
      <dgm:t>
        <a:bodyPr/>
        <a:lstStyle/>
        <a:p>
          <a:pPr rtl="1"/>
          <a:r>
            <a:rPr lang="ar-SA" sz="1800" b="1" u="sng" dirty="0">
              <a:solidFill>
                <a:schemeClr val="tx1"/>
              </a:solidFill>
              <a:effectLst/>
              <a:latin typeface="+mn-lt"/>
              <a:ea typeface="+mn-ea"/>
              <a:cs typeface="B Mitra" panose="00000400000000000000" pitchFamily="2" charset="-78"/>
            </a:rPr>
            <a:t>توسعه</a:t>
          </a:r>
          <a:r>
            <a:rPr lang="ar-SA" sz="1800" dirty="0">
              <a:solidFill>
                <a:schemeClr val="tx1"/>
              </a:solidFill>
              <a:effectLst/>
              <a:latin typeface="+mn-lt"/>
              <a:ea typeface="+mn-ea"/>
              <a:cs typeface="B Mitra" panose="00000400000000000000" pitchFamily="2" charset="-78"/>
            </a:rPr>
            <a:t> </a:t>
          </a:r>
          <a:r>
            <a:rPr lang="ar-SA" sz="1800" b="1" u="sng" dirty="0">
              <a:solidFill>
                <a:schemeClr val="tx1"/>
              </a:solidFill>
              <a:effectLst/>
              <a:latin typeface="+mn-lt"/>
              <a:ea typeface="+mn-ea"/>
              <a:cs typeface="B Mitra" panose="00000400000000000000" pitchFamily="2" charset="-78"/>
            </a:rPr>
            <a:t>و بهبود زیرساخت های اقتصادی وابسته به بخش کشاورزی و گردشگری</a:t>
          </a:r>
          <a:endParaRPr lang="en-US" sz="1800" b="1" u="sng" dirty="0">
            <a:solidFill>
              <a:schemeClr val="tx1"/>
            </a:solidFill>
            <a:cs typeface="B Lotus" panose="00000400000000000000" pitchFamily="2" charset="-78"/>
          </a:endParaRPr>
        </a:p>
      </dgm:t>
    </dgm:pt>
    <dgm:pt modelId="{D8140254-608E-4CED-A205-3A8CEAE271B7}" type="parTrans" cxnId="{DC1F7F6D-25FC-4BCC-8A23-96AA2D6E9CB2}">
      <dgm:prSet/>
      <dgm:spPr/>
      <dgm:t>
        <a:bodyPr/>
        <a:lstStyle/>
        <a:p>
          <a:pPr rtl="1"/>
          <a:endParaRPr lang="en-US" sz="1800">
            <a:cs typeface="B Lotus" panose="00000400000000000000" pitchFamily="2" charset="-78"/>
          </a:endParaRPr>
        </a:p>
      </dgm:t>
    </dgm:pt>
    <dgm:pt modelId="{2F871487-C340-4306-8FFA-76546F06CDDB}" type="sibTrans" cxnId="{DC1F7F6D-25FC-4BCC-8A23-96AA2D6E9CB2}">
      <dgm:prSet/>
      <dgm:spPr/>
      <dgm:t>
        <a:bodyPr/>
        <a:lstStyle/>
        <a:p>
          <a:pPr rtl="1"/>
          <a:endParaRPr lang="en-US" sz="1800">
            <a:cs typeface="B Lotus" panose="00000400000000000000" pitchFamily="2" charset="-78"/>
          </a:endParaRPr>
        </a:p>
      </dgm:t>
    </dgm:pt>
    <dgm:pt modelId="{C19DDE59-8352-4DAA-981F-3521B7099425}">
      <dgm:prSet custT="1"/>
      <dgm:spPr/>
      <dgm:t>
        <a:bodyPr/>
        <a:lstStyle/>
        <a:p>
          <a:r>
            <a:rPr lang="fa-IR" sz="1800" dirty="0">
              <a:cs typeface="B Lotus" panose="00000400000000000000" pitchFamily="2" charset="-78"/>
            </a:rPr>
            <a:t>9</a:t>
          </a:r>
          <a:endParaRPr lang="en-US" sz="1800" dirty="0">
            <a:cs typeface="B Lotus" panose="00000400000000000000" pitchFamily="2" charset="-78"/>
          </a:endParaRPr>
        </a:p>
      </dgm:t>
    </dgm:pt>
    <dgm:pt modelId="{D2C73867-924D-4E71-9D2F-9EF8BA65A292}" type="parTrans" cxnId="{3AF52810-0684-4DE9-883F-DFDDCB6EF550}">
      <dgm:prSet/>
      <dgm:spPr/>
      <dgm:t>
        <a:bodyPr/>
        <a:lstStyle/>
        <a:p>
          <a:endParaRPr lang="en-US" sz="1800">
            <a:cs typeface="B Lotus" panose="00000400000000000000" pitchFamily="2" charset="-78"/>
          </a:endParaRPr>
        </a:p>
      </dgm:t>
    </dgm:pt>
    <dgm:pt modelId="{2D4D847B-120A-4A5D-A16F-BE8AB0B093FE}" type="sibTrans" cxnId="{3AF52810-0684-4DE9-883F-DFDDCB6EF550}">
      <dgm:prSet/>
      <dgm:spPr/>
      <dgm:t>
        <a:bodyPr/>
        <a:lstStyle/>
        <a:p>
          <a:endParaRPr lang="en-US" sz="1800">
            <a:cs typeface="B Lotus" panose="00000400000000000000" pitchFamily="2" charset="-78"/>
          </a:endParaRPr>
        </a:p>
      </dgm:t>
    </dgm:pt>
    <dgm:pt modelId="{0D8254CE-4DE0-4EF7-A50A-9B316BBD0A51}">
      <dgm:prSet custT="1"/>
      <dgm:spPr/>
      <dgm:t>
        <a:bodyPr/>
        <a:lstStyle/>
        <a:p>
          <a:pPr rtl="1"/>
          <a:r>
            <a:rPr lang="ar-SA" sz="1800" dirty="0">
              <a:solidFill>
                <a:schemeClr val="dk1"/>
              </a:solidFill>
              <a:effectLst/>
              <a:latin typeface="+mn-lt"/>
              <a:ea typeface="+mn-ea"/>
              <a:cs typeface="B Mitra" panose="00000400000000000000" pitchFamily="2" charset="-78"/>
            </a:rPr>
            <a:t>بهره برداری از ظرفیت ها و پتانسیل های محیطی – اکولوژیک در فرآیند توسعه پایدار منظومه</a:t>
          </a:r>
          <a:r>
            <a:rPr lang="fa-IR" sz="1800" dirty="0">
              <a:solidFill>
                <a:schemeClr val="dk1"/>
              </a:solidFill>
              <a:effectLst/>
              <a:latin typeface="+mn-lt"/>
              <a:ea typeface="+mn-ea"/>
              <a:cs typeface="B Mitra" panose="00000400000000000000" pitchFamily="2" charset="-78"/>
            </a:rPr>
            <a:t> ها</a:t>
          </a:r>
          <a:endParaRPr lang="en-US" sz="1800" dirty="0">
            <a:cs typeface="B Lotus" panose="00000400000000000000" pitchFamily="2" charset="-78"/>
          </a:endParaRPr>
        </a:p>
      </dgm:t>
    </dgm:pt>
    <dgm:pt modelId="{AF04CB0C-3FB4-4D7F-9D32-B3C11707211A}" type="parTrans" cxnId="{AD1F9E94-5FEA-4B4E-8FB3-4E6E0AAABB6D}">
      <dgm:prSet/>
      <dgm:spPr/>
      <dgm:t>
        <a:bodyPr/>
        <a:lstStyle/>
        <a:p>
          <a:endParaRPr lang="en-US" sz="1800">
            <a:cs typeface="B Lotus" panose="00000400000000000000" pitchFamily="2" charset="-78"/>
          </a:endParaRPr>
        </a:p>
      </dgm:t>
    </dgm:pt>
    <dgm:pt modelId="{AC93C14D-29FE-43A2-996A-86AE71655454}" type="sibTrans" cxnId="{AD1F9E94-5FEA-4B4E-8FB3-4E6E0AAABB6D}">
      <dgm:prSet/>
      <dgm:spPr/>
      <dgm:t>
        <a:bodyPr/>
        <a:lstStyle/>
        <a:p>
          <a:endParaRPr lang="en-US" sz="1800">
            <a:cs typeface="B Lotus" panose="00000400000000000000" pitchFamily="2" charset="-78"/>
          </a:endParaRPr>
        </a:p>
      </dgm:t>
    </dgm:pt>
    <dgm:pt modelId="{71706E11-8993-4AC4-B28B-26A12F167FE7}">
      <dgm:prSet custT="1"/>
      <dgm:spPr/>
      <dgm:t>
        <a:bodyPr/>
        <a:lstStyle/>
        <a:p>
          <a:r>
            <a:rPr lang="fa-IR" sz="1800" dirty="0">
              <a:cs typeface="B Lotus" panose="00000400000000000000" pitchFamily="2" charset="-78"/>
            </a:rPr>
            <a:t>10</a:t>
          </a:r>
          <a:endParaRPr lang="en-US" sz="1800" dirty="0">
            <a:cs typeface="B Lotus" panose="00000400000000000000" pitchFamily="2" charset="-78"/>
          </a:endParaRPr>
        </a:p>
      </dgm:t>
    </dgm:pt>
    <dgm:pt modelId="{1AC270AC-C54E-4AD5-87B1-620D5CA0B3C8}" type="parTrans" cxnId="{7093AB35-0C09-4D6E-BB2C-2CE868F17B50}">
      <dgm:prSet/>
      <dgm:spPr/>
      <dgm:t>
        <a:bodyPr/>
        <a:lstStyle/>
        <a:p>
          <a:endParaRPr lang="en-US" sz="1800">
            <a:cs typeface="B Lotus" panose="00000400000000000000" pitchFamily="2" charset="-78"/>
          </a:endParaRPr>
        </a:p>
      </dgm:t>
    </dgm:pt>
    <dgm:pt modelId="{3294A34E-F83C-4E5B-B155-076DC35704BF}" type="sibTrans" cxnId="{7093AB35-0C09-4D6E-BB2C-2CE868F17B50}">
      <dgm:prSet/>
      <dgm:spPr/>
      <dgm:t>
        <a:bodyPr/>
        <a:lstStyle/>
        <a:p>
          <a:endParaRPr lang="en-US" sz="1800">
            <a:cs typeface="B Lotus" panose="00000400000000000000" pitchFamily="2" charset="-78"/>
          </a:endParaRPr>
        </a:p>
      </dgm:t>
    </dgm:pt>
    <dgm:pt modelId="{E42D51EB-D076-45F5-B7DC-F4D48ED4C992}">
      <dgm:prSet custT="1"/>
      <dgm:spPr/>
      <dgm:t>
        <a:bodyPr/>
        <a:lstStyle/>
        <a:p>
          <a:pPr rtl="1"/>
          <a:r>
            <a:rPr lang="ar-SA" sz="1800" dirty="0">
              <a:solidFill>
                <a:schemeClr val="dk1"/>
              </a:solidFill>
              <a:effectLst/>
              <a:latin typeface="+mn-lt"/>
              <a:ea typeface="+mn-ea"/>
              <a:cs typeface="B Mitra" panose="00000400000000000000" pitchFamily="2" charset="-78"/>
            </a:rPr>
            <a:t>بهره برداری از ظرفیت ها و پتانسیل های اقتصادی بخش ( گردشگری، کشاورزی، دامداری، صنایع دستی و ... ) در فرآیند توسعه پایدار منظومه</a:t>
          </a:r>
          <a:endParaRPr lang="en-US" sz="1800" dirty="0">
            <a:cs typeface="B Lotus" panose="00000400000000000000" pitchFamily="2" charset="-78"/>
          </a:endParaRPr>
        </a:p>
      </dgm:t>
    </dgm:pt>
    <dgm:pt modelId="{1F7E1643-7E1F-4B65-A8D8-40E93EC82811}" type="parTrans" cxnId="{AD0AC491-86C1-473B-8F9C-BACDF9AC3046}">
      <dgm:prSet/>
      <dgm:spPr/>
      <dgm:t>
        <a:bodyPr/>
        <a:lstStyle/>
        <a:p>
          <a:endParaRPr lang="en-US" sz="1800">
            <a:cs typeface="B Lotus" panose="00000400000000000000" pitchFamily="2" charset="-78"/>
          </a:endParaRPr>
        </a:p>
      </dgm:t>
    </dgm:pt>
    <dgm:pt modelId="{161991AC-53C8-44AA-98B9-F9BDECE917F6}" type="sibTrans" cxnId="{AD0AC491-86C1-473B-8F9C-BACDF9AC3046}">
      <dgm:prSet/>
      <dgm:spPr/>
      <dgm:t>
        <a:bodyPr/>
        <a:lstStyle/>
        <a:p>
          <a:endParaRPr lang="en-US" sz="1800">
            <a:cs typeface="B Lotus" panose="00000400000000000000" pitchFamily="2" charset="-78"/>
          </a:endParaRPr>
        </a:p>
      </dgm:t>
    </dgm:pt>
    <dgm:pt modelId="{E2C8AE8F-D3A2-44DE-8E25-28354FA2ED49}" type="pres">
      <dgm:prSet presAssocID="{BDC2BBAE-B4DA-437C-B73F-FE5D5EB96CFA}" presName="linearFlow" presStyleCnt="0">
        <dgm:presLayoutVars>
          <dgm:dir val="rev"/>
          <dgm:animLvl val="lvl"/>
          <dgm:resizeHandles val="exact"/>
        </dgm:presLayoutVars>
      </dgm:prSet>
      <dgm:spPr/>
    </dgm:pt>
    <dgm:pt modelId="{A70A3993-01CB-42B6-8361-838C192A21F3}" type="pres">
      <dgm:prSet presAssocID="{D810309D-238D-4B71-BF6A-A159D1C8BB08}" presName="composite" presStyleCnt="0"/>
      <dgm:spPr/>
    </dgm:pt>
    <dgm:pt modelId="{526C992B-BF31-4262-A719-36A44F2F5D97}" type="pres">
      <dgm:prSet presAssocID="{D810309D-238D-4B71-BF6A-A159D1C8BB08}" presName="parentText" presStyleLbl="alignNode1" presStyleIdx="0" presStyleCnt="5">
        <dgm:presLayoutVars>
          <dgm:chMax val="1"/>
          <dgm:bulletEnabled val="1"/>
        </dgm:presLayoutVars>
      </dgm:prSet>
      <dgm:spPr/>
    </dgm:pt>
    <dgm:pt modelId="{47EB7DEE-A37D-48A8-B9F1-F7E4A996F091}" type="pres">
      <dgm:prSet presAssocID="{D810309D-238D-4B71-BF6A-A159D1C8BB08}" presName="descendantText" presStyleLbl="alignAcc1" presStyleIdx="0" presStyleCnt="5">
        <dgm:presLayoutVars>
          <dgm:bulletEnabled val="1"/>
        </dgm:presLayoutVars>
      </dgm:prSet>
      <dgm:spPr/>
    </dgm:pt>
    <dgm:pt modelId="{B3859B7B-87C2-4CD4-8871-75CF8336C6B7}" type="pres">
      <dgm:prSet presAssocID="{7F7A3F55-0A75-4B25-B228-3ACE617C8D35}" presName="sp" presStyleCnt="0"/>
      <dgm:spPr/>
    </dgm:pt>
    <dgm:pt modelId="{087968D8-6F27-45E8-B789-C93EE71D367E}" type="pres">
      <dgm:prSet presAssocID="{BD592682-16FA-4F17-892A-B7D7A716F816}" presName="composite" presStyleCnt="0"/>
      <dgm:spPr/>
    </dgm:pt>
    <dgm:pt modelId="{2ECCF494-01DE-41F4-BDB4-FD64A60C8FAC}" type="pres">
      <dgm:prSet presAssocID="{BD592682-16FA-4F17-892A-B7D7A716F816}" presName="parentText" presStyleLbl="alignNode1" presStyleIdx="1" presStyleCnt="5">
        <dgm:presLayoutVars>
          <dgm:chMax val="1"/>
          <dgm:bulletEnabled val="1"/>
        </dgm:presLayoutVars>
      </dgm:prSet>
      <dgm:spPr/>
    </dgm:pt>
    <dgm:pt modelId="{8BE6665F-9379-4FE3-AFC9-F4175CE26D2D}" type="pres">
      <dgm:prSet presAssocID="{BD592682-16FA-4F17-892A-B7D7A716F816}" presName="descendantText" presStyleLbl="alignAcc1" presStyleIdx="1" presStyleCnt="5">
        <dgm:presLayoutVars>
          <dgm:bulletEnabled val="1"/>
        </dgm:presLayoutVars>
      </dgm:prSet>
      <dgm:spPr/>
    </dgm:pt>
    <dgm:pt modelId="{5A52231A-C370-4C7D-B140-E73DEB87B1ED}" type="pres">
      <dgm:prSet presAssocID="{66C9DBD8-49F6-4EE4-B748-384AAFBE797D}" presName="sp" presStyleCnt="0"/>
      <dgm:spPr/>
    </dgm:pt>
    <dgm:pt modelId="{D46EAC81-AFA1-4245-A1B4-6F3B3D679429}" type="pres">
      <dgm:prSet presAssocID="{2A72DA42-F3BC-4F93-89A0-0F7DCC6577FE}" presName="composite" presStyleCnt="0"/>
      <dgm:spPr/>
    </dgm:pt>
    <dgm:pt modelId="{32C81912-F305-47B5-B10B-015F158D276A}" type="pres">
      <dgm:prSet presAssocID="{2A72DA42-F3BC-4F93-89A0-0F7DCC6577FE}" presName="parentText" presStyleLbl="alignNode1" presStyleIdx="2" presStyleCnt="5">
        <dgm:presLayoutVars>
          <dgm:chMax val="1"/>
          <dgm:bulletEnabled val="1"/>
        </dgm:presLayoutVars>
      </dgm:prSet>
      <dgm:spPr/>
    </dgm:pt>
    <dgm:pt modelId="{168FE7C2-E2AB-4E26-86C2-EB1C6146F060}" type="pres">
      <dgm:prSet presAssocID="{2A72DA42-F3BC-4F93-89A0-0F7DCC6577FE}" presName="descendantText" presStyleLbl="alignAcc1" presStyleIdx="2" presStyleCnt="5" custLinFactNeighborX="0">
        <dgm:presLayoutVars>
          <dgm:bulletEnabled val="1"/>
        </dgm:presLayoutVars>
      </dgm:prSet>
      <dgm:spPr/>
    </dgm:pt>
    <dgm:pt modelId="{2ABC9956-E3D4-4DC5-B0C0-ADBB195B56E8}" type="pres">
      <dgm:prSet presAssocID="{1423CB19-42D6-4771-B310-5EB7EEB5CC5B}" presName="sp" presStyleCnt="0"/>
      <dgm:spPr/>
    </dgm:pt>
    <dgm:pt modelId="{C3A3F278-2100-4FAE-ACE9-1B7875234317}" type="pres">
      <dgm:prSet presAssocID="{C19DDE59-8352-4DAA-981F-3521B7099425}" presName="composite" presStyleCnt="0"/>
      <dgm:spPr/>
    </dgm:pt>
    <dgm:pt modelId="{99D8FD36-4689-4111-A1B6-7363A3AC5CD3}" type="pres">
      <dgm:prSet presAssocID="{C19DDE59-8352-4DAA-981F-3521B7099425}" presName="parentText" presStyleLbl="alignNode1" presStyleIdx="3" presStyleCnt="5">
        <dgm:presLayoutVars>
          <dgm:chMax val="1"/>
          <dgm:bulletEnabled val="1"/>
        </dgm:presLayoutVars>
      </dgm:prSet>
      <dgm:spPr/>
    </dgm:pt>
    <dgm:pt modelId="{75E93998-5074-40DC-A37A-201D355970B6}" type="pres">
      <dgm:prSet presAssocID="{C19DDE59-8352-4DAA-981F-3521B7099425}" presName="descendantText" presStyleLbl="alignAcc1" presStyleIdx="3" presStyleCnt="5" custLinFactNeighborX="967" custLinFactNeighborY="1735">
        <dgm:presLayoutVars>
          <dgm:bulletEnabled val="1"/>
        </dgm:presLayoutVars>
      </dgm:prSet>
      <dgm:spPr/>
    </dgm:pt>
    <dgm:pt modelId="{B5B77836-B5D2-4620-BDD2-FF4C51E65D9E}" type="pres">
      <dgm:prSet presAssocID="{2D4D847B-120A-4A5D-A16F-BE8AB0B093FE}" presName="sp" presStyleCnt="0"/>
      <dgm:spPr/>
    </dgm:pt>
    <dgm:pt modelId="{394745F1-90BC-4BB7-904C-810A588226BD}" type="pres">
      <dgm:prSet presAssocID="{71706E11-8993-4AC4-B28B-26A12F167FE7}" presName="composite" presStyleCnt="0"/>
      <dgm:spPr/>
    </dgm:pt>
    <dgm:pt modelId="{FE53591A-48DB-4E36-83C4-D72DA5CF34DE}" type="pres">
      <dgm:prSet presAssocID="{71706E11-8993-4AC4-B28B-26A12F167FE7}" presName="parentText" presStyleLbl="alignNode1" presStyleIdx="4" presStyleCnt="5">
        <dgm:presLayoutVars>
          <dgm:chMax val="1"/>
          <dgm:bulletEnabled val="1"/>
        </dgm:presLayoutVars>
      </dgm:prSet>
      <dgm:spPr/>
    </dgm:pt>
    <dgm:pt modelId="{E122884D-CEBC-4CAB-A805-79540D6F72EB}" type="pres">
      <dgm:prSet presAssocID="{71706E11-8993-4AC4-B28B-26A12F167FE7}" presName="descendantText" presStyleLbl="alignAcc1" presStyleIdx="4" presStyleCnt="5">
        <dgm:presLayoutVars>
          <dgm:bulletEnabled val="1"/>
        </dgm:presLayoutVars>
      </dgm:prSet>
      <dgm:spPr/>
    </dgm:pt>
  </dgm:ptLst>
  <dgm:cxnLst>
    <dgm:cxn modelId="{9D16BA0D-2994-4D89-9B03-1171D4B81C1D}" srcId="{BDC2BBAE-B4DA-437C-B73F-FE5D5EB96CFA}" destId="{D810309D-238D-4B71-BF6A-A159D1C8BB08}" srcOrd="0" destOrd="0" parTransId="{548014E6-F4F1-43BF-B609-5C06AE73BF0F}" sibTransId="{7F7A3F55-0A75-4B25-B228-3ACE617C8D35}"/>
    <dgm:cxn modelId="{3AF52810-0684-4DE9-883F-DFDDCB6EF550}" srcId="{BDC2BBAE-B4DA-437C-B73F-FE5D5EB96CFA}" destId="{C19DDE59-8352-4DAA-981F-3521B7099425}" srcOrd="3" destOrd="0" parTransId="{D2C73867-924D-4E71-9D2F-9EF8BA65A292}" sibTransId="{2D4D847B-120A-4A5D-A16F-BE8AB0B093FE}"/>
    <dgm:cxn modelId="{FCA1C610-01B2-4D14-86E9-75D442BBBC69}" srcId="{D810309D-238D-4B71-BF6A-A159D1C8BB08}" destId="{189F001C-A752-4B79-9E8D-2933F345BCEE}" srcOrd="0" destOrd="0" parTransId="{40BEED7B-83DA-4237-81A1-91FE9B8457D3}" sibTransId="{801628F0-23DF-40ED-80FB-D6A4F44B3F57}"/>
    <dgm:cxn modelId="{E45EEE26-DD1A-4362-8F9A-5FDC7CC242B1}" type="presOf" srcId="{0D8254CE-4DE0-4EF7-A50A-9B316BBD0A51}" destId="{75E93998-5074-40DC-A37A-201D355970B6}" srcOrd="0" destOrd="0" presId="urn:microsoft.com/office/officeart/2005/8/layout/chevron2"/>
    <dgm:cxn modelId="{054E8D2C-C085-4E69-8C13-1D106D3F4238}" type="presOf" srcId="{BD592682-16FA-4F17-892A-B7D7A716F816}" destId="{2ECCF494-01DE-41F4-BDB4-FD64A60C8FAC}" srcOrd="0" destOrd="0" presId="urn:microsoft.com/office/officeart/2005/8/layout/chevron2"/>
    <dgm:cxn modelId="{D121062D-D566-428F-9851-FE3938D04639}" type="presOf" srcId="{E9B1F34C-7A4E-496B-BD6A-2AC9D69145B5}" destId="{168FE7C2-E2AB-4E26-86C2-EB1C6146F060}" srcOrd="0" destOrd="0" presId="urn:microsoft.com/office/officeart/2005/8/layout/chevron2"/>
    <dgm:cxn modelId="{585B272F-712F-4189-8004-2C8772B6F0F9}" srcId="{BD592682-16FA-4F17-892A-B7D7A716F816}" destId="{7355A8C1-16E7-426F-B45A-DDEAEC70A59E}" srcOrd="0" destOrd="0" parTransId="{0C089841-3665-449C-84F9-A787FEC9DFEB}" sibTransId="{301EABB0-1E0C-43E2-BC8F-D224CEE2D72A}"/>
    <dgm:cxn modelId="{1006D030-61FA-469D-94F9-88616FF0B2C2}" srcId="{BDC2BBAE-B4DA-437C-B73F-FE5D5EB96CFA}" destId="{BD592682-16FA-4F17-892A-B7D7A716F816}" srcOrd="1" destOrd="0" parTransId="{2F004C12-911C-4A6C-821D-A0438990469F}" sibTransId="{66C9DBD8-49F6-4EE4-B748-384AAFBE797D}"/>
    <dgm:cxn modelId="{7093AB35-0C09-4D6E-BB2C-2CE868F17B50}" srcId="{BDC2BBAE-B4DA-437C-B73F-FE5D5EB96CFA}" destId="{71706E11-8993-4AC4-B28B-26A12F167FE7}" srcOrd="4" destOrd="0" parTransId="{1AC270AC-C54E-4AD5-87B1-620D5CA0B3C8}" sibTransId="{3294A34E-F83C-4E5B-B155-076DC35704BF}"/>
    <dgm:cxn modelId="{60D8543E-1889-4798-A221-481815A74B75}" type="presOf" srcId="{E42D51EB-D076-45F5-B7DC-F4D48ED4C992}" destId="{E122884D-CEBC-4CAB-A805-79540D6F72EB}" srcOrd="0" destOrd="0" presId="urn:microsoft.com/office/officeart/2005/8/layout/chevron2"/>
    <dgm:cxn modelId="{C6ABF960-3E00-48B7-AEE8-609C5FA7ABAA}" type="presOf" srcId="{189F001C-A752-4B79-9E8D-2933F345BCEE}" destId="{47EB7DEE-A37D-48A8-B9F1-F7E4A996F091}" srcOrd="0" destOrd="0" presId="urn:microsoft.com/office/officeart/2005/8/layout/chevron2"/>
    <dgm:cxn modelId="{A142CE62-3052-41F8-9A24-29E30F65E48C}" type="presOf" srcId="{71706E11-8993-4AC4-B28B-26A12F167FE7}" destId="{FE53591A-48DB-4E36-83C4-D72DA5CF34DE}" srcOrd="0" destOrd="0" presId="urn:microsoft.com/office/officeart/2005/8/layout/chevron2"/>
    <dgm:cxn modelId="{DC1F7F6D-25FC-4BCC-8A23-96AA2D6E9CB2}" srcId="{2A72DA42-F3BC-4F93-89A0-0F7DCC6577FE}" destId="{E9B1F34C-7A4E-496B-BD6A-2AC9D69145B5}" srcOrd="0" destOrd="0" parTransId="{D8140254-608E-4CED-A205-3A8CEAE271B7}" sibTransId="{2F871487-C340-4306-8FFA-76546F06CDDB}"/>
    <dgm:cxn modelId="{09682A76-B48B-477D-892D-8F3802D1D5EA}" type="presOf" srcId="{7355A8C1-16E7-426F-B45A-DDEAEC70A59E}" destId="{8BE6665F-9379-4FE3-AFC9-F4175CE26D2D}" srcOrd="0" destOrd="0" presId="urn:microsoft.com/office/officeart/2005/8/layout/chevron2"/>
    <dgm:cxn modelId="{A949445A-FC7D-4C66-9A75-2FF1AC1F818C}" type="presOf" srcId="{D810309D-238D-4B71-BF6A-A159D1C8BB08}" destId="{526C992B-BF31-4262-A719-36A44F2F5D97}" srcOrd="0" destOrd="0" presId="urn:microsoft.com/office/officeart/2005/8/layout/chevron2"/>
    <dgm:cxn modelId="{B2140F88-EBA1-4960-9BF7-FF6BBB848CAF}" type="presOf" srcId="{2A72DA42-F3BC-4F93-89A0-0F7DCC6577FE}" destId="{32C81912-F305-47B5-B10B-015F158D276A}" srcOrd="0" destOrd="0" presId="urn:microsoft.com/office/officeart/2005/8/layout/chevron2"/>
    <dgm:cxn modelId="{AD0AC491-86C1-473B-8F9C-BACDF9AC3046}" srcId="{71706E11-8993-4AC4-B28B-26A12F167FE7}" destId="{E42D51EB-D076-45F5-B7DC-F4D48ED4C992}" srcOrd="0" destOrd="0" parTransId="{1F7E1643-7E1F-4B65-A8D8-40E93EC82811}" sibTransId="{161991AC-53C8-44AA-98B9-F9BDECE917F6}"/>
    <dgm:cxn modelId="{AD1F9E94-5FEA-4B4E-8FB3-4E6E0AAABB6D}" srcId="{C19DDE59-8352-4DAA-981F-3521B7099425}" destId="{0D8254CE-4DE0-4EF7-A50A-9B316BBD0A51}" srcOrd="0" destOrd="0" parTransId="{AF04CB0C-3FB4-4D7F-9D32-B3C11707211A}" sibTransId="{AC93C14D-29FE-43A2-996A-86AE71655454}"/>
    <dgm:cxn modelId="{C082ABA3-1E07-4517-8E1E-DAD43C0840C5}" type="presOf" srcId="{C19DDE59-8352-4DAA-981F-3521B7099425}" destId="{99D8FD36-4689-4111-A1B6-7363A3AC5CD3}" srcOrd="0" destOrd="0" presId="urn:microsoft.com/office/officeart/2005/8/layout/chevron2"/>
    <dgm:cxn modelId="{F02244D0-AEC1-425B-8899-6AD1E9C30D54}" type="presOf" srcId="{BDC2BBAE-B4DA-437C-B73F-FE5D5EB96CFA}" destId="{E2C8AE8F-D3A2-44DE-8E25-28354FA2ED49}" srcOrd="0" destOrd="0" presId="urn:microsoft.com/office/officeart/2005/8/layout/chevron2"/>
    <dgm:cxn modelId="{CE4AC1E8-63FC-4C72-A11F-5A0F8879DFEE}" srcId="{BDC2BBAE-B4DA-437C-B73F-FE5D5EB96CFA}" destId="{2A72DA42-F3BC-4F93-89A0-0F7DCC6577FE}" srcOrd="2" destOrd="0" parTransId="{38405DFD-B2E8-40BF-83AB-8B061F9EE285}" sibTransId="{1423CB19-42D6-4771-B310-5EB7EEB5CC5B}"/>
    <dgm:cxn modelId="{29B5D778-0D54-44C0-B773-16BE857A0B87}" type="presParOf" srcId="{E2C8AE8F-D3A2-44DE-8E25-28354FA2ED49}" destId="{A70A3993-01CB-42B6-8361-838C192A21F3}" srcOrd="0" destOrd="0" presId="urn:microsoft.com/office/officeart/2005/8/layout/chevron2"/>
    <dgm:cxn modelId="{4A6B9D81-EF22-4C5D-94F5-0FF26B49F91A}" type="presParOf" srcId="{A70A3993-01CB-42B6-8361-838C192A21F3}" destId="{526C992B-BF31-4262-A719-36A44F2F5D97}" srcOrd="0" destOrd="0" presId="urn:microsoft.com/office/officeart/2005/8/layout/chevron2"/>
    <dgm:cxn modelId="{3A981ECE-5C9A-4FD7-B4F6-FA7B502AAFC4}" type="presParOf" srcId="{A70A3993-01CB-42B6-8361-838C192A21F3}" destId="{47EB7DEE-A37D-48A8-B9F1-F7E4A996F091}" srcOrd="1" destOrd="0" presId="urn:microsoft.com/office/officeart/2005/8/layout/chevron2"/>
    <dgm:cxn modelId="{62EB5D4B-0BBB-49C6-BB28-BAF32C90B3AE}" type="presParOf" srcId="{E2C8AE8F-D3A2-44DE-8E25-28354FA2ED49}" destId="{B3859B7B-87C2-4CD4-8871-75CF8336C6B7}" srcOrd="1" destOrd="0" presId="urn:microsoft.com/office/officeart/2005/8/layout/chevron2"/>
    <dgm:cxn modelId="{EF0C96E9-C9D9-4CB5-B9B7-215B07F52854}" type="presParOf" srcId="{E2C8AE8F-D3A2-44DE-8E25-28354FA2ED49}" destId="{087968D8-6F27-45E8-B789-C93EE71D367E}" srcOrd="2" destOrd="0" presId="urn:microsoft.com/office/officeart/2005/8/layout/chevron2"/>
    <dgm:cxn modelId="{B2E7110C-A11C-484C-ACE3-5B81BEF8993B}" type="presParOf" srcId="{087968D8-6F27-45E8-B789-C93EE71D367E}" destId="{2ECCF494-01DE-41F4-BDB4-FD64A60C8FAC}" srcOrd="0" destOrd="0" presId="urn:microsoft.com/office/officeart/2005/8/layout/chevron2"/>
    <dgm:cxn modelId="{184B2616-EE0B-4CFE-9F82-7F4D63C1E3CF}" type="presParOf" srcId="{087968D8-6F27-45E8-B789-C93EE71D367E}" destId="{8BE6665F-9379-4FE3-AFC9-F4175CE26D2D}" srcOrd="1" destOrd="0" presId="urn:microsoft.com/office/officeart/2005/8/layout/chevron2"/>
    <dgm:cxn modelId="{59CF832A-E539-4E2B-8E0C-558FB814AA2D}" type="presParOf" srcId="{E2C8AE8F-D3A2-44DE-8E25-28354FA2ED49}" destId="{5A52231A-C370-4C7D-B140-E73DEB87B1ED}" srcOrd="3" destOrd="0" presId="urn:microsoft.com/office/officeart/2005/8/layout/chevron2"/>
    <dgm:cxn modelId="{1382A45E-629E-48B9-B5B8-A5C01440C626}" type="presParOf" srcId="{E2C8AE8F-D3A2-44DE-8E25-28354FA2ED49}" destId="{D46EAC81-AFA1-4245-A1B4-6F3B3D679429}" srcOrd="4" destOrd="0" presId="urn:microsoft.com/office/officeart/2005/8/layout/chevron2"/>
    <dgm:cxn modelId="{ABBCFA24-54C9-49CC-B278-86D01F04BFAB}" type="presParOf" srcId="{D46EAC81-AFA1-4245-A1B4-6F3B3D679429}" destId="{32C81912-F305-47B5-B10B-015F158D276A}" srcOrd="0" destOrd="0" presId="urn:microsoft.com/office/officeart/2005/8/layout/chevron2"/>
    <dgm:cxn modelId="{B5DB10CF-DA0C-4852-8AEA-153D21FC519E}" type="presParOf" srcId="{D46EAC81-AFA1-4245-A1B4-6F3B3D679429}" destId="{168FE7C2-E2AB-4E26-86C2-EB1C6146F060}" srcOrd="1" destOrd="0" presId="urn:microsoft.com/office/officeart/2005/8/layout/chevron2"/>
    <dgm:cxn modelId="{3103FA5A-0FE7-4D2F-AC78-55F308A928EB}" type="presParOf" srcId="{E2C8AE8F-D3A2-44DE-8E25-28354FA2ED49}" destId="{2ABC9956-E3D4-4DC5-B0C0-ADBB195B56E8}" srcOrd="5" destOrd="0" presId="urn:microsoft.com/office/officeart/2005/8/layout/chevron2"/>
    <dgm:cxn modelId="{96FC175F-CF6C-497E-A072-AA5FC7BDF6A0}" type="presParOf" srcId="{E2C8AE8F-D3A2-44DE-8E25-28354FA2ED49}" destId="{C3A3F278-2100-4FAE-ACE9-1B7875234317}" srcOrd="6" destOrd="0" presId="urn:microsoft.com/office/officeart/2005/8/layout/chevron2"/>
    <dgm:cxn modelId="{43CB742E-92B5-48FC-A454-A6086B49315F}" type="presParOf" srcId="{C3A3F278-2100-4FAE-ACE9-1B7875234317}" destId="{99D8FD36-4689-4111-A1B6-7363A3AC5CD3}" srcOrd="0" destOrd="0" presId="urn:microsoft.com/office/officeart/2005/8/layout/chevron2"/>
    <dgm:cxn modelId="{B45B0B6D-C18A-480E-875D-748E0F99B6C4}" type="presParOf" srcId="{C3A3F278-2100-4FAE-ACE9-1B7875234317}" destId="{75E93998-5074-40DC-A37A-201D355970B6}" srcOrd="1" destOrd="0" presId="urn:microsoft.com/office/officeart/2005/8/layout/chevron2"/>
    <dgm:cxn modelId="{08D5E5DD-6FE7-4545-92DE-64E4FF297011}" type="presParOf" srcId="{E2C8AE8F-D3A2-44DE-8E25-28354FA2ED49}" destId="{B5B77836-B5D2-4620-BDD2-FF4C51E65D9E}" srcOrd="7" destOrd="0" presId="urn:microsoft.com/office/officeart/2005/8/layout/chevron2"/>
    <dgm:cxn modelId="{C4BD3CFC-F9E0-4586-B5AC-299366A6C5B8}" type="presParOf" srcId="{E2C8AE8F-D3A2-44DE-8E25-28354FA2ED49}" destId="{394745F1-90BC-4BB7-904C-810A588226BD}" srcOrd="8" destOrd="0" presId="urn:microsoft.com/office/officeart/2005/8/layout/chevron2"/>
    <dgm:cxn modelId="{FC28DA94-106C-4386-93AE-717BE314A4A5}" type="presParOf" srcId="{394745F1-90BC-4BB7-904C-810A588226BD}" destId="{FE53591A-48DB-4E36-83C4-D72DA5CF34DE}" srcOrd="0" destOrd="0" presId="urn:microsoft.com/office/officeart/2005/8/layout/chevron2"/>
    <dgm:cxn modelId="{1EAE8104-52C1-463D-BC27-34580C101F3B}" type="presParOf" srcId="{394745F1-90BC-4BB7-904C-810A588226BD}" destId="{E122884D-CEBC-4CAB-A805-79540D6F72E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C2BBAE-B4DA-437C-B73F-FE5D5EB96CFA}" type="doc">
      <dgm:prSet loTypeId="urn:microsoft.com/office/officeart/2005/8/layout/chevron2" loCatId="list" qsTypeId="urn:microsoft.com/office/officeart/2005/8/quickstyle/simple1" qsCatId="simple" csTypeId="urn:microsoft.com/office/officeart/2005/8/colors/colorful2" csCatId="colorful" phldr="1"/>
      <dgm:spPr/>
      <dgm:t>
        <a:bodyPr/>
        <a:lstStyle/>
        <a:p>
          <a:endParaRPr lang="en-US"/>
        </a:p>
      </dgm:t>
    </dgm:pt>
    <dgm:pt modelId="{D810309D-238D-4B71-BF6A-A159D1C8BB08}">
      <dgm:prSet phldrT="[Text]" custT="1"/>
      <dgm:spPr/>
      <dgm:t>
        <a:bodyPr/>
        <a:lstStyle/>
        <a:p>
          <a:pPr rtl="1"/>
          <a:r>
            <a:rPr lang="fa-IR" sz="1800" dirty="0">
              <a:cs typeface="B Lotus" panose="00000400000000000000" pitchFamily="2" charset="-78"/>
            </a:rPr>
            <a:t>11</a:t>
          </a:r>
          <a:endParaRPr lang="en-US" sz="1800" dirty="0">
            <a:cs typeface="B Lotus" panose="00000400000000000000" pitchFamily="2" charset="-78"/>
          </a:endParaRPr>
        </a:p>
      </dgm:t>
    </dgm:pt>
    <dgm:pt modelId="{548014E6-F4F1-43BF-B609-5C06AE73BF0F}" type="parTrans" cxnId="{9D16BA0D-2994-4D89-9B03-1171D4B81C1D}">
      <dgm:prSet/>
      <dgm:spPr/>
      <dgm:t>
        <a:bodyPr/>
        <a:lstStyle/>
        <a:p>
          <a:pPr rtl="1"/>
          <a:endParaRPr lang="en-US" sz="1800">
            <a:cs typeface="B Lotus" panose="00000400000000000000" pitchFamily="2" charset="-78"/>
          </a:endParaRPr>
        </a:p>
      </dgm:t>
    </dgm:pt>
    <dgm:pt modelId="{7F7A3F55-0A75-4B25-B228-3ACE617C8D35}" type="sibTrans" cxnId="{9D16BA0D-2994-4D89-9B03-1171D4B81C1D}">
      <dgm:prSet/>
      <dgm:spPr/>
      <dgm:t>
        <a:bodyPr/>
        <a:lstStyle/>
        <a:p>
          <a:pPr rtl="1"/>
          <a:endParaRPr lang="en-US" sz="1800">
            <a:cs typeface="B Lotus" panose="00000400000000000000" pitchFamily="2" charset="-78"/>
          </a:endParaRPr>
        </a:p>
      </dgm:t>
    </dgm:pt>
    <dgm:pt modelId="{189F001C-A752-4B79-9E8D-2933F345BCEE}">
      <dgm:prSet phldrT="[Text]" custT="1"/>
      <dgm:spPr/>
      <dgm:t>
        <a:bodyPr/>
        <a:lstStyle/>
        <a:p>
          <a:pPr rtl="1"/>
          <a:r>
            <a:rPr lang="ar-SA" sz="1800" dirty="0">
              <a:solidFill>
                <a:schemeClr val="dk1"/>
              </a:solidFill>
              <a:effectLst/>
              <a:latin typeface="+mn-lt"/>
              <a:ea typeface="+mn-ea"/>
              <a:cs typeface="B Lotus" panose="00000400000000000000" pitchFamily="2" charset="-78"/>
            </a:rPr>
            <a:t>برخورداری از زیرساختها و زیربناها برای توسعه اقتصادی – اجتماعی و کالبدی</a:t>
          </a:r>
          <a:endParaRPr lang="en-US" sz="1800" dirty="0">
            <a:cs typeface="B Lotus" panose="00000400000000000000" pitchFamily="2" charset="-78"/>
          </a:endParaRPr>
        </a:p>
      </dgm:t>
    </dgm:pt>
    <dgm:pt modelId="{40BEED7B-83DA-4237-81A1-91FE9B8457D3}" type="parTrans" cxnId="{FCA1C610-01B2-4D14-86E9-75D442BBBC69}">
      <dgm:prSet/>
      <dgm:spPr/>
      <dgm:t>
        <a:bodyPr/>
        <a:lstStyle/>
        <a:p>
          <a:pPr rtl="1"/>
          <a:endParaRPr lang="en-US" sz="1800">
            <a:cs typeface="B Lotus" panose="00000400000000000000" pitchFamily="2" charset="-78"/>
          </a:endParaRPr>
        </a:p>
      </dgm:t>
    </dgm:pt>
    <dgm:pt modelId="{801628F0-23DF-40ED-80FB-D6A4F44B3F57}" type="sibTrans" cxnId="{FCA1C610-01B2-4D14-86E9-75D442BBBC69}">
      <dgm:prSet/>
      <dgm:spPr/>
      <dgm:t>
        <a:bodyPr/>
        <a:lstStyle/>
        <a:p>
          <a:pPr rtl="1"/>
          <a:endParaRPr lang="en-US" sz="1800">
            <a:cs typeface="B Lotus" panose="00000400000000000000" pitchFamily="2" charset="-78"/>
          </a:endParaRPr>
        </a:p>
      </dgm:t>
    </dgm:pt>
    <dgm:pt modelId="{BD592682-16FA-4F17-892A-B7D7A716F816}">
      <dgm:prSet phldrT="[Text]" custT="1"/>
      <dgm:spPr/>
      <dgm:t>
        <a:bodyPr/>
        <a:lstStyle/>
        <a:p>
          <a:pPr rtl="1"/>
          <a:r>
            <a:rPr lang="fa-IR" sz="1800" dirty="0">
              <a:cs typeface="B Lotus" panose="00000400000000000000" pitchFamily="2" charset="-78"/>
            </a:rPr>
            <a:t>12</a:t>
          </a:r>
          <a:endParaRPr lang="en-US" sz="1800" dirty="0">
            <a:cs typeface="B Lotus" panose="00000400000000000000" pitchFamily="2" charset="-78"/>
          </a:endParaRPr>
        </a:p>
      </dgm:t>
    </dgm:pt>
    <dgm:pt modelId="{2F004C12-911C-4A6C-821D-A0438990469F}" type="parTrans" cxnId="{1006D030-61FA-469D-94F9-88616FF0B2C2}">
      <dgm:prSet/>
      <dgm:spPr/>
      <dgm:t>
        <a:bodyPr/>
        <a:lstStyle/>
        <a:p>
          <a:pPr rtl="1"/>
          <a:endParaRPr lang="en-US" sz="1800">
            <a:cs typeface="B Lotus" panose="00000400000000000000" pitchFamily="2" charset="-78"/>
          </a:endParaRPr>
        </a:p>
      </dgm:t>
    </dgm:pt>
    <dgm:pt modelId="{66C9DBD8-49F6-4EE4-B748-384AAFBE797D}" type="sibTrans" cxnId="{1006D030-61FA-469D-94F9-88616FF0B2C2}">
      <dgm:prSet/>
      <dgm:spPr/>
      <dgm:t>
        <a:bodyPr/>
        <a:lstStyle/>
        <a:p>
          <a:pPr rtl="1"/>
          <a:endParaRPr lang="en-US" sz="1800">
            <a:cs typeface="B Lotus" panose="00000400000000000000" pitchFamily="2" charset="-78"/>
          </a:endParaRPr>
        </a:p>
      </dgm:t>
    </dgm:pt>
    <dgm:pt modelId="{7355A8C1-16E7-426F-B45A-DDEAEC70A59E}">
      <dgm:prSet phldrT="[Text]" custT="1"/>
      <dgm:spPr/>
      <dgm:t>
        <a:bodyPr/>
        <a:lstStyle/>
        <a:p>
          <a:pPr rtl="1"/>
          <a:r>
            <a:rPr lang="ar-SA" sz="1800" b="1" u="sng" dirty="0">
              <a:solidFill>
                <a:schemeClr val="tx1"/>
              </a:solidFill>
              <a:effectLst/>
              <a:latin typeface="+mn-lt"/>
              <a:ea typeface="+mn-ea"/>
              <a:cs typeface="B Lotus" panose="00000400000000000000" pitchFamily="2" charset="-78"/>
            </a:rPr>
            <a:t>توانمندسازي جامعه محلي براي مشاركت در فرآيند توسعه و حكمروايي ناحيه اي </a:t>
          </a:r>
          <a:endParaRPr lang="en-US" sz="1800" b="1" u="sng" dirty="0">
            <a:solidFill>
              <a:schemeClr val="tx1"/>
            </a:solidFill>
            <a:cs typeface="B Lotus" panose="00000400000000000000" pitchFamily="2" charset="-78"/>
          </a:endParaRPr>
        </a:p>
      </dgm:t>
    </dgm:pt>
    <dgm:pt modelId="{0C089841-3665-449C-84F9-A787FEC9DFEB}" type="parTrans" cxnId="{585B272F-712F-4189-8004-2C8772B6F0F9}">
      <dgm:prSet/>
      <dgm:spPr/>
      <dgm:t>
        <a:bodyPr/>
        <a:lstStyle/>
        <a:p>
          <a:pPr rtl="1"/>
          <a:endParaRPr lang="en-US" sz="1800">
            <a:cs typeface="B Lotus" panose="00000400000000000000" pitchFamily="2" charset="-78"/>
          </a:endParaRPr>
        </a:p>
      </dgm:t>
    </dgm:pt>
    <dgm:pt modelId="{301EABB0-1E0C-43E2-BC8F-D224CEE2D72A}" type="sibTrans" cxnId="{585B272F-712F-4189-8004-2C8772B6F0F9}">
      <dgm:prSet/>
      <dgm:spPr/>
      <dgm:t>
        <a:bodyPr/>
        <a:lstStyle/>
        <a:p>
          <a:pPr rtl="1"/>
          <a:endParaRPr lang="en-US" sz="1800">
            <a:cs typeface="B Lotus" panose="00000400000000000000" pitchFamily="2" charset="-78"/>
          </a:endParaRPr>
        </a:p>
      </dgm:t>
    </dgm:pt>
    <dgm:pt modelId="{2A72DA42-F3BC-4F93-89A0-0F7DCC6577FE}">
      <dgm:prSet phldrT="[Text]" custT="1"/>
      <dgm:spPr/>
      <dgm:t>
        <a:bodyPr/>
        <a:lstStyle/>
        <a:p>
          <a:pPr rtl="1"/>
          <a:r>
            <a:rPr lang="fa-IR" sz="1800" dirty="0">
              <a:cs typeface="B Lotus" panose="00000400000000000000" pitchFamily="2" charset="-78"/>
            </a:rPr>
            <a:t>13</a:t>
          </a:r>
          <a:endParaRPr lang="en-US" sz="1800" dirty="0">
            <a:cs typeface="B Lotus" panose="00000400000000000000" pitchFamily="2" charset="-78"/>
          </a:endParaRPr>
        </a:p>
      </dgm:t>
    </dgm:pt>
    <dgm:pt modelId="{38405DFD-B2E8-40BF-83AB-8B061F9EE285}" type="parTrans" cxnId="{CE4AC1E8-63FC-4C72-A11F-5A0F8879DFEE}">
      <dgm:prSet/>
      <dgm:spPr/>
      <dgm:t>
        <a:bodyPr/>
        <a:lstStyle/>
        <a:p>
          <a:pPr rtl="1"/>
          <a:endParaRPr lang="en-US" sz="1800">
            <a:cs typeface="B Lotus" panose="00000400000000000000" pitchFamily="2" charset="-78"/>
          </a:endParaRPr>
        </a:p>
      </dgm:t>
    </dgm:pt>
    <dgm:pt modelId="{1423CB19-42D6-4771-B310-5EB7EEB5CC5B}" type="sibTrans" cxnId="{CE4AC1E8-63FC-4C72-A11F-5A0F8879DFEE}">
      <dgm:prSet/>
      <dgm:spPr/>
      <dgm:t>
        <a:bodyPr/>
        <a:lstStyle/>
        <a:p>
          <a:pPr rtl="1"/>
          <a:endParaRPr lang="en-US" sz="1800">
            <a:cs typeface="B Lotus" panose="00000400000000000000" pitchFamily="2" charset="-78"/>
          </a:endParaRPr>
        </a:p>
      </dgm:t>
    </dgm:pt>
    <dgm:pt modelId="{E9B1F34C-7A4E-496B-BD6A-2AC9D69145B5}">
      <dgm:prSet phldrT="[Text]" custT="1"/>
      <dgm:spPr/>
      <dgm:t>
        <a:bodyPr/>
        <a:lstStyle/>
        <a:p>
          <a:pPr rtl="1"/>
          <a:r>
            <a:rPr lang="ar-SA" sz="1800" dirty="0">
              <a:solidFill>
                <a:schemeClr val="dk1"/>
              </a:solidFill>
              <a:effectLst/>
              <a:latin typeface="+mn-lt"/>
              <a:ea typeface="+mn-ea"/>
              <a:cs typeface="B Lotus" panose="00000400000000000000" pitchFamily="2" charset="-78"/>
            </a:rPr>
            <a:t>ساماندهي منابع سرمايه اي و خرد و پس اندازهاي خرد روستايي در فرآيند توسعه كالبدي و اقتصادي (کار آفرینی)</a:t>
          </a:r>
          <a:endParaRPr lang="en-US" sz="1800" dirty="0">
            <a:cs typeface="B Lotus" panose="00000400000000000000" pitchFamily="2" charset="-78"/>
          </a:endParaRPr>
        </a:p>
      </dgm:t>
    </dgm:pt>
    <dgm:pt modelId="{D8140254-608E-4CED-A205-3A8CEAE271B7}" type="parTrans" cxnId="{DC1F7F6D-25FC-4BCC-8A23-96AA2D6E9CB2}">
      <dgm:prSet/>
      <dgm:spPr/>
      <dgm:t>
        <a:bodyPr/>
        <a:lstStyle/>
        <a:p>
          <a:pPr rtl="1"/>
          <a:endParaRPr lang="en-US" sz="1800">
            <a:cs typeface="B Lotus" panose="00000400000000000000" pitchFamily="2" charset="-78"/>
          </a:endParaRPr>
        </a:p>
      </dgm:t>
    </dgm:pt>
    <dgm:pt modelId="{2F871487-C340-4306-8FFA-76546F06CDDB}" type="sibTrans" cxnId="{DC1F7F6D-25FC-4BCC-8A23-96AA2D6E9CB2}">
      <dgm:prSet/>
      <dgm:spPr/>
      <dgm:t>
        <a:bodyPr/>
        <a:lstStyle/>
        <a:p>
          <a:pPr rtl="1"/>
          <a:endParaRPr lang="en-US" sz="1800">
            <a:cs typeface="B Lotus" panose="00000400000000000000" pitchFamily="2" charset="-78"/>
          </a:endParaRPr>
        </a:p>
      </dgm:t>
    </dgm:pt>
    <dgm:pt modelId="{C19DDE59-8352-4DAA-981F-3521B7099425}">
      <dgm:prSet custT="1"/>
      <dgm:spPr/>
      <dgm:t>
        <a:bodyPr/>
        <a:lstStyle/>
        <a:p>
          <a:r>
            <a:rPr lang="fa-IR" sz="1800" dirty="0">
              <a:cs typeface="B Lotus" panose="00000400000000000000" pitchFamily="2" charset="-78"/>
            </a:rPr>
            <a:t>14</a:t>
          </a:r>
          <a:endParaRPr lang="en-US" sz="1800" dirty="0">
            <a:cs typeface="B Lotus" panose="00000400000000000000" pitchFamily="2" charset="-78"/>
          </a:endParaRPr>
        </a:p>
      </dgm:t>
    </dgm:pt>
    <dgm:pt modelId="{D2C73867-924D-4E71-9D2F-9EF8BA65A292}" type="parTrans" cxnId="{3AF52810-0684-4DE9-883F-DFDDCB6EF550}">
      <dgm:prSet/>
      <dgm:spPr/>
      <dgm:t>
        <a:bodyPr/>
        <a:lstStyle/>
        <a:p>
          <a:endParaRPr lang="en-US" sz="1800">
            <a:cs typeface="B Lotus" panose="00000400000000000000" pitchFamily="2" charset="-78"/>
          </a:endParaRPr>
        </a:p>
      </dgm:t>
    </dgm:pt>
    <dgm:pt modelId="{2D4D847B-120A-4A5D-A16F-BE8AB0B093FE}" type="sibTrans" cxnId="{3AF52810-0684-4DE9-883F-DFDDCB6EF550}">
      <dgm:prSet/>
      <dgm:spPr/>
      <dgm:t>
        <a:bodyPr/>
        <a:lstStyle/>
        <a:p>
          <a:endParaRPr lang="en-US" sz="1800">
            <a:cs typeface="B Lotus" panose="00000400000000000000" pitchFamily="2" charset="-78"/>
          </a:endParaRPr>
        </a:p>
      </dgm:t>
    </dgm:pt>
    <dgm:pt modelId="{0D8254CE-4DE0-4EF7-A50A-9B316BBD0A51}">
      <dgm:prSet custT="1"/>
      <dgm:spPr/>
      <dgm:t>
        <a:bodyPr/>
        <a:lstStyle/>
        <a:p>
          <a:pPr rtl="1"/>
          <a:r>
            <a:rPr lang="ar-SA" sz="1800" dirty="0">
              <a:solidFill>
                <a:schemeClr val="dk1"/>
              </a:solidFill>
              <a:effectLst/>
              <a:latin typeface="+mn-lt"/>
              <a:ea typeface="+mn-ea"/>
              <a:cs typeface="B Lotus" panose="00000400000000000000" pitchFamily="2" charset="-78"/>
            </a:rPr>
            <a:t>بهره برداری از پتانسیل بالقوه و بالفعل بخش کشاورزی</a:t>
          </a:r>
          <a:endParaRPr lang="en-US" sz="1800" dirty="0">
            <a:cs typeface="B Lotus" panose="00000400000000000000" pitchFamily="2" charset="-78"/>
          </a:endParaRPr>
        </a:p>
      </dgm:t>
    </dgm:pt>
    <dgm:pt modelId="{AF04CB0C-3FB4-4D7F-9D32-B3C11707211A}" type="parTrans" cxnId="{AD1F9E94-5FEA-4B4E-8FB3-4E6E0AAABB6D}">
      <dgm:prSet/>
      <dgm:spPr/>
      <dgm:t>
        <a:bodyPr/>
        <a:lstStyle/>
        <a:p>
          <a:endParaRPr lang="en-US" sz="1800">
            <a:cs typeface="B Lotus" panose="00000400000000000000" pitchFamily="2" charset="-78"/>
          </a:endParaRPr>
        </a:p>
      </dgm:t>
    </dgm:pt>
    <dgm:pt modelId="{AC93C14D-29FE-43A2-996A-86AE71655454}" type="sibTrans" cxnId="{AD1F9E94-5FEA-4B4E-8FB3-4E6E0AAABB6D}">
      <dgm:prSet/>
      <dgm:spPr/>
      <dgm:t>
        <a:bodyPr/>
        <a:lstStyle/>
        <a:p>
          <a:endParaRPr lang="en-US" sz="1800">
            <a:cs typeface="B Lotus" panose="00000400000000000000" pitchFamily="2" charset="-78"/>
          </a:endParaRPr>
        </a:p>
      </dgm:t>
    </dgm:pt>
    <dgm:pt modelId="{71706E11-8993-4AC4-B28B-26A12F167FE7}">
      <dgm:prSet custT="1"/>
      <dgm:spPr/>
      <dgm:t>
        <a:bodyPr/>
        <a:lstStyle/>
        <a:p>
          <a:r>
            <a:rPr lang="fa-IR" sz="1800" dirty="0">
              <a:cs typeface="B Lotus" panose="00000400000000000000" pitchFamily="2" charset="-78"/>
            </a:rPr>
            <a:t>15</a:t>
          </a:r>
          <a:endParaRPr lang="en-US" sz="1800" dirty="0">
            <a:cs typeface="B Lotus" panose="00000400000000000000" pitchFamily="2" charset="-78"/>
          </a:endParaRPr>
        </a:p>
      </dgm:t>
    </dgm:pt>
    <dgm:pt modelId="{1AC270AC-C54E-4AD5-87B1-620D5CA0B3C8}" type="parTrans" cxnId="{7093AB35-0C09-4D6E-BB2C-2CE868F17B50}">
      <dgm:prSet/>
      <dgm:spPr/>
      <dgm:t>
        <a:bodyPr/>
        <a:lstStyle/>
        <a:p>
          <a:endParaRPr lang="en-US" sz="1800">
            <a:cs typeface="B Lotus" panose="00000400000000000000" pitchFamily="2" charset="-78"/>
          </a:endParaRPr>
        </a:p>
      </dgm:t>
    </dgm:pt>
    <dgm:pt modelId="{3294A34E-F83C-4E5B-B155-076DC35704BF}" type="sibTrans" cxnId="{7093AB35-0C09-4D6E-BB2C-2CE868F17B50}">
      <dgm:prSet/>
      <dgm:spPr/>
      <dgm:t>
        <a:bodyPr/>
        <a:lstStyle/>
        <a:p>
          <a:endParaRPr lang="en-US" sz="1800">
            <a:cs typeface="B Lotus" panose="00000400000000000000" pitchFamily="2" charset="-78"/>
          </a:endParaRPr>
        </a:p>
      </dgm:t>
    </dgm:pt>
    <dgm:pt modelId="{E42D51EB-D076-45F5-B7DC-F4D48ED4C992}">
      <dgm:prSet custT="1"/>
      <dgm:spPr/>
      <dgm:t>
        <a:bodyPr/>
        <a:lstStyle/>
        <a:p>
          <a:pPr rtl="1"/>
          <a:r>
            <a:rPr lang="ar-SA" sz="1800" b="1" u="sng" dirty="0">
              <a:solidFill>
                <a:schemeClr val="tx1"/>
              </a:solidFill>
              <a:effectLst/>
              <a:latin typeface="+mn-lt"/>
              <a:ea typeface="+mn-ea"/>
              <a:cs typeface="B Lotus" panose="00000400000000000000" pitchFamily="2" charset="-78"/>
            </a:rPr>
            <a:t>ایجاد و تکمیل زنجیره تولید در بخش های مختلف اقتصادی </a:t>
          </a:r>
          <a:endParaRPr lang="en-US" sz="1800" b="1" u="sng" dirty="0">
            <a:solidFill>
              <a:schemeClr val="tx1"/>
            </a:solidFill>
            <a:cs typeface="B Lotus" panose="00000400000000000000" pitchFamily="2" charset="-78"/>
          </a:endParaRPr>
        </a:p>
      </dgm:t>
    </dgm:pt>
    <dgm:pt modelId="{1F7E1643-7E1F-4B65-A8D8-40E93EC82811}" type="parTrans" cxnId="{AD0AC491-86C1-473B-8F9C-BACDF9AC3046}">
      <dgm:prSet/>
      <dgm:spPr/>
      <dgm:t>
        <a:bodyPr/>
        <a:lstStyle/>
        <a:p>
          <a:endParaRPr lang="en-US" sz="1800">
            <a:cs typeface="B Lotus" panose="00000400000000000000" pitchFamily="2" charset="-78"/>
          </a:endParaRPr>
        </a:p>
      </dgm:t>
    </dgm:pt>
    <dgm:pt modelId="{161991AC-53C8-44AA-98B9-F9BDECE917F6}" type="sibTrans" cxnId="{AD0AC491-86C1-473B-8F9C-BACDF9AC3046}">
      <dgm:prSet/>
      <dgm:spPr/>
      <dgm:t>
        <a:bodyPr/>
        <a:lstStyle/>
        <a:p>
          <a:endParaRPr lang="en-US" sz="1800">
            <a:cs typeface="B Lotus" panose="00000400000000000000" pitchFamily="2" charset="-78"/>
          </a:endParaRPr>
        </a:p>
      </dgm:t>
    </dgm:pt>
    <dgm:pt modelId="{E3DE34AA-7031-49C9-A51F-39583BF3D448}">
      <dgm:prSet custT="1"/>
      <dgm:spPr/>
      <dgm:t>
        <a:bodyPr/>
        <a:lstStyle/>
        <a:p>
          <a:r>
            <a:rPr lang="fa-IR" sz="1800" dirty="0">
              <a:cs typeface="B Lotus" panose="00000400000000000000" pitchFamily="2" charset="-78"/>
            </a:rPr>
            <a:t>16</a:t>
          </a:r>
          <a:endParaRPr lang="en-US" sz="1800" dirty="0">
            <a:cs typeface="B Lotus" panose="00000400000000000000" pitchFamily="2" charset="-78"/>
          </a:endParaRPr>
        </a:p>
      </dgm:t>
    </dgm:pt>
    <dgm:pt modelId="{1B558553-CB41-4317-8CA7-AB13E9436AD7}" type="parTrans" cxnId="{F94F6356-A0DA-46C7-B69A-A4478C2C368F}">
      <dgm:prSet/>
      <dgm:spPr/>
      <dgm:t>
        <a:bodyPr/>
        <a:lstStyle/>
        <a:p>
          <a:endParaRPr lang="en-US" sz="1800">
            <a:cs typeface="B Lotus" panose="00000400000000000000" pitchFamily="2" charset="-78"/>
          </a:endParaRPr>
        </a:p>
      </dgm:t>
    </dgm:pt>
    <dgm:pt modelId="{AEF65E59-4741-4CE2-B930-D0D5329AAA37}" type="sibTrans" cxnId="{F94F6356-A0DA-46C7-B69A-A4478C2C368F}">
      <dgm:prSet/>
      <dgm:spPr/>
      <dgm:t>
        <a:bodyPr/>
        <a:lstStyle/>
        <a:p>
          <a:endParaRPr lang="en-US" sz="1800">
            <a:cs typeface="B Lotus" panose="00000400000000000000" pitchFamily="2" charset="-78"/>
          </a:endParaRPr>
        </a:p>
      </dgm:t>
    </dgm:pt>
    <dgm:pt modelId="{2D9F96F5-0B7F-4082-BBC7-FA1C79B656D2}">
      <dgm:prSet custT="1"/>
      <dgm:spPr/>
      <dgm:t>
        <a:bodyPr/>
        <a:lstStyle/>
        <a:p>
          <a:pPr rtl="1"/>
          <a:r>
            <a:rPr lang="ar-SA" sz="1800" b="1" u="sng" dirty="0">
              <a:solidFill>
                <a:schemeClr val="tx1"/>
              </a:solidFill>
              <a:effectLst/>
              <a:latin typeface="+mn-lt"/>
              <a:ea typeface="+mn-ea"/>
              <a:cs typeface="B Lotus" panose="00000400000000000000" pitchFamily="2" charset="-78"/>
            </a:rPr>
            <a:t>بهره برداری از جاذبه های گردشگری منظومه به ویژه جاذبه های اکوتوریستی</a:t>
          </a:r>
          <a:r>
            <a:rPr lang="fa-IR" sz="1800" b="1" u="sng" dirty="0">
              <a:solidFill>
                <a:schemeClr val="tx1"/>
              </a:solidFill>
              <a:effectLst/>
              <a:latin typeface="+mn-lt"/>
              <a:ea typeface="+mn-ea"/>
              <a:cs typeface="B Lotus" panose="00000400000000000000" pitchFamily="2" charset="-78"/>
            </a:rPr>
            <a:t>، آگروتوریسم</a:t>
          </a:r>
          <a:r>
            <a:rPr lang="ar-SA" sz="1800" b="1" u="sng" dirty="0">
              <a:solidFill>
                <a:schemeClr val="tx1"/>
              </a:solidFill>
              <a:effectLst/>
              <a:latin typeface="+mn-lt"/>
              <a:ea typeface="+mn-ea"/>
              <a:cs typeface="B Lotus" panose="00000400000000000000" pitchFamily="2" charset="-78"/>
            </a:rPr>
            <a:t>، گردشگری روستایی و بوم گردی</a:t>
          </a:r>
          <a:endParaRPr lang="en-US" sz="1800" b="1" u="sng" dirty="0">
            <a:solidFill>
              <a:schemeClr val="tx1"/>
            </a:solidFill>
            <a:cs typeface="B Lotus" panose="00000400000000000000" pitchFamily="2" charset="-78"/>
          </a:endParaRPr>
        </a:p>
      </dgm:t>
    </dgm:pt>
    <dgm:pt modelId="{283B4720-5341-4EDE-915E-49CCAF3C4C61}" type="parTrans" cxnId="{3FC36BC0-3D5B-4443-9954-2EF18A3BCCB1}">
      <dgm:prSet/>
      <dgm:spPr/>
      <dgm:t>
        <a:bodyPr/>
        <a:lstStyle/>
        <a:p>
          <a:endParaRPr lang="en-US" sz="1800">
            <a:cs typeface="B Lotus" panose="00000400000000000000" pitchFamily="2" charset="-78"/>
          </a:endParaRPr>
        </a:p>
      </dgm:t>
    </dgm:pt>
    <dgm:pt modelId="{E324A02E-92A1-4E0D-A248-6211B9B3F24C}" type="sibTrans" cxnId="{3FC36BC0-3D5B-4443-9954-2EF18A3BCCB1}">
      <dgm:prSet/>
      <dgm:spPr/>
      <dgm:t>
        <a:bodyPr/>
        <a:lstStyle/>
        <a:p>
          <a:endParaRPr lang="en-US" sz="1800">
            <a:cs typeface="B Lotus" panose="00000400000000000000" pitchFamily="2" charset="-78"/>
          </a:endParaRPr>
        </a:p>
      </dgm:t>
    </dgm:pt>
    <dgm:pt modelId="{E2C8AE8F-D3A2-44DE-8E25-28354FA2ED49}" type="pres">
      <dgm:prSet presAssocID="{BDC2BBAE-B4DA-437C-B73F-FE5D5EB96CFA}" presName="linearFlow" presStyleCnt="0">
        <dgm:presLayoutVars>
          <dgm:dir val="rev"/>
          <dgm:animLvl val="lvl"/>
          <dgm:resizeHandles val="exact"/>
        </dgm:presLayoutVars>
      </dgm:prSet>
      <dgm:spPr/>
    </dgm:pt>
    <dgm:pt modelId="{A70A3993-01CB-42B6-8361-838C192A21F3}" type="pres">
      <dgm:prSet presAssocID="{D810309D-238D-4B71-BF6A-A159D1C8BB08}" presName="composite" presStyleCnt="0"/>
      <dgm:spPr/>
    </dgm:pt>
    <dgm:pt modelId="{526C992B-BF31-4262-A719-36A44F2F5D97}" type="pres">
      <dgm:prSet presAssocID="{D810309D-238D-4B71-BF6A-A159D1C8BB08}" presName="parentText" presStyleLbl="alignNode1" presStyleIdx="0" presStyleCnt="6">
        <dgm:presLayoutVars>
          <dgm:chMax val="1"/>
          <dgm:bulletEnabled val="1"/>
        </dgm:presLayoutVars>
      </dgm:prSet>
      <dgm:spPr/>
    </dgm:pt>
    <dgm:pt modelId="{47EB7DEE-A37D-48A8-B9F1-F7E4A996F091}" type="pres">
      <dgm:prSet presAssocID="{D810309D-238D-4B71-BF6A-A159D1C8BB08}" presName="descendantText" presStyleLbl="alignAcc1" presStyleIdx="0" presStyleCnt="6">
        <dgm:presLayoutVars>
          <dgm:bulletEnabled val="1"/>
        </dgm:presLayoutVars>
      </dgm:prSet>
      <dgm:spPr/>
    </dgm:pt>
    <dgm:pt modelId="{B3859B7B-87C2-4CD4-8871-75CF8336C6B7}" type="pres">
      <dgm:prSet presAssocID="{7F7A3F55-0A75-4B25-B228-3ACE617C8D35}" presName="sp" presStyleCnt="0"/>
      <dgm:spPr/>
    </dgm:pt>
    <dgm:pt modelId="{087968D8-6F27-45E8-B789-C93EE71D367E}" type="pres">
      <dgm:prSet presAssocID="{BD592682-16FA-4F17-892A-B7D7A716F816}" presName="composite" presStyleCnt="0"/>
      <dgm:spPr/>
    </dgm:pt>
    <dgm:pt modelId="{2ECCF494-01DE-41F4-BDB4-FD64A60C8FAC}" type="pres">
      <dgm:prSet presAssocID="{BD592682-16FA-4F17-892A-B7D7A716F816}" presName="parentText" presStyleLbl="alignNode1" presStyleIdx="1" presStyleCnt="6">
        <dgm:presLayoutVars>
          <dgm:chMax val="1"/>
          <dgm:bulletEnabled val="1"/>
        </dgm:presLayoutVars>
      </dgm:prSet>
      <dgm:spPr/>
    </dgm:pt>
    <dgm:pt modelId="{8BE6665F-9379-4FE3-AFC9-F4175CE26D2D}" type="pres">
      <dgm:prSet presAssocID="{BD592682-16FA-4F17-892A-B7D7A716F816}" presName="descendantText" presStyleLbl="alignAcc1" presStyleIdx="1" presStyleCnt="6">
        <dgm:presLayoutVars>
          <dgm:bulletEnabled val="1"/>
        </dgm:presLayoutVars>
      </dgm:prSet>
      <dgm:spPr/>
    </dgm:pt>
    <dgm:pt modelId="{5A52231A-C370-4C7D-B140-E73DEB87B1ED}" type="pres">
      <dgm:prSet presAssocID="{66C9DBD8-49F6-4EE4-B748-384AAFBE797D}" presName="sp" presStyleCnt="0"/>
      <dgm:spPr/>
    </dgm:pt>
    <dgm:pt modelId="{D46EAC81-AFA1-4245-A1B4-6F3B3D679429}" type="pres">
      <dgm:prSet presAssocID="{2A72DA42-F3BC-4F93-89A0-0F7DCC6577FE}" presName="composite" presStyleCnt="0"/>
      <dgm:spPr/>
    </dgm:pt>
    <dgm:pt modelId="{32C81912-F305-47B5-B10B-015F158D276A}" type="pres">
      <dgm:prSet presAssocID="{2A72DA42-F3BC-4F93-89A0-0F7DCC6577FE}" presName="parentText" presStyleLbl="alignNode1" presStyleIdx="2" presStyleCnt="6">
        <dgm:presLayoutVars>
          <dgm:chMax val="1"/>
          <dgm:bulletEnabled val="1"/>
        </dgm:presLayoutVars>
      </dgm:prSet>
      <dgm:spPr/>
    </dgm:pt>
    <dgm:pt modelId="{168FE7C2-E2AB-4E26-86C2-EB1C6146F060}" type="pres">
      <dgm:prSet presAssocID="{2A72DA42-F3BC-4F93-89A0-0F7DCC6577FE}" presName="descendantText" presStyleLbl="alignAcc1" presStyleIdx="2" presStyleCnt="6">
        <dgm:presLayoutVars>
          <dgm:bulletEnabled val="1"/>
        </dgm:presLayoutVars>
      </dgm:prSet>
      <dgm:spPr/>
    </dgm:pt>
    <dgm:pt modelId="{2ABC9956-E3D4-4DC5-B0C0-ADBB195B56E8}" type="pres">
      <dgm:prSet presAssocID="{1423CB19-42D6-4771-B310-5EB7EEB5CC5B}" presName="sp" presStyleCnt="0"/>
      <dgm:spPr/>
    </dgm:pt>
    <dgm:pt modelId="{C3A3F278-2100-4FAE-ACE9-1B7875234317}" type="pres">
      <dgm:prSet presAssocID="{C19DDE59-8352-4DAA-981F-3521B7099425}" presName="composite" presStyleCnt="0"/>
      <dgm:spPr/>
    </dgm:pt>
    <dgm:pt modelId="{99D8FD36-4689-4111-A1B6-7363A3AC5CD3}" type="pres">
      <dgm:prSet presAssocID="{C19DDE59-8352-4DAA-981F-3521B7099425}" presName="parentText" presStyleLbl="alignNode1" presStyleIdx="3" presStyleCnt="6">
        <dgm:presLayoutVars>
          <dgm:chMax val="1"/>
          <dgm:bulletEnabled val="1"/>
        </dgm:presLayoutVars>
      </dgm:prSet>
      <dgm:spPr/>
    </dgm:pt>
    <dgm:pt modelId="{75E93998-5074-40DC-A37A-201D355970B6}" type="pres">
      <dgm:prSet presAssocID="{C19DDE59-8352-4DAA-981F-3521B7099425}" presName="descendantText" presStyleLbl="alignAcc1" presStyleIdx="3" presStyleCnt="6" custLinFactNeighborX="967" custLinFactNeighborY="1735">
        <dgm:presLayoutVars>
          <dgm:bulletEnabled val="1"/>
        </dgm:presLayoutVars>
      </dgm:prSet>
      <dgm:spPr/>
    </dgm:pt>
    <dgm:pt modelId="{B5B77836-B5D2-4620-BDD2-FF4C51E65D9E}" type="pres">
      <dgm:prSet presAssocID="{2D4D847B-120A-4A5D-A16F-BE8AB0B093FE}" presName="sp" presStyleCnt="0"/>
      <dgm:spPr/>
    </dgm:pt>
    <dgm:pt modelId="{394745F1-90BC-4BB7-904C-810A588226BD}" type="pres">
      <dgm:prSet presAssocID="{71706E11-8993-4AC4-B28B-26A12F167FE7}" presName="composite" presStyleCnt="0"/>
      <dgm:spPr/>
    </dgm:pt>
    <dgm:pt modelId="{FE53591A-48DB-4E36-83C4-D72DA5CF34DE}" type="pres">
      <dgm:prSet presAssocID="{71706E11-8993-4AC4-B28B-26A12F167FE7}" presName="parentText" presStyleLbl="alignNode1" presStyleIdx="4" presStyleCnt="6">
        <dgm:presLayoutVars>
          <dgm:chMax val="1"/>
          <dgm:bulletEnabled val="1"/>
        </dgm:presLayoutVars>
      </dgm:prSet>
      <dgm:spPr/>
    </dgm:pt>
    <dgm:pt modelId="{E122884D-CEBC-4CAB-A805-79540D6F72EB}" type="pres">
      <dgm:prSet presAssocID="{71706E11-8993-4AC4-B28B-26A12F167FE7}" presName="descendantText" presStyleLbl="alignAcc1" presStyleIdx="4" presStyleCnt="6">
        <dgm:presLayoutVars>
          <dgm:bulletEnabled val="1"/>
        </dgm:presLayoutVars>
      </dgm:prSet>
      <dgm:spPr/>
    </dgm:pt>
    <dgm:pt modelId="{60889B2A-6AD4-47AE-A5F3-0B9E99F58DBC}" type="pres">
      <dgm:prSet presAssocID="{3294A34E-F83C-4E5B-B155-076DC35704BF}" presName="sp" presStyleCnt="0"/>
      <dgm:spPr/>
    </dgm:pt>
    <dgm:pt modelId="{A55166B7-3BE3-4ADA-953B-771B60E2754C}" type="pres">
      <dgm:prSet presAssocID="{E3DE34AA-7031-49C9-A51F-39583BF3D448}" presName="composite" presStyleCnt="0"/>
      <dgm:spPr/>
    </dgm:pt>
    <dgm:pt modelId="{DEB2C404-CD00-44F6-83BA-F0677CE2D93A}" type="pres">
      <dgm:prSet presAssocID="{E3DE34AA-7031-49C9-A51F-39583BF3D448}" presName="parentText" presStyleLbl="alignNode1" presStyleIdx="5" presStyleCnt="6">
        <dgm:presLayoutVars>
          <dgm:chMax val="1"/>
          <dgm:bulletEnabled val="1"/>
        </dgm:presLayoutVars>
      </dgm:prSet>
      <dgm:spPr/>
    </dgm:pt>
    <dgm:pt modelId="{A05EF043-B8A0-4FDB-9E1A-98BB807761AE}" type="pres">
      <dgm:prSet presAssocID="{E3DE34AA-7031-49C9-A51F-39583BF3D448}" presName="descendantText" presStyleLbl="alignAcc1" presStyleIdx="5" presStyleCnt="6">
        <dgm:presLayoutVars>
          <dgm:bulletEnabled val="1"/>
        </dgm:presLayoutVars>
      </dgm:prSet>
      <dgm:spPr/>
    </dgm:pt>
  </dgm:ptLst>
  <dgm:cxnLst>
    <dgm:cxn modelId="{9D16BA0D-2994-4D89-9B03-1171D4B81C1D}" srcId="{BDC2BBAE-B4DA-437C-B73F-FE5D5EB96CFA}" destId="{D810309D-238D-4B71-BF6A-A159D1C8BB08}" srcOrd="0" destOrd="0" parTransId="{548014E6-F4F1-43BF-B609-5C06AE73BF0F}" sibTransId="{7F7A3F55-0A75-4B25-B228-3ACE617C8D35}"/>
    <dgm:cxn modelId="{3AF52810-0684-4DE9-883F-DFDDCB6EF550}" srcId="{BDC2BBAE-B4DA-437C-B73F-FE5D5EB96CFA}" destId="{C19DDE59-8352-4DAA-981F-3521B7099425}" srcOrd="3" destOrd="0" parTransId="{D2C73867-924D-4E71-9D2F-9EF8BA65A292}" sibTransId="{2D4D847B-120A-4A5D-A16F-BE8AB0B093FE}"/>
    <dgm:cxn modelId="{FCA1C610-01B2-4D14-86E9-75D442BBBC69}" srcId="{D810309D-238D-4B71-BF6A-A159D1C8BB08}" destId="{189F001C-A752-4B79-9E8D-2933F345BCEE}" srcOrd="0" destOrd="0" parTransId="{40BEED7B-83DA-4237-81A1-91FE9B8457D3}" sibTransId="{801628F0-23DF-40ED-80FB-D6A4F44B3F57}"/>
    <dgm:cxn modelId="{E45EEE26-DD1A-4362-8F9A-5FDC7CC242B1}" type="presOf" srcId="{0D8254CE-4DE0-4EF7-A50A-9B316BBD0A51}" destId="{75E93998-5074-40DC-A37A-201D355970B6}" srcOrd="0" destOrd="0" presId="urn:microsoft.com/office/officeart/2005/8/layout/chevron2"/>
    <dgm:cxn modelId="{054E8D2C-C085-4E69-8C13-1D106D3F4238}" type="presOf" srcId="{BD592682-16FA-4F17-892A-B7D7A716F816}" destId="{2ECCF494-01DE-41F4-BDB4-FD64A60C8FAC}" srcOrd="0" destOrd="0" presId="urn:microsoft.com/office/officeart/2005/8/layout/chevron2"/>
    <dgm:cxn modelId="{D121062D-D566-428F-9851-FE3938D04639}" type="presOf" srcId="{E9B1F34C-7A4E-496B-BD6A-2AC9D69145B5}" destId="{168FE7C2-E2AB-4E26-86C2-EB1C6146F060}" srcOrd="0" destOrd="0" presId="urn:microsoft.com/office/officeart/2005/8/layout/chevron2"/>
    <dgm:cxn modelId="{585B272F-712F-4189-8004-2C8772B6F0F9}" srcId="{BD592682-16FA-4F17-892A-B7D7A716F816}" destId="{7355A8C1-16E7-426F-B45A-DDEAEC70A59E}" srcOrd="0" destOrd="0" parTransId="{0C089841-3665-449C-84F9-A787FEC9DFEB}" sibTransId="{301EABB0-1E0C-43E2-BC8F-D224CEE2D72A}"/>
    <dgm:cxn modelId="{1006D030-61FA-469D-94F9-88616FF0B2C2}" srcId="{BDC2BBAE-B4DA-437C-B73F-FE5D5EB96CFA}" destId="{BD592682-16FA-4F17-892A-B7D7A716F816}" srcOrd="1" destOrd="0" parTransId="{2F004C12-911C-4A6C-821D-A0438990469F}" sibTransId="{66C9DBD8-49F6-4EE4-B748-384AAFBE797D}"/>
    <dgm:cxn modelId="{7093AB35-0C09-4D6E-BB2C-2CE868F17B50}" srcId="{BDC2BBAE-B4DA-437C-B73F-FE5D5EB96CFA}" destId="{71706E11-8993-4AC4-B28B-26A12F167FE7}" srcOrd="4" destOrd="0" parTransId="{1AC270AC-C54E-4AD5-87B1-620D5CA0B3C8}" sibTransId="{3294A34E-F83C-4E5B-B155-076DC35704BF}"/>
    <dgm:cxn modelId="{60D8543E-1889-4798-A221-481815A74B75}" type="presOf" srcId="{E42D51EB-D076-45F5-B7DC-F4D48ED4C992}" destId="{E122884D-CEBC-4CAB-A805-79540D6F72EB}" srcOrd="0" destOrd="0" presId="urn:microsoft.com/office/officeart/2005/8/layout/chevron2"/>
    <dgm:cxn modelId="{C6ABF960-3E00-48B7-AEE8-609C5FA7ABAA}" type="presOf" srcId="{189F001C-A752-4B79-9E8D-2933F345BCEE}" destId="{47EB7DEE-A37D-48A8-B9F1-F7E4A996F091}" srcOrd="0" destOrd="0" presId="urn:microsoft.com/office/officeart/2005/8/layout/chevron2"/>
    <dgm:cxn modelId="{A142CE62-3052-41F8-9A24-29E30F65E48C}" type="presOf" srcId="{71706E11-8993-4AC4-B28B-26A12F167FE7}" destId="{FE53591A-48DB-4E36-83C4-D72DA5CF34DE}" srcOrd="0" destOrd="0" presId="urn:microsoft.com/office/officeart/2005/8/layout/chevron2"/>
    <dgm:cxn modelId="{DC1F7F6D-25FC-4BCC-8A23-96AA2D6E9CB2}" srcId="{2A72DA42-F3BC-4F93-89A0-0F7DCC6577FE}" destId="{E9B1F34C-7A4E-496B-BD6A-2AC9D69145B5}" srcOrd="0" destOrd="0" parTransId="{D8140254-608E-4CED-A205-3A8CEAE271B7}" sibTransId="{2F871487-C340-4306-8FFA-76546F06CDDB}"/>
    <dgm:cxn modelId="{09682A76-B48B-477D-892D-8F3802D1D5EA}" type="presOf" srcId="{7355A8C1-16E7-426F-B45A-DDEAEC70A59E}" destId="{8BE6665F-9379-4FE3-AFC9-F4175CE26D2D}" srcOrd="0" destOrd="0" presId="urn:microsoft.com/office/officeart/2005/8/layout/chevron2"/>
    <dgm:cxn modelId="{F94F6356-A0DA-46C7-B69A-A4478C2C368F}" srcId="{BDC2BBAE-B4DA-437C-B73F-FE5D5EB96CFA}" destId="{E3DE34AA-7031-49C9-A51F-39583BF3D448}" srcOrd="5" destOrd="0" parTransId="{1B558553-CB41-4317-8CA7-AB13E9436AD7}" sibTransId="{AEF65E59-4741-4CE2-B930-D0D5329AAA37}"/>
    <dgm:cxn modelId="{A949445A-FC7D-4C66-9A75-2FF1AC1F818C}" type="presOf" srcId="{D810309D-238D-4B71-BF6A-A159D1C8BB08}" destId="{526C992B-BF31-4262-A719-36A44F2F5D97}" srcOrd="0" destOrd="0" presId="urn:microsoft.com/office/officeart/2005/8/layout/chevron2"/>
    <dgm:cxn modelId="{B2140F88-EBA1-4960-9BF7-FF6BBB848CAF}" type="presOf" srcId="{2A72DA42-F3BC-4F93-89A0-0F7DCC6577FE}" destId="{32C81912-F305-47B5-B10B-015F158D276A}" srcOrd="0" destOrd="0" presId="urn:microsoft.com/office/officeart/2005/8/layout/chevron2"/>
    <dgm:cxn modelId="{AD0AC491-86C1-473B-8F9C-BACDF9AC3046}" srcId="{71706E11-8993-4AC4-B28B-26A12F167FE7}" destId="{E42D51EB-D076-45F5-B7DC-F4D48ED4C992}" srcOrd="0" destOrd="0" parTransId="{1F7E1643-7E1F-4B65-A8D8-40E93EC82811}" sibTransId="{161991AC-53C8-44AA-98B9-F9BDECE917F6}"/>
    <dgm:cxn modelId="{AD1F9E94-5FEA-4B4E-8FB3-4E6E0AAABB6D}" srcId="{C19DDE59-8352-4DAA-981F-3521B7099425}" destId="{0D8254CE-4DE0-4EF7-A50A-9B316BBD0A51}" srcOrd="0" destOrd="0" parTransId="{AF04CB0C-3FB4-4D7F-9D32-B3C11707211A}" sibTransId="{AC93C14D-29FE-43A2-996A-86AE71655454}"/>
    <dgm:cxn modelId="{C082ABA3-1E07-4517-8E1E-DAD43C0840C5}" type="presOf" srcId="{C19DDE59-8352-4DAA-981F-3521B7099425}" destId="{99D8FD36-4689-4111-A1B6-7363A3AC5CD3}" srcOrd="0" destOrd="0" presId="urn:microsoft.com/office/officeart/2005/8/layout/chevron2"/>
    <dgm:cxn modelId="{3FC36BC0-3D5B-4443-9954-2EF18A3BCCB1}" srcId="{E3DE34AA-7031-49C9-A51F-39583BF3D448}" destId="{2D9F96F5-0B7F-4082-BBC7-FA1C79B656D2}" srcOrd="0" destOrd="0" parTransId="{283B4720-5341-4EDE-915E-49CCAF3C4C61}" sibTransId="{E324A02E-92A1-4E0D-A248-6211B9B3F24C}"/>
    <dgm:cxn modelId="{4367F4CE-F185-4783-BEFC-D71493D55553}" type="presOf" srcId="{2D9F96F5-0B7F-4082-BBC7-FA1C79B656D2}" destId="{A05EF043-B8A0-4FDB-9E1A-98BB807761AE}" srcOrd="0" destOrd="0" presId="urn:microsoft.com/office/officeart/2005/8/layout/chevron2"/>
    <dgm:cxn modelId="{994F63CF-EF9A-4A6E-AFD3-C75E36AC01A4}" type="presOf" srcId="{E3DE34AA-7031-49C9-A51F-39583BF3D448}" destId="{DEB2C404-CD00-44F6-83BA-F0677CE2D93A}" srcOrd="0" destOrd="0" presId="urn:microsoft.com/office/officeart/2005/8/layout/chevron2"/>
    <dgm:cxn modelId="{F02244D0-AEC1-425B-8899-6AD1E9C30D54}" type="presOf" srcId="{BDC2BBAE-B4DA-437C-B73F-FE5D5EB96CFA}" destId="{E2C8AE8F-D3A2-44DE-8E25-28354FA2ED49}" srcOrd="0" destOrd="0" presId="urn:microsoft.com/office/officeart/2005/8/layout/chevron2"/>
    <dgm:cxn modelId="{CE4AC1E8-63FC-4C72-A11F-5A0F8879DFEE}" srcId="{BDC2BBAE-B4DA-437C-B73F-FE5D5EB96CFA}" destId="{2A72DA42-F3BC-4F93-89A0-0F7DCC6577FE}" srcOrd="2" destOrd="0" parTransId="{38405DFD-B2E8-40BF-83AB-8B061F9EE285}" sibTransId="{1423CB19-42D6-4771-B310-5EB7EEB5CC5B}"/>
    <dgm:cxn modelId="{29B5D778-0D54-44C0-B773-16BE857A0B87}" type="presParOf" srcId="{E2C8AE8F-D3A2-44DE-8E25-28354FA2ED49}" destId="{A70A3993-01CB-42B6-8361-838C192A21F3}" srcOrd="0" destOrd="0" presId="urn:microsoft.com/office/officeart/2005/8/layout/chevron2"/>
    <dgm:cxn modelId="{4A6B9D81-EF22-4C5D-94F5-0FF26B49F91A}" type="presParOf" srcId="{A70A3993-01CB-42B6-8361-838C192A21F3}" destId="{526C992B-BF31-4262-A719-36A44F2F5D97}" srcOrd="0" destOrd="0" presId="urn:microsoft.com/office/officeart/2005/8/layout/chevron2"/>
    <dgm:cxn modelId="{3A981ECE-5C9A-4FD7-B4F6-FA7B502AAFC4}" type="presParOf" srcId="{A70A3993-01CB-42B6-8361-838C192A21F3}" destId="{47EB7DEE-A37D-48A8-B9F1-F7E4A996F091}" srcOrd="1" destOrd="0" presId="urn:microsoft.com/office/officeart/2005/8/layout/chevron2"/>
    <dgm:cxn modelId="{62EB5D4B-0BBB-49C6-BB28-BAF32C90B3AE}" type="presParOf" srcId="{E2C8AE8F-D3A2-44DE-8E25-28354FA2ED49}" destId="{B3859B7B-87C2-4CD4-8871-75CF8336C6B7}" srcOrd="1" destOrd="0" presId="urn:microsoft.com/office/officeart/2005/8/layout/chevron2"/>
    <dgm:cxn modelId="{EF0C96E9-C9D9-4CB5-B9B7-215B07F52854}" type="presParOf" srcId="{E2C8AE8F-D3A2-44DE-8E25-28354FA2ED49}" destId="{087968D8-6F27-45E8-B789-C93EE71D367E}" srcOrd="2" destOrd="0" presId="urn:microsoft.com/office/officeart/2005/8/layout/chevron2"/>
    <dgm:cxn modelId="{B2E7110C-A11C-484C-ACE3-5B81BEF8993B}" type="presParOf" srcId="{087968D8-6F27-45E8-B789-C93EE71D367E}" destId="{2ECCF494-01DE-41F4-BDB4-FD64A60C8FAC}" srcOrd="0" destOrd="0" presId="urn:microsoft.com/office/officeart/2005/8/layout/chevron2"/>
    <dgm:cxn modelId="{184B2616-EE0B-4CFE-9F82-7F4D63C1E3CF}" type="presParOf" srcId="{087968D8-6F27-45E8-B789-C93EE71D367E}" destId="{8BE6665F-9379-4FE3-AFC9-F4175CE26D2D}" srcOrd="1" destOrd="0" presId="urn:microsoft.com/office/officeart/2005/8/layout/chevron2"/>
    <dgm:cxn modelId="{59CF832A-E539-4E2B-8E0C-558FB814AA2D}" type="presParOf" srcId="{E2C8AE8F-D3A2-44DE-8E25-28354FA2ED49}" destId="{5A52231A-C370-4C7D-B140-E73DEB87B1ED}" srcOrd="3" destOrd="0" presId="urn:microsoft.com/office/officeart/2005/8/layout/chevron2"/>
    <dgm:cxn modelId="{1382A45E-629E-48B9-B5B8-A5C01440C626}" type="presParOf" srcId="{E2C8AE8F-D3A2-44DE-8E25-28354FA2ED49}" destId="{D46EAC81-AFA1-4245-A1B4-6F3B3D679429}" srcOrd="4" destOrd="0" presId="urn:microsoft.com/office/officeart/2005/8/layout/chevron2"/>
    <dgm:cxn modelId="{ABBCFA24-54C9-49CC-B278-86D01F04BFAB}" type="presParOf" srcId="{D46EAC81-AFA1-4245-A1B4-6F3B3D679429}" destId="{32C81912-F305-47B5-B10B-015F158D276A}" srcOrd="0" destOrd="0" presId="urn:microsoft.com/office/officeart/2005/8/layout/chevron2"/>
    <dgm:cxn modelId="{B5DB10CF-DA0C-4852-8AEA-153D21FC519E}" type="presParOf" srcId="{D46EAC81-AFA1-4245-A1B4-6F3B3D679429}" destId="{168FE7C2-E2AB-4E26-86C2-EB1C6146F060}" srcOrd="1" destOrd="0" presId="urn:microsoft.com/office/officeart/2005/8/layout/chevron2"/>
    <dgm:cxn modelId="{3103FA5A-0FE7-4D2F-AC78-55F308A928EB}" type="presParOf" srcId="{E2C8AE8F-D3A2-44DE-8E25-28354FA2ED49}" destId="{2ABC9956-E3D4-4DC5-B0C0-ADBB195B56E8}" srcOrd="5" destOrd="0" presId="urn:microsoft.com/office/officeart/2005/8/layout/chevron2"/>
    <dgm:cxn modelId="{96FC175F-CF6C-497E-A072-AA5FC7BDF6A0}" type="presParOf" srcId="{E2C8AE8F-D3A2-44DE-8E25-28354FA2ED49}" destId="{C3A3F278-2100-4FAE-ACE9-1B7875234317}" srcOrd="6" destOrd="0" presId="urn:microsoft.com/office/officeart/2005/8/layout/chevron2"/>
    <dgm:cxn modelId="{43CB742E-92B5-48FC-A454-A6086B49315F}" type="presParOf" srcId="{C3A3F278-2100-4FAE-ACE9-1B7875234317}" destId="{99D8FD36-4689-4111-A1B6-7363A3AC5CD3}" srcOrd="0" destOrd="0" presId="urn:microsoft.com/office/officeart/2005/8/layout/chevron2"/>
    <dgm:cxn modelId="{B45B0B6D-C18A-480E-875D-748E0F99B6C4}" type="presParOf" srcId="{C3A3F278-2100-4FAE-ACE9-1B7875234317}" destId="{75E93998-5074-40DC-A37A-201D355970B6}" srcOrd="1" destOrd="0" presId="urn:microsoft.com/office/officeart/2005/8/layout/chevron2"/>
    <dgm:cxn modelId="{08D5E5DD-6FE7-4545-92DE-64E4FF297011}" type="presParOf" srcId="{E2C8AE8F-D3A2-44DE-8E25-28354FA2ED49}" destId="{B5B77836-B5D2-4620-BDD2-FF4C51E65D9E}" srcOrd="7" destOrd="0" presId="urn:microsoft.com/office/officeart/2005/8/layout/chevron2"/>
    <dgm:cxn modelId="{C4BD3CFC-F9E0-4586-B5AC-299366A6C5B8}" type="presParOf" srcId="{E2C8AE8F-D3A2-44DE-8E25-28354FA2ED49}" destId="{394745F1-90BC-4BB7-904C-810A588226BD}" srcOrd="8" destOrd="0" presId="urn:microsoft.com/office/officeart/2005/8/layout/chevron2"/>
    <dgm:cxn modelId="{FC28DA94-106C-4386-93AE-717BE314A4A5}" type="presParOf" srcId="{394745F1-90BC-4BB7-904C-810A588226BD}" destId="{FE53591A-48DB-4E36-83C4-D72DA5CF34DE}" srcOrd="0" destOrd="0" presId="urn:microsoft.com/office/officeart/2005/8/layout/chevron2"/>
    <dgm:cxn modelId="{1EAE8104-52C1-463D-BC27-34580C101F3B}" type="presParOf" srcId="{394745F1-90BC-4BB7-904C-810A588226BD}" destId="{E122884D-CEBC-4CAB-A805-79540D6F72EB}" srcOrd="1" destOrd="0" presId="urn:microsoft.com/office/officeart/2005/8/layout/chevron2"/>
    <dgm:cxn modelId="{62F7A22F-4871-48D6-94E7-54AEA726B6AE}" type="presParOf" srcId="{E2C8AE8F-D3A2-44DE-8E25-28354FA2ED49}" destId="{60889B2A-6AD4-47AE-A5F3-0B9E99F58DBC}" srcOrd="9" destOrd="0" presId="urn:microsoft.com/office/officeart/2005/8/layout/chevron2"/>
    <dgm:cxn modelId="{58B8E35D-29F5-429D-8759-500B7BA7228B}" type="presParOf" srcId="{E2C8AE8F-D3A2-44DE-8E25-28354FA2ED49}" destId="{A55166B7-3BE3-4ADA-953B-771B60E2754C}" srcOrd="10" destOrd="0" presId="urn:microsoft.com/office/officeart/2005/8/layout/chevron2"/>
    <dgm:cxn modelId="{D30252E6-47D5-4935-BF78-C6813BAEEFEB}" type="presParOf" srcId="{A55166B7-3BE3-4ADA-953B-771B60E2754C}" destId="{DEB2C404-CD00-44F6-83BA-F0677CE2D93A}" srcOrd="0" destOrd="0" presId="urn:microsoft.com/office/officeart/2005/8/layout/chevron2"/>
    <dgm:cxn modelId="{C9AE5AA3-EFB0-49B1-B585-F8CA0CB53CF2}" type="presParOf" srcId="{A55166B7-3BE3-4ADA-953B-771B60E2754C}" destId="{A05EF043-B8A0-4FDB-9E1A-98BB807761A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AB702C8-5626-4026-94BA-5FEC679AB2FC}" type="doc">
      <dgm:prSet loTypeId="urn:microsoft.com/office/officeart/2005/8/layout/radial5" loCatId="cycle" qsTypeId="urn:microsoft.com/office/officeart/2005/8/quickstyle/simple1" qsCatId="simple" csTypeId="urn:microsoft.com/office/officeart/2005/8/colors/colorful5" csCatId="colorful" phldr="1"/>
      <dgm:spPr/>
      <dgm:t>
        <a:bodyPr/>
        <a:lstStyle/>
        <a:p>
          <a:endParaRPr lang="en-US"/>
        </a:p>
      </dgm:t>
    </dgm:pt>
    <dgm:pt modelId="{FE0B2712-57C2-4421-BCFF-3C2F8F001262}">
      <dgm:prSet phldrT="[Text]" custT="1"/>
      <dgm:spPr/>
      <dgm:t>
        <a:bodyPr/>
        <a:lstStyle/>
        <a:p>
          <a:r>
            <a:rPr lang="fa-IR" sz="2000" b="1" dirty="0">
              <a:solidFill>
                <a:schemeClr val="tx1"/>
              </a:solidFill>
              <a:cs typeface="B Lotus" panose="00000400000000000000" pitchFamily="2" charset="-78"/>
            </a:rPr>
            <a:t>محورهای پیشران توسعه</a:t>
          </a:r>
          <a:endParaRPr lang="en-US" sz="2000" b="1" dirty="0">
            <a:solidFill>
              <a:schemeClr val="tx1"/>
            </a:solidFill>
            <a:cs typeface="B Lotus" panose="00000400000000000000" pitchFamily="2" charset="-78"/>
          </a:endParaRPr>
        </a:p>
      </dgm:t>
    </dgm:pt>
    <dgm:pt modelId="{480BBEE7-9ABC-4F6C-BB07-B7D3AA4238B3}" type="parTrans" cxnId="{77716C2D-8606-4051-8ACD-DE8EF0862565}">
      <dgm:prSet/>
      <dgm:spPr/>
      <dgm:t>
        <a:bodyPr/>
        <a:lstStyle/>
        <a:p>
          <a:endParaRPr lang="en-US" sz="4000" b="1">
            <a:solidFill>
              <a:schemeClr val="tx1"/>
            </a:solidFill>
            <a:cs typeface="B Lotus" panose="00000400000000000000" pitchFamily="2" charset="-78"/>
          </a:endParaRPr>
        </a:p>
      </dgm:t>
    </dgm:pt>
    <dgm:pt modelId="{7509C467-C84E-4AA7-955A-AFC4B4DA674B}" type="sibTrans" cxnId="{77716C2D-8606-4051-8ACD-DE8EF0862565}">
      <dgm:prSet/>
      <dgm:spPr/>
      <dgm:t>
        <a:bodyPr/>
        <a:lstStyle/>
        <a:p>
          <a:endParaRPr lang="en-US" sz="4000" b="1">
            <a:solidFill>
              <a:schemeClr val="tx1"/>
            </a:solidFill>
            <a:cs typeface="B Lotus" panose="00000400000000000000" pitchFamily="2" charset="-78"/>
          </a:endParaRPr>
        </a:p>
      </dgm:t>
    </dgm:pt>
    <dgm:pt modelId="{DDC7A45C-6EF8-422D-9185-CC19584CD115}">
      <dgm:prSet phldrT="[Text]" custT="1"/>
      <dgm:spPr/>
      <dgm:t>
        <a:bodyPr/>
        <a:lstStyle/>
        <a:p>
          <a:pPr rtl="1"/>
          <a:r>
            <a:rPr lang="ar-SA" sz="1400" b="1" dirty="0">
              <a:solidFill>
                <a:schemeClr val="tx1"/>
              </a:solidFill>
              <a:effectLst/>
              <a:latin typeface="+mn-lt"/>
              <a:ea typeface="+mn-ea"/>
              <a:cs typeface="B Lotus" panose="00000400000000000000" pitchFamily="2" charset="-78"/>
            </a:rPr>
            <a:t>مدیریت و بهره وری منابع آب</a:t>
          </a:r>
          <a:endParaRPr lang="en-US" sz="1400" b="1" dirty="0">
            <a:solidFill>
              <a:schemeClr val="tx1"/>
            </a:solidFill>
            <a:cs typeface="B Lotus" panose="00000400000000000000" pitchFamily="2" charset="-78"/>
          </a:endParaRPr>
        </a:p>
      </dgm:t>
    </dgm:pt>
    <dgm:pt modelId="{444A7E4A-AAAB-4247-870F-6908A5A9D059}" type="parTrans" cxnId="{B660D0DA-41E9-4AED-B08B-48646FBC8976}">
      <dgm:prSet custT="1"/>
      <dgm:spPr/>
      <dgm:t>
        <a:bodyPr/>
        <a:lstStyle/>
        <a:p>
          <a:endParaRPr lang="en-US" sz="1400" b="1">
            <a:solidFill>
              <a:schemeClr val="tx1"/>
            </a:solidFill>
            <a:cs typeface="B Lotus" panose="00000400000000000000" pitchFamily="2" charset="-78"/>
          </a:endParaRPr>
        </a:p>
      </dgm:t>
    </dgm:pt>
    <dgm:pt modelId="{FC825250-451E-458B-9ADA-5B8332D20A19}" type="sibTrans" cxnId="{B660D0DA-41E9-4AED-B08B-48646FBC8976}">
      <dgm:prSet/>
      <dgm:spPr/>
      <dgm:t>
        <a:bodyPr/>
        <a:lstStyle/>
        <a:p>
          <a:endParaRPr lang="en-US" sz="4000" b="1">
            <a:solidFill>
              <a:schemeClr val="tx1"/>
            </a:solidFill>
            <a:cs typeface="B Lotus" panose="00000400000000000000" pitchFamily="2" charset="-78"/>
          </a:endParaRPr>
        </a:p>
      </dgm:t>
    </dgm:pt>
    <dgm:pt modelId="{F54E70C0-2327-45B2-B548-19B1B2ACDE04}">
      <dgm:prSet custT="1"/>
      <dgm:spPr/>
      <dgm:t>
        <a:bodyPr/>
        <a:lstStyle/>
        <a:p>
          <a:pPr rtl="1"/>
          <a:r>
            <a:rPr lang="ar-SA" sz="1400" b="1" dirty="0">
              <a:solidFill>
                <a:schemeClr val="tx1"/>
              </a:solidFill>
              <a:effectLst/>
              <a:latin typeface="+mn-lt"/>
              <a:ea typeface="+mn-ea"/>
              <a:cs typeface="B Lotus" panose="00000400000000000000" pitchFamily="2" charset="-78"/>
            </a:rPr>
            <a:t>توسعه زنجیره فعالیت های کشاورزی و افزایش تولید</a:t>
          </a:r>
        </a:p>
      </dgm:t>
    </dgm:pt>
    <dgm:pt modelId="{FEACD499-743D-4875-B80D-3BCFA045D165}" type="parTrans" cxnId="{908789E1-F7B9-475C-BC2D-78F743C753AE}">
      <dgm:prSet custT="1"/>
      <dgm:spPr/>
      <dgm:t>
        <a:bodyPr/>
        <a:lstStyle/>
        <a:p>
          <a:endParaRPr lang="en-US" sz="1400" b="1">
            <a:solidFill>
              <a:schemeClr val="tx1"/>
            </a:solidFill>
            <a:cs typeface="B Lotus" panose="00000400000000000000" pitchFamily="2" charset="-78"/>
          </a:endParaRPr>
        </a:p>
      </dgm:t>
    </dgm:pt>
    <dgm:pt modelId="{38ABC218-30AF-43DC-8CFC-2F68C0DC8458}" type="sibTrans" cxnId="{908789E1-F7B9-475C-BC2D-78F743C753AE}">
      <dgm:prSet/>
      <dgm:spPr/>
      <dgm:t>
        <a:bodyPr/>
        <a:lstStyle/>
        <a:p>
          <a:endParaRPr lang="en-US" sz="4000" b="1">
            <a:solidFill>
              <a:schemeClr val="tx1"/>
            </a:solidFill>
            <a:cs typeface="B Lotus" panose="00000400000000000000" pitchFamily="2" charset="-78"/>
          </a:endParaRPr>
        </a:p>
      </dgm:t>
    </dgm:pt>
    <dgm:pt modelId="{3887D42A-5056-4519-BDCC-9D685944C240}">
      <dgm:prSet custT="1"/>
      <dgm:spPr/>
      <dgm:t>
        <a:bodyPr/>
        <a:lstStyle/>
        <a:p>
          <a:r>
            <a:rPr lang="fa-IR" sz="1400" b="1" dirty="0">
              <a:solidFill>
                <a:schemeClr val="tx1"/>
              </a:solidFill>
              <a:cs typeface="B Lotus" panose="00000400000000000000" pitchFamily="2" charset="-78"/>
            </a:rPr>
            <a:t>توسعه فعالیتهای زنبورداری، پرورش گیاهان دارویی</a:t>
          </a:r>
          <a:endParaRPr lang="en-US" sz="1400" b="1" dirty="0">
            <a:solidFill>
              <a:schemeClr val="tx1"/>
            </a:solidFill>
            <a:cs typeface="B Lotus" panose="00000400000000000000" pitchFamily="2" charset="-78"/>
          </a:endParaRPr>
        </a:p>
      </dgm:t>
    </dgm:pt>
    <dgm:pt modelId="{32861379-82B0-4C79-A2E5-734ADB20E6A0}" type="parTrans" cxnId="{281C00D5-1BCF-4107-9FB4-7C43E5AF9EBD}">
      <dgm:prSet custT="1"/>
      <dgm:spPr/>
      <dgm:t>
        <a:bodyPr/>
        <a:lstStyle/>
        <a:p>
          <a:endParaRPr lang="en-US" sz="1400" b="1">
            <a:solidFill>
              <a:schemeClr val="tx1"/>
            </a:solidFill>
            <a:cs typeface="B Lotus" panose="00000400000000000000" pitchFamily="2" charset="-78"/>
          </a:endParaRPr>
        </a:p>
      </dgm:t>
    </dgm:pt>
    <dgm:pt modelId="{C97614EA-240D-4B8E-8428-9AC334B8776F}" type="sibTrans" cxnId="{281C00D5-1BCF-4107-9FB4-7C43E5AF9EBD}">
      <dgm:prSet/>
      <dgm:spPr/>
      <dgm:t>
        <a:bodyPr/>
        <a:lstStyle/>
        <a:p>
          <a:endParaRPr lang="en-US" sz="4000" b="1">
            <a:solidFill>
              <a:schemeClr val="tx1"/>
            </a:solidFill>
            <a:cs typeface="B Lotus" panose="00000400000000000000" pitchFamily="2" charset="-78"/>
          </a:endParaRPr>
        </a:p>
      </dgm:t>
    </dgm:pt>
    <dgm:pt modelId="{FC3C313E-DF18-4AA0-A57A-F3ED85299565}">
      <dgm:prSet custT="1"/>
      <dgm:spPr/>
      <dgm:t>
        <a:bodyPr/>
        <a:lstStyle/>
        <a:p>
          <a:r>
            <a:rPr lang="fa-IR" sz="1400" b="1" dirty="0">
              <a:solidFill>
                <a:schemeClr val="tx1"/>
              </a:solidFill>
              <a:cs typeface="B Lotus" panose="00000400000000000000" pitchFamily="2" charset="-78"/>
            </a:rPr>
            <a:t>مدرن سازی واحدهای دامداری روستایی </a:t>
          </a:r>
          <a:endParaRPr lang="en-US" sz="1400" b="1" dirty="0">
            <a:solidFill>
              <a:schemeClr val="tx1"/>
            </a:solidFill>
            <a:cs typeface="B Lotus" panose="00000400000000000000" pitchFamily="2" charset="-78"/>
          </a:endParaRPr>
        </a:p>
      </dgm:t>
    </dgm:pt>
    <dgm:pt modelId="{03956B52-BA33-42BD-840E-3E638B399197}" type="parTrans" cxnId="{39FCA49A-8BB1-499A-B10A-75F9B05B40D8}">
      <dgm:prSet custT="1"/>
      <dgm:spPr/>
      <dgm:t>
        <a:bodyPr/>
        <a:lstStyle/>
        <a:p>
          <a:endParaRPr lang="en-US" sz="1400" b="1">
            <a:solidFill>
              <a:schemeClr val="tx1"/>
            </a:solidFill>
            <a:cs typeface="B Lotus" panose="00000400000000000000" pitchFamily="2" charset="-78"/>
          </a:endParaRPr>
        </a:p>
      </dgm:t>
    </dgm:pt>
    <dgm:pt modelId="{3888A853-9DCB-4928-A76D-E0A0EAD2911F}" type="sibTrans" cxnId="{39FCA49A-8BB1-499A-B10A-75F9B05B40D8}">
      <dgm:prSet/>
      <dgm:spPr/>
      <dgm:t>
        <a:bodyPr/>
        <a:lstStyle/>
        <a:p>
          <a:endParaRPr lang="en-US" sz="4000" b="1">
            <a:solidFill>
              <a:schemeClr val="tx1"/>
            </a:solidFill>
            <a:cs typeface="B Lotus" panose="00000400000000000000" pitchFamily="2" charset="-78"/>
          </a:endParaRPr>
        </a:p>
      </dgm:t>
    </dgm:pt>
    <dgm:pt modelId="{4D14F7F3-4523-47BF-A109-B4C1013A8BB3}">
      <dgm:prSet custT="1"/>
      <dgm:spPr/>
      <dgm:t>
        <a:bodyPr/>
        <a:lstStyle/>
        <a:p>
          <a:r>
            <a:rPr lang="fa-IR" sz="1400" b="1" dirty="0">
              <a:solidFill>
                <a:schemeClr val="tx1"/>
              </a:solidFill>
              <a:cs typeface="B Lotus" panose="00000400000000000000" pitchFamily="2" charset="-78"/>
            </a:rPr>
            <a:t>ایجاد خوشه تخصصی صنایع دستی</a:t>
          </a:r>
          <a:endParaRPr lang="en-US" sz="1400" b="1" dirty="0">
            <a:solidFill>
              <a:schemeClr val="tx1"/>
            </a:solidFill>
            <a:cs typeface="B Lotus" panose="00000400000000000000" pitchFamily="2" charset="-78"/>
          </a:endParaRPr>
        </a:p>
      </dgm:t>
    </dgm:pt>
    <dgm:pt modelId="{461CADD2-9C57-406A-94C3-17D0C1A12C80}" type="parTrans" cxnId="{43C3F2C1-EC6E-4994-8E09-C49DE85FC003}">
      <dgm:prSet custT="1"/>
      <dgm:spPr/>
      <dgm:t>
        <a:bodyPr/>
        <a:lstStyle/>
        <a:p>
          <a:endParaRPr lang="en-US" sz="1400" b="1">
            <a:solidFill>
              <a:schemeClr val="tx1"/>
            </a:solidFill>
            <a:cs typeface="B Lotus" panose="00000400000000000000" pitchFamily="2" charset="-78"/>
          </a:endParaRPr>
        </a:p>
      </dgm:t>
    </dgm:pt>
    <dgm:pt modelId="{225A0D62-0A44-4142-8D2F-BBACC5D74FE8}" type="sibTrans" cxnId="{43C3F2C1-EC6E-4994-8E09-C49DE85FC003}">
      <dgm:prSet/>
      <dgm:spPr/>
      <dgm:t>
        <a:bodyPr/>
        <a:lstStyle/>
        <a:p>
          <a:endParaRPr lang="en-US" sz="4000" b="1">
            <a:solidFill>
              <a:schemeClr val="tx1"/>
            </a:solidFill>
            <a:cs typeface="B Lotus" panose="00000400000000000000" pitchFamily="2" charset="-78"/>
          </a:endParaRPr>
        </a:p>
      </dgm:t>
    </dgm:pt>
    <dgm:pt modelId="{BF436235-FFE5-4780-A8DC-5521CA8EFB19}">
      <dgm:prSet custT="1"/>
      <dgm:spPr/>
      <dgm:t>
        <a:bodyPr/>
        <a:lstStyle/>
        <a:p>
          <a:r>
            <a:rPr lang="fa-IR" sz="1400" b="1" dirty="0">
              <a:solidFill>
                <a:schemeClr val="tx1"/>
              </a:solidFill>
              <a:cs typeface="B Lotus" panose="00000400000000000000" pitchFamily="2" charset="-78"/>
            </a:rPr>
            <a:t>ایجاد و ساماندهی واحدهای کارگاهی و کوچک خانگی با محوریت زنان</a:t>
          </a:r>
          <a:endParaRPr lang="en-US" sz="1400" b="1" dirty="0">
            <a:solidFill>
              <a:schemeClr val="tx1"/>
            </a:solidFill>
            <a:cs typeface="B Lotus" panose="00000400000000000000" pitchFamily="2" charset="-78"/>
          </a:endParaRPr>
        </a:p>
      </dgm:t>
    </dgm:pt>
    <dgm:pt modelId="{2FECD700-D47C-4C72-A1C1-AB52B7826E65}" type="parTrans" cxnId="{F08B2C8A-20FC-4024-8A44-2DDC4A645E81}">
      <dgm:prSet custT="1"/>
      <dgm:spPr/>
      <dgm:t>
        <a:bodyPr/>
        <a:lstStyle/>
        <a:p>
          <a:endParaRPr lang="en-US" sz="1400" b="1">
            <a:solidFill>
              <a:schemeClr val="tx1"/>
            </a:solidFill>
            <a:cs typeface="B Lotus" panose="00000400000000000000" pitchFamily="2" charset="-78"/>
          </a:endParaRPr>
        </a:p>
      </dgm:t>
    </dgm:pt>
    <dgm:pt modelId="{EDCB37C1-5908-48AC-B3AA-EDFB84A05A00}" type="sibTrans" cxnId="{F08B2C8A-20FC-4024-8A44-2DDC4A645E81}">
      <dgm:prSet/>
      <dgm:spPr/>
      <dgm:t>
        <a:bodyPr/>
        <a:lstStyle/>
        <a:p>
          <a:endParaRPr lang="en-US" sz="4000" b="1">
            <a:solidFill>
              <a:schemeClr val="tx1"/>
            </a:solidFill>
            <a:cs typeface="B Lotus" panose="00000400000000000000" pitchFamily="2" charset="-78"/>
          </a:endParaRPr>
        </a:p>
      </dgm:t>
    </dgm:pt>
    <dgm:pt modelId="{E16A9829-ECA2-406F-82A5-8C93372C7EF1}">
      <dgm:prSet/>
      <dgm:spPr/>
      <dgm:t>
        <a:bodyPr/>
        <a:lstStyle/>
        <a:p>
          <a:r>
            <a:rPr lang="fa-IR" b="1" dirty="0">
              <a:solidFill>
                <a:schemeClr val="tx1"/>
              </a:solidFill>
              <a:cs typeface="B Lotus" panose="00000400000000000000" pitchFamily="2" charset="-78"/>
            </a:rPr>
            <a:t>توسعه امکانات و خدمات گردشگری </a:t>
          </a:r>
          <a:endParaRPr lang="en-US" b="1" dirty="0">
            <a:solidFill>
              <a:schemeClr val="tx1"/>
            </a:solidFill>
            <a:cs typeface="B Lotus" panose="00000400000000000000" pitchFamily="2" charset="-78"/>
          </a:endParaRPr>
        </a:p>
      </dgm:t>
    </dgm:pt>
    <dgm:pt modelId="{F71674DA-5F53-4A4F-B1B4-C73DD1770F90}" type="parTrans" cxnId="{6922BE10-2059-4998-BFF8-59FB27F699AC}">
      <dgm:prSet/>
      <dgm:spPr/>
      <dgm:t>
        <a:bodyPr/>
        <a:lstStyle/>
        <a:p>
          <a:endParaRPr lang="en-US"/>
        </a:p>
      </dgm:t>
    </dgm:pt>
    <dgm:pt modelId="{39019B5E-9567-4F80-BE6C-6505AEA42A63}" type="sibTrans" cxnId="{6922BE10-2059-4998-BFF8-59FB27F699AC}">
      <dgm:prSet/>
      <dgm:spPr/>
      <dgm:t>
        <a:bodyPr/>
        <a:lstStyle/>
        <a:p>
          <a:endParaRPr lang="en-US"/>
        </a:p>
      </dgm:t>
    </dgm:pt>
    <dgm:pt modelId="{BA5CBF4A-509C-42B3-80C8-F22EDA8DA1B0}" type="pres">
      <dgm:prSet presAssocID="{FAB702C8-5626-4026-94BA-5FEC679AB2FC}" presName="Name0" presStyleCnt="0">
        <dgm:presLayoutVars>
          <dgm:chMax val="1"/>
          <dgm:dir/>
          <dgm:animLvl val="ctr"/>
          <dgm:resizeHandles val="exact"/>
        </dgm:presLayoutVars>
      </dgm:prSet>
      <dgm:spPr/>
    </dgm:pt>
    <dgm:pt modelId="{C155EF5A-E48F-44E9-912B-C3BD9351C561}" type="pres">
      <dgm:prSet presAssocID="{FE0B2712-57C2-4421-BCFF-3C2F8F001262}" presName="centerShape" presStyleLbl="node0" presStyleIdx="0" presStyleCnt="1" custScaleX="132557"/>
      <dgm:spPr/>
    </dgm:pt>
    <dgm:pt modelId="{32568AB2-3DD1-4735-9C58-DA8C5FFA42D9}" type="pres">
      <dgm:prSet presAssocID="{444A7E4A-AAAB-4247-870F-6908A5A9D059}" presName="parTrans" presStyleLbl="sibTrans2D1" presStyleIdx="0" presStyleCnt="7"/>
      <dgm:spPr/>
    </dgm:pt>
    <dgm:pt modelId="{67D62B16-D76B-4669-8005-3D9F7A711AEA}" type="pres">
      <dgm:prSet presAssocID="{444A7E4A-AAAB-4247-870F-6908A5A9D059}" presName="connectorText" presStyleLbl="sibTrans2D1" presStyleIdx="0" presStyleCnt="7"/>
      <dgm:spPr/>
    </dgm:pt>
    <dgm:pt modelId="{2D8A5030-FFD4-45A5-8CD7-8EE4DFF4F915}" type="pres">
      <dgm:prSet presAssocID="{DDC7A45C-6EF8-422D-9185-CC19584CD115}" presName="node" presStyleLbl="node1" presStyleIdx="0" presStyleCnt="7" custScaleX="120126">
        <dgm:presLayoutVars>
          <dgm:bulletEnabled val="1"/>
        </dgm:presLayoutVars>
      </dgm:prSet>
      <dgm:spPr/>
    </dgm:pt>
    <dgm:pt modelId="{110F59DE-AD3D-47D4-BCC9-03199A2764F2}" type="pres">
      <dgm:prSet presAssocID="{03956B52-BA33-42BD-840E-3E638B399197}" presName="parTrans" presStyleLbl="sibTrans2D1" presStyleIdx="1" presStyleCnt="7"/>
      <dgm:spPr/>
    </dgm:pt>
    <dgm:pt modelId="{A5CC76FC-5EE6-4D28-ACF1-FD894D2AF537}" type="pres">
      <dgm:prSet presAssocID="{03956B52-BA33-42BD-840E-3E638B399197}" presName="connectorText" presStyleLbl="sibTrans2D1" presStyleIdx="1" presStyleCnt="7"/>
      <dgm:spPr/>
    </dgm:pt>
    <dgm:pt modelId="{1E05CA73-58F5-49E3-BAC8-806023ABC8FF}" type="pres">
      <dgm:prSet presAssocID="{FC3C313E-DF18-4AA0-A57A-F3ED85299565}" presName="node" presStyleLbl="node1" presStyleIdx="1" presStyleCnt="7" custScaleX="120126">
        <dgm:presLayoutVars>
          <dgm:bulletEnabled val="1"/>
        </dgm:presLayoutVars>
      </dgm:prSet>
      <dgm:spPr/>
    </dgm:pt>
    <dgm:pt modelId="{0A1A03B1-733D-4627-9B93-F71BD49AB7D0}" type="pres">
      <dgm:prSet presAssocID="{461CADD2-9C57-406A-94C3-17D0C1A12C80}" presName="parTrans" presStyleLbl="sibTrans2D1" presStyleIdx="2" presStyleCnt="7"/>
      <dgm:spPr/>
    </dgm:pt>
    <dgm:pt modelId="{28025819-72C1-41E8-8396-C0B4DD9652D5}" type="pres">
      <dgm:prSet presAssocID="{461CADD2-9C57-406A-94C3-17D0C1A12C80}" presName="connectorText" presStyleLbl="sibTrans2D1" presStyleIdx="2" presStyleCnt="7"/>
      <dgm:spPr/>
    </dgm:pt>
    <dgm:pt modelId="{442F6747-0C6F-4426-B704-5BC28BA9DF63}" type="pres">
      <dgm:prSet presAssocID="{4D14F7F3-4523-47BF-A109-B4C1013A8BB3}" presName="node" presStyleLbl="node1" presStyleIdx="2" presStyleCnt="7" custScaleX="120126">
        <dgm:presLayoutVars>
          <dgm:bulletEnabled val="1"/>
        </dgm:presLayoutVars>
      </dgm:prSet>
      <dgm:spPr/>
    </dgm:pt>
    <dgm:pt modelId="{F378D37D-4EB4-4DD8-845D-A70FB1EC0544}" type="pres">
      <dgm:prSet presAssocID="{32861379-82B0-4C79-A2E5-734ADB20E6A0}" presName="parTrans" presStyleLbl="sibTrans2D1" presStyleIdx="3" presStyleCnt="7"/>
      <dgm:spPr/>
    </dgm:pt>
    <dgm:pt modelId="{A4C2F791-E8A6-4BD3-9032-95C0403E9AD4}" type="pres">
      <dgm:prSet presAssocID="{32861379-82B0-4C79-A2E5-734ADB20E6A0}" presName="connectorText" presStyleLbl="sibTrans2D1" presStyleIdx="3" presStyleCnt="7"/>
      <dgm:spPr/>
    </dgm:pt>
    <dgm:pt modelId="{593AB89B-157A-4793-9984-368A4CA207F7}" type="pres">
      <dgm:prSet presAssocID="{3887D42A-5056-4519-BDCC-9D685944C240}" presName="node" presStyleLbl="node1" presStyleIdx="3" presStyleCnt="7" custScaleX="120126">
        <dgm:presLayoutVars>
          <dgm:bulletEnabled val="1"/>
        </dgm:presLayoutVars>
      </dgm:prSet>
      <dgm:spPr/>
    </dgm:pt>
    <dgm:pt modelId="{6DB8E27D-34F8-445D-A3D7-0B07FB27E7C1}" type="pres">
      <dgm:prSet presAssocID="{FEACD499-743D-4875-B80D-3BCFA045D165}" presName="parTrans" presStyleLbl="sibTrans2D1" presStyleIdx="4" presStyleCnt="7"/>
      <dgm:spPr/>
    </dgm:pt>
    <dgm:pt modelId="{8D0B0873-EC1B-4994-B013-1CA380493656}" type="pres">
      <dgm:prSet presAssocID="{FEACD499-743D-4875-B80D-3BCFA045D165}" presName="connectorText" presStyleLbl="sibTrans2D1" presStyleIdx="4" presStyleCnt="7"/>
      <dgm:spPr/>
    </dgm:pt>
    <dgm:pt modelId="{67FA7E46-CF2C-47AE-ADE9-C2D366166398}" type="pres">
      <dgm:prSet presAssocID="{F54E70C0-2327-45B2-B548-19B1B2ACDE04}" presName="node" presStyleLbl="node1" presStyleIdx="4" presStyleCnt="7" custScaleX="120126">
        <dgm:presLayoutVars>
          <dgm:bulletEnabled val="1"/>
        </dgm:presLayoutVars>
      </dgm:prSet>
      <dgm:spPr/>
    </dgm:pt>
    <dgm:pt modelId="{B24DDE7C-72BF-4176-A831-E5A34C2DD78C}" type="pres">
      <dgm:prSet presAssocID="{2FECD700-D47C-4C72-A1C1-AB52B7826E65}" presName="parTrans" presStyleLbl="sibTrans2D1" presStyleIdx="5" presStyleCnt="7"/>
      <dgm:spPr/>
    </dgm:pt>
    <dgm:pt modelId="{1E2DEA58-C8C3-43F7-94E8-0C7A8B318069}" type="pres">
      <dgm:prSet presAssocID="{2FECD700-D47C-4C72-A1C1-AB52B7826E65}" presName="connectorText" presStyleLbl="sibTrans2D1" presStyleIdx="5" presStyleCnt="7"/>
      <dgm:spPr/>
    </dgm:pt>
    <dgm:pt modelId="{E588245F-431D-4F6F-A4DB-492EDCFAD652}" type="pres">
      <dgm:prSet presAssocID="{BF436235-FFE5-4780-A8DC-5521CA8EFB19}" presName="node" presStyleLbl="node1" presStyleIdx="5" presStyleCnt="7" custScaleX="120476">
        <dgm:presLayoutVars>
          <dgm:bulletEnabled val="1"/>
        </dgm:presLayoutVars>
      </dgm:prSet>
      <dgm:spPr/>
    </dgm:pt>
    <dgm:pt modelId="{EF9AC448-39E7-4EC8-9658-A104EDD93505}" type="pres">
      <dgm:prSet presAssocID="{F71674DA-5F53-4A4F-B1B4-C73DD1770F90}" presName="parTrans" presStyleLbl="sibTrans2D1" presStyleIdx="6" presStyleCnt="7"/>
      <dgm:spPr/>
    </dgm:pt>
    <dgm:pt modelId="{D3726499-D41C-44AD-B1CB-428A1BB67B4F}" type="pres">
      <dgm:prSet presAssocID="{F71674DA-5F53-4A4F-B1B4-C73DD1770F90}" presName="connectorText" presStyleLbl="sibTrans2D1" presStyleIdx="6" presStyleCnt="7"/>
      <dgm:spPr/>
    </dgm:pt>
    <dgm:pt modelId="{2A65A8E5-F482-472F-8928-5A75EEE74D5F}" type="pres">
      <dgm:prSet presAssocID="{E16A9829-ECA2-406F-82A5-8C93372C7EF1}" presName="node" presStyleLbl="node1" presStyleIdx="6" presStyleCnt="7" custScaleX="120476">
        <dgm:presLayoutVars>
          <dgm:bulletEnabled val="1"/>
        </dgm:presLayoutVars>
      </dgm:prSet>
      <dgm:spPr/>
    </dgm:pt>
  </dgm:ptLst>
  <dgm:cxnLst>
    <dgm:cxn modelId="{6922BE10-2059-4998-BFF8-59FB27F699AC}" srcId="{FE0B2712-57C2-4421-BCFF-3C2F8F001262}" destId="{E16A9829-ECA2-406F-82A5-8C93372C7EF1}" srcOrd="6" destOrd="0" parTransId="{F71674DA-5F53-4A4F-B1B4-C73DD1770F90}" sibTransId="{39019B5E-9567-4F80-BE6C-6505AEA42A63}"/>
    <dgm:cxn modelId="{D0912F13-4B96-464F-8794-1AAF12754FD5}" type="presOf" srcId="{FC3C313E-DF18-4AA0-A57A-F3ED85299565}" destId="{1E05CA73-58F5-49E3-BAC8-806023ABC8FF}" srcOrd="0" destOrd="0" presId="urn:microsoft.com/office/officeart/2005/8/layout/radial5"/>
    <dgm:cxn modelId="{6E82001E-9CD4-480F-8749-B22AF4941003}" type="presOf" srcId="{444A7E4A-AAAB-4247-870F-6908A5A9D059}" destId="{32568AB2-3DD1-4735-9C58-DA8C5FFA42D9}" srcOrd="0" destOrd="0" presId="urn:microsoft.com/office/officeart/2005/8/layout/radial5"/>
    <dgm:cxn modelId="{40CC3F24-537E-4D48-A62F-BE01215648D8}" type="presOf" srcId="{461CADD2-9C57-406A-94C3-17D0C1A12C80}" destId="{0A1A03B1-733D-4627-9B93-F71BD49AB7D0}" srcOrd="0" destOrd="0" presId="urn:microsoft.com/office/officeart/2005/8/layout/radial5"/>
    <dgm:cxn modelId="{77716C2D-8606-4051-8ACD-DE8EF0862565}" srcId="{FAB702C8-5626-4026-94BA-5FEC679AB2FC}" destId="{FE0B2712-57C2-4421-BCFF-3C2F8F001262}" srcOrd="0" destOrd="0" parTransId="{480BBEE7-9ABC-4F6C-BB07-B7D3AA4238B3}" sibTransId="{7509C467-C84E-4AA7-955A-AFC4B4DA674B}"/>
    <dgm:cxn modelId="{45D58F2F-09F4-4BB1-939B-CF861EDB9B69}" type="presOf" srcId="{32861379-82B0-4C79-A2E5-734ADB20E6A0}" destId="{F378D37D-4EB4-4DD8-845D-A70FB1EC0544}" srcOrd="0" destOrd="0" presId="urn:microsoft.com/office/officeart/2005/8/layout/radial5"/>
    <dgm:cxn modelId="{94A2A532-11EA-4C08-AF2C-356C034854B3}" type="presOf" srcId="{3887D42A-5056-4519-BDCC-9D685944C240}" destId="{593AB89B-157A-4793-9984-368A4CA207F7}" srcOrd="0" destOrd="0" presId="urn:microsoft.com/office/officeart/2005/8/layout/radial5"/>
    <dgm:cxn modelId="{5C9DB238-2A9C-4B30-BB71-19FBC0B73FBB}" type="presOf" srcId="{BF436235-FFE5-4780-A8DC-5521CA8EFB19}" destId="{E588245F-431D-4F6F-A4DB-492EDCFAD652}" srcOrd="0" destOrd="0" presId="urn:microsoft.com/office/officeart/2005/8/layout/radial5"/>
    <dgm:cxn modelId="{A144CF70-7540-40C7-BACF-0B47D14BB99D}" type="presOf" srcId="{2FECD700-D47C-4C72-A1C1-AB52B7826E65}" destId="{B24DDE7C-72BF-4176-A831-E5A34C2DD78C}" srcOrd="0" destOrd="0" presId="urn:microsoft.com/office/officeart/2005/8/layout/radial5"/>
    <dgm:cxn modelId="{75ED6C54-23CD-40EE-A0F3-BE7D78C6046E}" type="presOf" srcId="{444A7E4A-AAAB-4247-870F-6908A5A9D059}" destId="{67D62B16-D76B-4669-8005-3D9F7A711AEA}" srcOrd="1" destOrd="0" presId="urn:microsoft.com/office/officeart/2005/8/layout/radial5"/>
    <dgm:cxn modelId="{16A55381-9185-4D4E-854D-E17B66E5F1DB}" type="presOf" srcId="{FEACD499-743D-4875-B80D-3BCFA045D165}" destId="{8D0B0873-EC1B-4994-B013-1CA380493656}" srcOrd="1" destOrd="0" presId="urn:microsoft.com/office/officeart/2005/8/layout/radial5"/>
    <dgm:cxn modelId="{68233484-4A9C-468B-A9A8-AE4742448FCB}" type="presOf" srcId="{E16A9829-ECA2-406F-82A5-8C93372C7EF1}" destId="{2A65A8E5-F482-472F-8928-5A75EEE74D5F}" srcOrd="0" destOrd="0" presId="urn:microsoft.com/office/officeart/2005/8/layout/radial5"/>
    <dgm:cxn modelId="{C86D9087-F980-46DE-A902-F3A392672496}" type="presOf" srcId="{DDC7A45C-6EF8-422D-9185-CC19584CD115}" destId="{2D8A5030-FFD4-45A5-8CD7-8EE4DFF4F915}" srcOrd="0" destOrd="0" presId="urn:microsoft.com/office/officeart/2005/8/layout/radial5"/>
    <dgm:cxn modelId="{76D8C487-5D47-4C13-AD16-57D9406DBD48}" type="presOf" srcId="{F71674DA-5F53-4A4F-B1B4-C73DD1770F90}" destId="{D3726499-D41C-44AD-B1CB-428A1BB67B4F}" srcOrd="1" destOrd="0" presId="urn:microsoft.com/office/officeart/2005/8/layout/radial5"/>
    <dgm:cxn modelId="{F08B2C8A-20FC-4024-8A44-2DDC4A645E81}" srcId="{FE0B2712-57C2-4421-BCFF-3C2F8F001262}" destId="{BF436235-FFE5-4780-A8DC-5521CA8EFB19}" srcOrd="5" destOrd="0" parTransId="{2FECD700-D47C-4C72-A1C1-AB52B7826E65}" sibTransId="{EDCB37C1-5908-48AC-B3AA-EDFB84A05A00}"/>
    <dgm:cxn modelId="{0BE2AF8C-234A-4C71-B421-D0A97B91E572}" type="presOf" srcId="{F71674DA-5F53-4A4F-B1B4-C73DD1770F90}" destId="{EF9AC448-39E7-4EC8-9658-A104EDD93505}" srcOrd="0" destOrd="0" presId="urn:microsoft.com/office/officeart/2005/8/layout/radial5"/>
    <dgm:cxn modelId="{15CA9692-696C-4B1D-8953-2F3057CB68DA}" type="presOf" srcId="{03956B52-BA33-42BD-840E-3E638B399197}" destId="{A5CC76FC-5EE6-4D28-ACF1-FD894D2AF537}" srcOrd="1" destOrd="0" presId="urn:microsoft.com/office/officeart/2005/8/layout/radial5"/>
    <dgm:cxn modelId="{39FCA49A-8BB1-499A-B10A-75F9B05B40D8}" srcId="{FE0B2712-57C2-4421-BCFF-3C2F8F001262}" destId="{FC3C313E-DF18-4AA0-A57A-F3ED85299565}" srcOrd="1" destOrd="0" parTransId="{03956B52-BA33-42BD-840E-3E638B399197}" sibTransId="{3888A853-9DCB-4928-A76D-E0A0EAD2911F}"/>
    <dgm:cxn modelId="{34EEF59A-2FE7-4D4C-8153-A9B5967EB726}" type="presOf" srcId="{4D14F7F3-4523-47BF-A109-B4C1013A8BB3}" destId="{442F6747-0C6F-4426-B704-5BC28BA9DF63}" srcOrd="0" destOrd="0" presId="urn:microsoft.com/office/officeart/2005/8/layout/radial5"/>
    <dgm:cxn modelId="{283798A0-8769-4145-868F-AFFE26D25D25}" type="presOf" srcId="{FAB702C8-5626-4026-94BA-5FEC679AB2FC}" destId="{BA5CBF4A-509C-42B3-80C8-F22EDA8DA1B0}" srcOrd="0" destOrd="0" presId="urn:microsoft.com/office/officeart/2005/8/layout/radial5"/>
    <dgm:cxn modelId="{9E4B3BA3-C481-4452-9198-93AEDA0C193A}" type="presOf" srcId="{F54E70C0-2327-45B2-B548-19B1B2ACDE04}" destId="{67FA7E46-CF2C-47AE-ADE9-C2D366166398}" srcOrd="0" destOrd="0" presId="urn:microsoft.com/office/officeart/2005/8/layout/radial5"/>
    <dgm:cxn modelId="{1ADE4DA5-3E15-4284-A38C-E1DCD3147182}" type="presOf" srcId="{2FECD700-D47C-4C72-A1C1-AB52B7826E65}" destId="{1E2DEA58-C8C3-43F7-94E8-0C7A8B318069}" srcOrd="1" destOrd="0" presId="urn:microsoft.com/office/officeart/2005/8/layout/radial5"/>
    <dgm:cxn modelId="{14562CA9-9549-4B90-931D-48FEE13096A6}" type="presOf" srcId="{FEACD499-743D-4875-B80D-3BCFA045D165}" destId="{6DB8E27D-34F8-445D-A3D7-0B07FB27E7C1}" srcOrd="0" destOrd="0" presId="urn:microsoft.com/office/officeart/2005/8/layout/radial5"/>
    <dgm:cxn modelId="{6DFE41B0-F553-4097-9A01-BC24178BAABA}" type="presOf" srcId="{461CADD2-9C57-406A-94C3-17D0C1A12C80}" destId="{28025819-72C1-41E8-8396-C0B4DD9652D5}" srcOrd="1" destOrd="0" presId="urn:microsoft.com/office/officeart/2005/8/layout/radial5"/>
    <dgm:cxn modelId="{43C3F2C1-EC6E-4994-8E09-C49DE85FC003}" srcId="{FE0B2712-57C2-4421-BCFF-3C2F8F001262}" destId="{4D14F7F3-4523-47BF-A109-B4C1013A8BB3}" srcOrd="2" destOrd="0" parTransId="{461CADD2-9C57-406A-94C3-17D0C1A12C80}" sibTransId="{225A0D62-0A44-4142-8D2F-BBACC5D74FE8}"/>
    <dgm:cxn modelId="{5C262BCC-8AE1-4F86-934F-40EF2AE5A92F}" type="presOf" srcId="{32861379-82B0-4C79-A2E5-734ADB20E6A0}" destId="{A4C2F791-E8A6-4BD3-9032-95C0403E9AD4}" srcOrd="1" destOrd="0" presId="urn:microsoft.com/office/officeart/2005/8/layout/radial5"/>
    <dgm:cxn modelId="{281C00D5-1BCF-4107-9FB4-7C43E5AF9EBD}" srcId="{FE0B2712-57C2-4421-BCFF-3C2F8F001262}" destId="{3887D42A-5056-4519-BDCC-9D685944C240}" srcOrd="3" destOrd="0" parTransId="{32861379-82B0-4C79-A2E5-734ADB20E6A0}" sibTransId="{C97614EA-240D-4B8E-8428-9AC334B8776F}"/>
    <dgm:cxn modelId="{AD6A9FD7-CF57-41A5-B7BF-5A288DE48DC2}" type="presOf" srcId="{FE0B2712-57C2-4421-BCFF-3C2F8F001262}" destId="{C155EF5A-E48F-44E9-912B-C3BD9351C561}" srcOrd="0" destOrd="0" presId="urn:microsoft.com/office/officeart/2005/8/layout/radial5"/>
    <dgm:cxn modelId="{B660D0DA-41E9-4AED-B08B-48646FBC8976}" srcId="{FE0B2712-57C2-4421-BCFF-3C2F8F001262}" destId="{DDC7A45C-6EF8-422D-9185-CC19584CD115}" srcOrd="0" destOrd="0" parTransId="{444A7E4A-AAAB-4247-870F-6908A5A9D059}" sibTransId="{FC825250-451E-458B-9ADA-5B8332D20A19}"/>
    <dgm:cxn modelId="{908789E1-F7B9-475C-BC2D-78F743C753AE}" srcId="{FE0B2712-57C2-4421-BCFF-3C2F8F001262}" destId="{F54E70C0-2327-45B2-B548-19B1B2ACDE04}" srcOrd="4" destOrd="0" parTransId="{FEACD499-743D-4875-B80D-3BCFA045D165}" sibTransId="{38ABC218-30AF-43DC-8CFC-2F68C0DC8458}"/>
    <dgm:cxn modelId="{B369ACF7-5EF4-4A00-B5DF-2006A3D1A0DD}" type="presOf" srcId="{03956B52-BA33-42BD-840E-3E638B399197}" destId="{110F59DE-AD3D-47D4-BCC9-03199A2764F2}" srcOrd="0" destOrd="0" presId="urn:microsoft.com/office/officeart/2005/8/layout/radial5"/>
    <dgm:cxn modelId="{4DA47A45-25C7-4DF0-B637-43BA5EE4777D}" type="presParOf" srcId="{BA5CBF4A-509C-42B3-80C8-F22EDA8DA1B0}" destId="{C155EF5A-E48F-44E9-912B-C3BD9351C561}" srcOrd="0" destOrd="0" presId="urn:microsoft.com/office/officeart/2005/8/layout/radial5"/>
    <dgm:cxn modelId="{25EA0F34-8A5B-4C2C-AA76-4B2517561344}" type="presParOf" srcId="{BA5CBF4A-509C-42B3-80C8-F22EDA8DA1B0}" destId="{32568AB2-3DD1-4735-9C58-DA8C5FFA42D9}" srcOrd="1" destOrd="0" presId="urn:microsoft.com/office/officeart/2005/8/layout/radial5"/>
    <dgm:cxn modelId="{8881BCEF-1462-4FE8-962C-53E972A76B3C}" type="presParOf" srcId="{32568AB2-3DD1-4735-9C58-DA8C5FFA42D9}" destId="{67D62B16-D76B-4669-8005-3D9F7A711AEA}" srcOrd="0" destOrd="0" presId="urn:microsoft.com/office/officeart/2005/8/layout/radial5"/>
    <dgm:cxn modelId="{0F4A00CA-5A5D-4522-8042-BE6C7CE9DFC3}" type="presParOf" srcId="{BA5CBF4A-509C-42B3-80C8-F22EDA8DA1B0}" destId="{2D8A5030-FFD4-45A5-8CD7-8EE4DFF4F915}" srcOrd="2" destOrd="0" presId="urn:microsoft.com/office/officeart/2005/8/layout/radial5"/>
    <dgm:cxn modelId="{46DE107D-9AA0-4BC6-8682-256282ECFAB8}" type="presParOf" srcId="{BA5CBF4A-509C-42B3-80C8-F22EDA8DA1B0}" destId="{110F59DE-AD3D-47D4-BCC9-03199A2764F2}" srcOrd="3" destOrd="0" presId="urn:microsoft.com/office/officeart/2005/8/layout/radial5"/>
    <dgm:cxn modelId="{FD220F3B-D099-481E-80FE-8574F1F8CF44}" type="presParOf" srcId="{110F59DE-AD3D-47D4-BCC9-03199A2764F2}" destId="{A5CC76FC-5EE6-4D28-ACF1-FD894D2AF537}" srcOrd="0" destOrd="0" presId="urn:microsoft.com/office/officeart/2005/8/layout/radial5"/>
    <dgm:cxn modelId="{4FCF4367-478F-414A-9D26-C53C70F8C478}" type="presParOf" srcId="{BA5CBF4A-509C-42B3-80C8-F22EDA8DA1B0}" destId="{1E05CA73-58F5-49E3-BAC8-806023ABC8FF}" srcOrd="4" destOrd="0" presId="urn:microsoft.com/office/officeart/2005/8/layout/radial5"/>
    <dgm:cxn modelId="{E12CC0A9-CF8D-4238-A590-742EC013D34B}" type="presParOf" srcId="{BA5CBF4A-509C-42B3-80C8-F22EDA8DA1B0}" destId="{0A1A03B1-733D-4627-9B93-F71BD49AB7D0}" srcOrd="5" destOrd="0" presId="urn:microsoft.com/office/officeart/2005/8/layout/radial5"/>
    <dgm:cxn modelId="{F23DA2BE-17EB-4EF2-90C7-36DD41BE4BB9}" type="presParOf" srcId="{0A1A03B1-733D-4627-9B93-F71BD49AB7D0}" destId="{28025819-72C1-41E8-8396-C0B4DD9652D5}" srcOrd="0" destOrd="0" presId="urn:microsoft.com/office/officeart/2005/8/layout/radial5"/>
    <dgm:cxn modelId="{EC0A050E-0238-4F08-B829-016C24A93397}" type="presParOf" srcId="{BA5CBF4A-509C-42B3-80C8-F22EDA8DA1B0}" destId="{442F6747-0C6F-4426-B704-5BC28BA9DF63}" srcOrd="6" destOrd="0" presId="urn:microsoft.com/office/officeart/2005/8/layout/radial5"/>
    <dgm:cxn modelId="{9F8A7292-5818-4594-84D0-04585A234FF3}" type="presParOf" srcId="{BA5CBF4A-509C-42B3-80C8-F22EDA8DA1B0}" destId="{F378D37D-4EB4-4DD8-845D-A70FB1EC0544}" srcOrd="7" destOrd="0" presId="urn:microsoft.com/office/officeart/2005/8/layout/radial5"/>
    <dgm:cxn modelId="{3E512D09-384E-4E67-B61F-0135429B6547}" type="presParOf" srcId="{F378D37D-4EB4-4DD8-845D-A70FB1EC0544}" destId="{A4C2F791-E8A6-4BD3-9032-95C0403E9AD4}" srcOrd="0" destOrd="0" presId="urn:microsoft.com/office/officeart/2005/8/layout/radial5"/>
    <dgm:cxn modelId="{59C30372-590F-465E-88CA-63CB6367D1E8}" type="presParOf" srcId="{BA5CBF4A-509C-42B3-80C8-F22EDA8DA1B0}" destId="{593AB89B-157A-4793-9984-368A4CA207F7}" srcOrd="8" destOrd="0" presId="urn:microsoft.com/office/officeart/2005/8/layout/radial5"/>
    <dgm:cxn modelId="{C2219E2A-7567-4BA0-8A8C-814780AAEC3A}" type="presParOf" srcId="{BA5CBF4A-509C-42B3-80C8-F22EDA8DA1B0}" destId="{6DB8E27D-34F8-445D-A3D7-0B07FB27E7C1}" srcOrd="9" destOrd="0" presId="urn:microsoft.com/office/officeart/2005/8/layout/radial5"/>
    <dgm:cxn modelId="{5886E0F1-532F-4626-B572-EBF14B180D5D}" type="presParOf" srcId="{6DB8E27D-34F8-445D-A3D7-0B07FB27E7C1}" destId="{8D0B0873-EC1B-4994-B013-1CA380493656}" srcOrd="0" destOrd="0" presId="urn:microsoft.com/office/officeart/2005/8/layout/radial5"/>
    <dgm:cxn modelId="{4306DC19-2899-494A-BD46-9762436A9EFC}" type="presParOf" srcId="{BA5CBF4A-509C-42B3-80C8-F22EDA8DA1B0}" destId="{67FA7E46-CF2C-47AE-ADE9-C2D366166398}" srcOrd="10" destOrd="0" presId="urn:microsoft.com/office/officeart/2005/8/layout/radial5"/>
    <dgm:cxn modelId="{BF3E5ADF-72CC-426D-AA86-7C16C181A25A}" type="presParOf" srcId="{BA5CBF4A-509C-42B3-80C8-F22EDA8DA1B0}" destId="{B24DDE7C-72BF-4176-A831-E5A34C2DD78C}" srcOrd="11" destOrd="0" presId="urn:microsoft.com/office/officeart/2005/8/layout/radial5"/>
    <dgm:cxn modelId="{9BF64F7E-25CE-4512-85C3-EBE714A4A9AB}" type="presParOf" srcId="{B24DDE7C-72BF-4176-A831-E5A34C2DD78C}" destId="{1E2DEA58-C8C3-43F7-94E8-0C7A8B318069}" srcOrd="0" destOrd="0" presId="urn:microsoft.com/office/officeart/2005/8/layout/radial5"/>
    <dgm:cxn modelId="{51EF2AC2-46C8-4093-A901-BFD77F46E941}" type="presParOf" srcId="{BA5CBF4A-509C-42B3-80C8-F22EDA8DA1B0}" destId="{E588245F-431D-4F6F-A4DB-492EDCFAD652}" srcOrd="12" destOrd="0" presId="urn:microsoft.com/office/officeart/2005/8/layout/radial5"/>
    <dgm:cxn modelId="{E0A47178-52AC-4E08-8D84-D86CB795BB4B}" type="presParOf" srcId="{BA5CBF4A-509C-42B3-80C8-F22EDA8DA1B0}" destId="{EF9AC448-39E7-4EC8-9658-A104EDD93505}" srcOrd="13" destOrd="0" presId="urn:microsoft.com/office/officeart/2005/8/layout/radial5"/>
    <dgm:cxn modelId="{34BF7B56-9228-45A6-ABEC-FA26824D4D4C}" type="presParOf" srcId="{EF9AC448-39E7-4EC8-9658-A104EDD93505}" destId="{D3726499-D41C-44AD-B1CB-428A1BB67B4F}" srcOrd="0" destOrd="0" presId="urn:microsoft.com/office/officeart/2005/8/layout/radial5"/>
    <dgm:cxn modelId="{F19A07CA-885C-4177-B35A-369DA1E957E6}" type="presParOf" srcId="{BA5CBF4A-509C-42B3-80C8-F22EDA8DA1B0}" destId="{2A65A8E5-F482-472F-8928-5A75EEE74D5F}" srcOrd="1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C6A5D42-3B30-4505-A6DC-E894171ABE70}" type="doc">
      <dgm:prSet loTypeId="urn:microsoft.com/office/officeart/2005/8/layout/hProcess9" loCatId="process" qsTypeId="urn:microsoft.com/office/officeart/2005/8/quickstyle/simple1" qsCatId="simple" csTypeId="urn:microsoft.com/office/officeart/2005/8/colors/colorful4" csCatId="colorful" phldr="1"/>
      <dgm:spPr/>
    </dgm:pt>
    <dgm:pt modelId="{61A891F3-F703-4AB2-8E9F-E9117E0C4047}">
      <dgm:prSet phldrT="[Text]" custT="1"/>
      <dgm:spPr/>
      <dgm:t>
        <a:bodyPr/>
        <a:lstStyle/>
        <a:p>
          <a:pPr rtl="1"/>
          <a:r>
            <a:rPr lang="fa-IR" sz="1600" b="1" dirty="0">
              <a:solidFill>
                <a:schemeClr val="tx1"/>
              </a:solidFill>
              <a:cs typeface="B Lotus" panose="00000400000000000000" pitchFamily="2" charset="-78"/>
            </a:rPr>
            <a:t>جامعه محلی (دهیاران، شوراها و معتمدین و پیشروان محلی)</a:t>
          </a:r>
          <a:endParaRPr lang="en-US" sz="1600" b="1" dirty="0">
            <a:solidFill>
              <a:schemeClr val="tx1"/>
            </a:solidFill>
            <a:cs typeface="B Lotus" panose="00000400000000000000" pitchFamily="2" charset="-78"/>
          </a:endParaRPr>
        </a:p>
      </dgm:t>
    </dgm:pt>
    <dgm:pt modelId="{E024B494-809C-42AB-A12D-521D9D559F2A}" type="parTrans" cxnId="{B0703DFA-D149-4A83-9221-849DB4BB51F6}">
      <dgm:prSet/>
      <dgm:spPr/>
      <dgm:t>
        <a:bodyPr/>
        <a:lstStyle/>
        <a:p>
          <a:endParaRPr lang="en-US" sz="2400">
            <a:solidFill>
              <a:schemeClr val="tx1"/>
            </a:solidFill>
            <a:cs typeface="B Lotus" panose="00000400000000000000" pitchFamily="2" charset="-78"/>
          </a:endParaRPr>
        </a:p>
      </dgm:t>
    </dgm:pt>
    <dgm:pt modelId="{8F8AFE64-F046-441E-B10E-F898E0F11568}" type="sibTrans" cxnId="{B0703DFA-D149-4A83-9221-849DB4BB51F6}">
      <dgm:prSet/>
      <dgm:spPr/>
      <dgm:t>
        <a:bodyPr/>
        <a:lstStyle/>
        <a:p>
          <a:endParaRPr lang="en-US" sz="2400">
            <a:solidFill>
              <a:schemeClr val="tx1"/>
            </a:solidFill>
            <a:cs typeface="B Lotus" panose="00000400000000000000" pitchFamily="2" charset="-78"/>
          </a:endParaRPr>
        </a:p>
      </dgm:t>
    </dgm:pt>
    <dgm:pt modelId="{6B90ADD3-4989-4028-9D5C-13D34A8AFDD5}">
      <dgm:prSet phldrT="[Text]" custT="1"/>
      <dgm:spPr/>
      <dgm:t>
        <a:bodyPr/>
        <a:lstStyle/>
        <a:p>
          <a:pPr rtl="1"/>
          <a:r>
            <a:rPr lang="fa-IR" sz="2000" b="1" dirty="0">
              <a:solidFill>
                <a:schemeClr val="tx1"/>
              </a:solidFill>
              <a:cs typeface="B Lotus" panose="00000400000000000000" pitchFamily="2" charset="-78"/>
            </a:rPr>
            <a:t>دستگاههای اجرایی استان</a:t>
          </a:r>
          <a:endParaRPr lang="en-US" sz="2000" b="1" dirty="0">
            <a:solidFill>
              <a:schemeClr val="tx1"/>
            </a:solidFill>
            <a:cs typeface="B Lotus" panose="00000400000000000000" pitchFamily="2" charset="-78"/>
          </a:endParaRPr>
        </a:p>
      </dgm:t>
    </dgm:pt>
    <dgm:pt modelId="{5C69C4E0-C0A9-46AE-B4C8-C48C43D78E0E}" type="parTrans" cxnId="{7539462F-B696-4FB0-B935-397115D361BA}">
      <dgm:prSet/>
      <dgm:spPr/>
      <dgm:t>
        <a:bodyPr/>
        <a:lstStyle/>
        <a:p>
          <a:endParaRPr lang="en-US" sz="2400">
            <a:solidFill>
              <a:schemeClr val="tx1"/>
            </a:solidFill>
            <a:cs typeface="B Lotus" panose="00000400000000000000" pitchFamily="2" charset="-78"/>
          </a:endParaRPr>
        </a:p>
      </dgm:t>
    </dgm:pt>
    <dgm:pt modelId="{A1332923-AE97-45E5-9863-9F0AA96281B4}" type="sibTrans" cxnId="{7539462F-B696-4FB0-B935-397115D361BA}">
      <dgm:prSet/>
      <dgm:spPr/>
      <dgm:t>
        <a:bodyPr/>
        <a:lstStyle/>
        <a:p>
          <a:endParaRPr lang="en-US" sz="2400">
            <a:solidFill>
              <a:schemeClr val="tx1"/>
            </a:solidFill>
            <a:cs typeface="B Lotus" panose="00000400000000000000" pitchFamily="2" charset="-78"/>
          </a:endParaRPr>
        </a:p>
      </dgm:t>
    </dgm:pt>
    <dgm:pt modelId="{8A0A1D89-1B1E-4560-B182-2650AC529FD4}">
      <dgm:prSet phldrT="[Text]" custT="1"/>
      <dgm:spPr/>
      <dgm:t>
        <a:bodyPr/>
        <a:lstStyle/>
        <a:p>
          <a:pPr rtl="1"/>
          <a:r>
            <a:rPr lang="fa-IR" sz="2000" b="1" dirty="0">
              <a:solidFill>
                <a:schemeClr val="tx1"/>
              </a:solidFill>
              <a:cs typeface="B Lotus" panose="00000400000000000000" pitchFamily="2" charset="-78"/>
            </a:rPr>
            <a:t>دستگاههای اجرایی</a:t>
          </a:r>
          <a:r>
            <a:rPr lang="en-US" sz="2000" b="1" dirty="0">
              <a:solidFill>
                <a:schemeClr val="tx1"/>
              </a:solidFill>
              <a:cs typeface="B Lotus" panose="00000400000000000000" pitchFamily="2" charset="-78"/>
            </a:rPr>
            <a:t> </a:t>
          </a:r>
          <a:r>
            <a:rPr lang="fa-IR" sz="2000" b="1" dirty="0">
              <a:solidFill>
                <a:schemeClr val="tx1"/>
              </a:solidFill>
              <a:cs typeface="B Lotus" panose="00000400000000000000" pitchFamily="2" charset="-78"/>
            </a:rPr>
            <a:t>شهرستان </a:t>
          </a:r>
          <a:endParaRPr lang="en-US" sz="2000" b="1" dirty="0">
            <a:solidFill>
              <a:schemeClr val="tx1"/>
            </a:solidFill>
            <a:cs typeface="B Lotus" panose="00000400000000000000" pitchFamily="2" charset="-78"/>
          </a:endParaRPr>
        </a:p>
      </dgm:t>
    </dgm:pt>
    <dgm:pt modelId="{C268A970-9AE3-4485-95B9-F48FE6CE910D}" type="parTrans" cxnId="{A35CAC1C-8CC2-4373-8A55-9302C8AE77EE}">
      <dgm:prSet/>
      <dgm:spPr/>
      <dgm:t>
        <a:bodyPr/>
        <a:lstStyle/>
        <a:p>
          <a:endParaRPr lang="en-US" sz="2400">
            <a:solidFill>
              <a:schemeClr val="tx1"/>
            </a:solidFill>
            <a:cs typeface="B Lotus" panose="00000400000000000000" pitchFamily="2" charset="-78"/>
          </a:endParaRPr>
        </a:p>
      </dgm:t>
    </dgm:pt>
    <dgm:pt modelId="{9FB38392-D801-4EAA-9198-B8FAD917369E}" type="sibTrans" cxnId="{A35CAC1C-8CC2-4373-8A55-9302C8AE77EE}">
      <dgm:prSet/>
      <dgm:spPr/>
      <dgm:t>
        <a:bodyPr/>
        <a:lstStyle/>
        <a:p>
          <a:endParaRPr lang="en-US" sz="2400">
            <a:solidFill>
              <a:schemeClr val="tx1"/>
            </a:solidFill>
            <a:cs typeface="B Lotus" panose="00000400000000000000" pitchFamily="2" charset="-78"/>
          </a:endParaRPr>
        </a:p>
      </dgm:t>
    </dgm:pt>
    <dgm:pt modelId="{2F22D716-33B8-474C-B92E-D8E1115F4B69}">
      <dgm:prSet custT="1"/>
      <dgm:spPr/>
      <dgm:t>
        <a:bodyPr/>
        <a:lstStyle/>
        <a:p>
          <a:r>
            <a:rPr lang="fa-IR" sz="2000" b="1" dirty="0">
              <a:solidFill>
                <a:schemeClr val="tx1"/>
              </a:solidFill>
              <a:cs typeface="B Lotus" panose="00000400000000000000" pitchFamily="2" charset="-78"/>
            </a:rPr>
            <a:t>اسناد بالادست</a:t>
          </a:r>
          <a:endParaRPr lang="en-US" sz="2000" b="1" dirty="0">
            <a:solidFill>
              <a:schemeClr val="tx1"/>
            </a:solidFill>
            <a:cs typeface="B Lotus" panose="00000400000000000000" pitchFamily="2" charset="-78"/>
          </a:endParaRPr>
        </a:p>
      </dgm:t>
    </dgm:pt>
    <dgm:pt modelId="{199CA5A6-4C9C-49CA-A94B-B6FE13151EAB}" type="parTrans" cxnId="{AE35F4E2-5AA4-473F-97DE-A861BA4586FB}">
      <dgm:prSet/>
      <dgm:spPr/>
      <dgm:t>
        <a:bodyPr/>
        <a:lstStyle/>
        <a:p>
          <a:endParaRPr lang="en-US" sz="2400">
            <a:solidFill>
              <a:schemeClr val="tx1"/>
            </a:solidFill>
            <a:cs typeface="B Lotus" panose="00000400000000000000" pitchFamily="2" charset="-78"/>
          </a:endParaRPr>
        </a:p>
      </dgm:t>
    </dgm:pt>
    <dgm:pt modelId="{E55271DB-7EF0-444B-A851-8EAD3A74DA1B}" type="sibTrans" cxnId="{AE35F4E2-5AA4-473F-97DE-A861BA4586FB}">
      <dgm:prSet/>
      <dgm:spPr/>
      <dgm:t>
        <a:bodyPr/>
        <a:lstStyle/>
        <a:p>
          <a:endParaRPr lang="en-US" sz="2400">
            <a:solidFill>
              <a:schemeClr val="tx1"/>
            </a:solidFill>
            <a:cs typeface="B Lotus" panose="00000400000000000000" pitchFamily="2" charset="-78"/>
          </a:endParaRPr>
        </a:p>
      </dgm:t>
    </dgm:pt>
    <dgm:pt modelId="{BB35935B-70C0-4453-A7B8-54945FBC8CCA}">
      <dgm:prSet custT="1"/>
      <dgm:spPr/>
      <dgm:t>
        <a:bodyPr/>
        <a:lstStyle/>
        <a:p>
          <a:r>
            <a:rPr lang="fa-IR" sz="1800" b="1" dirty="0">
              <a:solidFill>
                <a:schemeClr val="tx1"/>
              </a:solidFill>
              <a:cs typeface="B Lotus" panose="00000400000000000000" pitchFamily="2" charset="-78"/>
            </a:rPr>
            <a:t>تجزیه و تحلیل داده ها و غربالگری نظرات</a:t>
          </a:r>
          <a:endParaRPr lang="en-US" sz="1800" b="1" dirty="0">
            <a:solidFill>
              <a:schemeClr val="tx1"/>
            </a:solidFill>
            <a:cs typeface="B Lotus" panose="00000400000000000000" pitchFamily="2" charset="-78"/>
          </a:endParaRPr>
        </a:p>
      </dgm:t>
    </dgm:pt>
    <dgm:pt modelId="{667D7B19-1DA6-4CA5-9642-1E0B7004DC2E}" type="parTrans" cxnId="{527B7F8D-B3BA-4071-AE5B-F02855A9C364}">
      <dgm:prSet/>
      <dgm:spPr/>
      <dgm:t>
        <a:bodyPr/>
        <a:lstStyle/>
        <a:p>
          <a:endParaRPr lang="en-US"/>
        </a:p>
      </dgm:t>
    </dgm:pt>
    <dgm:pt modelId="{8E96D860-D185-4E46-B060-AE69A9D7F77D}" type="sibTrans" cxnId="{527B7F8D-B3BA-4071-AE5B-F02855A9C364}">
      <dgm:prSet/>
      <dgm:spPr/>
      <dgm:t>
        <a:bodyPr/>
        <a:lstStyle/>
        <a:p>
          <a:endParaRPr lang="en-US"/>
        </a:p>
      </dgm:t>
    </dgm:pt>
    <dgm:pt modelId="{CA7BCCBD-AA55-4BC6-9904-08DC22D6E5E7}">
      <dgm:prSet custT="1"/>
      <dgm:spPr/>
      <dgm:t>
        <a:bodyPr/>
        <a:lstStyle/>
        <a:p>
          <a:r>
            <a:rPr lang="fa-IR" sz="1800" b="1" dirty="0">
              <a:solidFill>
                <a:schemeClr val="tx1"/>
              </a:solidFill>
              <a:cs typeface="B Lotus" panose="00000400000000000000" pitchFamily="2" charset="-78"/>
            </a:rPr>
            <a:t>اسناد مطالعات طرح</a:t>
          </a:r>
          <a:endParaRPr lang="en-US" sz="1800" b="1" dirty="0">
            <a:solidFill>
              <a:schemeClr val="tx1"/>
            </a:solidFill>
            <a:cs typeface="B Lotus" panose="00000400000000000000" pitchFamily="2" charset="-78"/>
          </a:endParaRPr>
        </a:p>
      </dgm:t>
    </dgm:pt>
    <dgm:pt modelId="{CB95AB4A-D23D-496B-9533-9383217343DA}" type="parTrans" cxnId="{60047EE0-AD87-45B2-9636-55429D222FD4}">
      <dgm:prSet/>
      <dgm:spPr/>
      <dgm:t>
        <a:bodyPr/>
        <a:lstStyle/>
        <a:p>
          <a:endParaRPr lang="en-US"/>
        </a:p>
      </dgm:t>
    </dgm:pt>
    <dgm:pt modelId="{CC3C8849-2EB7-4DF4-9C38-0DF141798459}" type="sibTrans" cxnId="{60047EE0-AD87-45B2-9636-55429D222FD4}">
      <dgm:prSet/>
      <dgm:spPr/>
      <dgm:t>
        <a:bodyPr/>
        <a:lstStyle/>
        <a:p>
          <a:endParaRPr lang="en-US"/>
        </a:p>
      </dgm:t>
    </dgm:pt>
    <dgm:pt modelId="{198F7F20-5EC1-436E-881A-2A5A9DA3878A}" type="pres">
      <dgm:prSet presAssocID="{6C6A5D42-3B30-4505-A6DC-E894171ABE70}" presName="CompostProcess" presStyleCnt="0">
        <dgm:presLayoutVars>
          <dgm:dir val="rev"/>
          <dgm:resizeHandles val="exact"/>
        </dgm:presLayoutVars>
      </dgm:prSet>
      <dgm:spPr/>
    </dgm:pt>
    <dgm:pt modelId="{28098118-C2F8-4610-9D99-B3E5A68EB839}" type="pres">
      <dgm:prSet presAssocID="{6C6A5D42-3B30-4505-A6DC-E894171ABE70}" presName="arrow" presStyleLbl="bgShp" presStyleIdx="0" presStyleCnt="1"/>
      <dgm:spPr/>
    </dgm:pt>
    <dgm:pt modelId="{C48E9A29-6D1C-4E89-A6EF-F1F21647B63D}" type="pres">
      <dgm:prSet presAssocID="{6C6A5D42-3B30-4505-A6DC-E894171ABE70}" presName="linearProcess" presStyleCnt="0"/>
      <dgm:spPr/>
    </dgm:pt>
    <dgm:pt modelId="{45135BF0-6D97-4261-9979-39A24ECEF4DE}" type="pres">
      <dgm:prSet presAssocID="{CA7BCCBD-AA55-4BC6-9904-08DC22D6E5E7}" presName="textNode" presStyleLbl="node1" presStyleIdx="0" presStyleCnt="6">
        <dgm:presLayoutVars>
          <dgm:bulletEnabled val="1"/>
        </dgm:presLayoutVars>
      </dgm:prSet>
      <dgm:spPr/>
    </dgm:pt>
    <dgm:pt modelId="{38CF8854-4485-4F85-BEE0-844C79F28F3A}" type="pres">
      <dgm:prSet presAssocID="{CC3C8849-2EB7-4DF4-9C38-0DF141798459}" presName="sibTrans" presStyleCnt="0"/>
      <dgm:spPr/>
    </dgm:pt>
    <dgm:pt modelId="{B8B9E9D3-6D16-41EB-B53F-CFE2EC61E9BD}" type="pres">
      <dgm:prSet presAssocID="{61A891F3-F703-4AB2-8E9F-E9117E0C4047}" presName="textNode" presStyleLbl="node1" presStyleIdx="1" presStyleCnt="6" custLinFactNeighborX="924" custLinFactNeighborY="360">
        <dgm:presLayoutVars>
          <dgm:bulletEnabled val="1"/>
        </dgm:presLayoutVars>
      </dgm:prSet>
      <dgm:spPr/>
    </dgm:pt>
    <dgm:pt modelId="{8EB46C54-4CD0-43D1-8B8B-CD58EB912253}" type="pres">
      <dgm:prSet presAssocID="{8F8AFE64-F046-441E-B10E-F898E0F11568}" presName="sibTrans" presStyleCnt="0"/>
      <dgm:spPr/>
    </dgm:pt>
    <dgm:pt modelId="{EE5A2219-F572-4F4F-9DE9-15F98549085B}" type="pres">
      <dgm:prSet presAssocID="{6B90ADD3-4989-4028-9D5C-13D34A8AFDD5}" presName="textNode" presStyleLbl="node1" presStyleIdx="2" presStyleCnt="6">
        <dgm:presLayoutVars>
          <dgm:bulletEnabled val="1"/>
        </dgm:presLayoutVars>
      </dgm:prSet>
      <dgm:spPr/>
    </dgm:pt>
    <dgm:pt modelId="{E89AACB3-B209-4A69-AACA-2AFA1F6B1B94}" type="pres">
      <dgm:prSet presAssocID="{A1332923-AE97-45E5-9863-9F0AA96281B4}" presName="sibTrans" presStyleCnt="0"/>
      <dgm:spPr/>
    </dgm:pt>
    <dgm:pt modelId="{AEE2F662-9E4B-4C51-974D-D6797FEB6B2D}" type="pres">
      <dgm:prSet presAssocID="{8A0A1D89-1B1E-4560-B182-2650AC529FD4}" presName="textNode" presStyleLbl="node1" presStyleIdx="3" presStyleCnt="6">
        <dgm:presLayoutVars>
          <dgm:bulletEnabled val="1"/>
        </dgm:presLayoutVars>
      </dgm:prSet>
      <dgm:spPr/>
    </dgm:pt>
    <dgm:pt modelId="{4D5EBF45-05E5-4319-89A6-C0A97F284A18}" type="pres">
      <dgm:prSet presAssocID="{9FB38392-D801-4EAA-9198-B8FAD917369E}" presName="sibTrans" presStyleCnt="0"/>
      <dgm:spPr/>
    </dgm:pt>
    <dgm:pt modelId="{7B4A0503-AD66-4865-B9D5-C347A5237BCB}" type="pres">
      <dgm:prSet presAssocID="{2F22D716-33B8-474C-B92E-D8E1115F4B69}" presName="textNode" presStyleLbl="node1" presStyleIdx="4" presStyleCnt="6">
        <dgm:presLayoutVars>
          <dgm:bulletEnabled val="1"/>
        </dgm:presLayoutVars>
      </dgm:prSet>
      <dgm:spPr/>
    </dgm:pt>
    <dgm:pt modelId="{B8F6732D-852A-40CE-BDFC-2297D2346029}" type="pres">
      <dgm:prSet presAssocID="{E55271DB-7EF0-444B-A851-8EAD3A74DA1B}" presName="sibTrans" presStyleCnt="0"/>
      <dgm:spPr/>
    </dgm:pt>
    <dgm:pt modelId="{C84416CD-0739-4DFE-94BB-DD865DE93F82}" type="pres">
      <dgm:prSet presAssocID="{BB35935B-70C0-4453-A7B8-54945FBC8CCA}" presName="textNode" presStyleLbl="node1" presStyleIdx="5" presStyleCnt="6">
        <dgm:presLayoutVars>
          <dgm:bulletEnabled val="1"/>
        </dgm:presLayoutVars>
      </dgm:prSet>
      <dgm:spPr/>
    </dgm:pt>
  </dgm:ptLst>
  <dgm:cxnLst>
    <dgm:cxn modelId="{F6410500-47C5-4DDC-9976-8F105659239C}" type="presOf" srcId="{6C6A5D42-3B30-4505-A6DC-E894171ABE70}" destId="{198F7F20-5EC1-436E-881A-2A5A9DA3878A}" srcOrd="0" destOrd="0" presId="urn:microsoft.com/office/officeart/2005/8/layout/hProcess9"/>
    <dgm:cxn modelId="{DBAE3D19-2EA4-4048-8040-0C4C1026D74E}" type="presOf" srcId="{61A891F3-F703-4AB2-8E9F-E9117E0C4047}" destId="{B8B9E9D3-6D16-41EB-B53F-CFE2EC61E9BD}" srcOrd="0" destOrd="0" presId="urn:microsoft.com/office/officeart/2005/8/layout/hProcess9"/>
    <dgm:cxn modelId="{A35CAC1C-8CC2-4373-8A55-9302C8AE77EE}" srcId="{6C6A5D42-3B30-4505-A6DC-E894171ABE70}" destId="{8A0A1D89-1B1E-4560-B182-2650AC529FD4}" srcOrd="3" destOrd="0" parTransId="{C268A970-9AE3-4485-95B9-F48FE6CE910D}" sibTransId="{9FB38392-D801-4EAA-9198-B8FAD917369E}"/>
    <dgm:cxn modelId="{7539462F-B696-4FB0-B935-397115D361BA}" srcId="{6C6A5D42-3B30-4505-A6DC-E894171ABE70}" destId="{6B90ADD3-4989-4028-9D5C-13D34A8AFDD5}" srcOrd="2" destOrd="0" parTransId="{5C69C4E0-C0A9-46AE-B4C8-C48C43D78E0E}" sibTransId="{A1332923-AE97-45E5-9863-9F0AA96281B4}"/>
    <dgm:cxn modelId="{57336631-50A4-4B81-88A9-F671C91AB3D1}" type="presOf" srcId="{BB35935B-70C0-4453-A7B8-54945FBC8CCA}" destId="{C84416CD-0739-4DFE-94BB-DD865DE93F82}" srcOrd="0" destOrd="0" presId="urn:microsoft.com/office/officeart/2005/8/layout/hProcess9"/>
    <dgm:cxn modelId="{0F79B44B-DB94-46FA-A1D4-EF757D061917}" type="presOf" srcId="{CA7BCCBD-AA55-4BC6-9904-08DC22D6E5E7}" destId="{45135BF0-6D97-4261-9979-39A24ECEF4DE}" srcOrd="0" destOrd="0" presId="urn:microsoft.com/office/officeart/2005/8/layout/hProcess9"/>
    <dgm:cxn modelId="{7F0FCE54-893C-4B1B-BAE5-F316AC2F08FA}" type="presOf" srcId="{2F22D716-33B8-474C-B92E-D8E1115F4B69}" destId="{7B4A0503-AD66-4865-B9D5-C347A5237BCB}" srcOrd="0" destOrd="0" presId="urn:microsoft.com/office/officeart/2005/8/layout/hProcess9"/>
    <dgm:cxn modelId="{D4F7E78C-C193-41FF-AF26-0D5153FCE557}" type="presOf" srcId="{6B90ADD3-4989-4028-9D5C-13D34A8AFDD5}" destId="{EE5A2219-F572-4F4F-9DE9-15F98549085B}" srcOrd="0" destOrd="0" presId="urn:microsoft.com/office/officeart/2005/8/layout/hProcess9"/>
    <dgm:cxn modelId="{527B7F8D-B3BA-4071-AE5B-F02855A9C364}" srcId="{6C6A5D42-3B30-4505-A6DC-E894171ABE70}" destId="{BB35935B-70C0-4453-A7B8-54945FBC8CCA}" srcOrd="5" destOrd="0" parTransId="{667D7B19-1DA6-4CA5-9642-1E0B7004DC2E}" sibTransId="{8E96D860-D185-4E46-B060-AE69A9D7F77D}"/>
    <dgm:cxn modelId="{60047EE0-AD87-45B2-9636-55429D222FD4}" srcId="{6C6A5D42-3B30-4505-A6DC-E894171ABE70}" destId="{CA7BCCBD-AA55-4BC6-9904-08DC22D6E5E7}" srcOrd="0" destOrd="0" parTransId="{CB95AB4A-D23D-496B-9533-9383217343DA}" sibTransId="{CC3C8849-2EB7-4DF4-9C38-0DF141798459}"/>
    <dgm:cxn modelId="{AE35F4E2-5AA4-473F-97DE-A861BA4586FB}" srcId="{6C6A5D42-3B30-4505-A6DC-E894171ABE70}" destId="{2F22D716-33B8-474C-B92E-D8E1115F4B69}" srcOrd="4" destOrd="0" parTransId="{199CA5A6-4C9C-49CA-A94B-B6FE13151EAB}" sibTransId="{E55271DB-7EF0-444B-A851-8EAD3A74DA1B}"/>
    <dgm:cxn modelId="{A335D7F9-0AA1-41FB-A8CC-8D11C4A4519F}" type="presOf" srcId="{8A0A1D89-1B1E-4560-B182-2650AC529FD4}" destId="{AEE2F662-9E4B-4C51-974D-D6797FEB6B2D}" srcOrd="0" destOrd="0" presId="urn:microsoft.com/office/officeart/2005/8/layout/hProcess9"/>
    <dgm:cxn modelId="{B0703DFA-D149-4A83-9221-849DB4BB51F6}" srcId="{6C6A5D42-3B30-4505-A6DC-E894171ABE70}" destId="{61A891F3-F703-4AB2-8E9F-E9117E0C4047}" srcOrd="1" destOrd="0" parTransId="{E024B494-809C-42AB-A12D-521D9D559F2A}" sibTransId="{8F8AFE64-F046-441E-B10E-F898E0F11568}"/>
    <dgm:cxn modelId="{566DB4E5-B470-4EEC-AF0A-A3E1C446B269}" type="presParOf" srcId="{198F7F20-5EC1-436E-881A-2A5A9DA3878A}" destId="{28098118-C2F8-4610-9D99-B3E5A68EB839}" srcOrd="0" destOrd="0" presId="urn:microsoft.com/office/officeart/2005/8/layout/hProcess9"/>
    <dgm:cxn modelId="{BE21EF68-A372-4719-8D19-FD925060D56A}" type="presParOf" srcId="{198F7F20-5EC1-436E-881A-2A5A9DA3878A}" destId="{C48E9A29-6D1C-4E89-A6EF-F1F21647B63D}" srcOrd="1" destOrd="0" presId="urn:microsoft.com/office/officeart/2005/8/layout/hProcess9"/>
    <dgm:cxn modelId="{518DB119-5786-4D05-AED1-E71F5652B542}" type="presParOf" srcId="{C48E9A29-6D1C-4E89-A6EF-F1F21647B63D}" destId="{45135BF0-6D97-4261-9979-39A24ECEF4DE}" srcOrd="0" destOrd="0" presId="urn:microsoft.com/office/officeart/2005/8/layout/hProcess9"/>
    <dgm:cxn modelId="{7ED430E3-CD77-4A9D-9CFA-F320F567868E}" type="presParOf" srcId="{C48E9A29-6D1C-4E89-A6EF-F1F21647B63D}" destId="{38CF8854-4485-4F85-BEE0-844C79F28F3A}" srcOrd="1" destOrd="0" presId="urn:microsoft.com/office/officeart/2005/8/layout/hProcess9"/>
    <dgm:cxn modelId="{7BCF2874-AD7B-45DB-87FF-BA37DF1D5009}" type="presParOf" srcId="{C48E9A29-6D1C-4E89-A6EF-F1F21647B63D}" destId="{B8B9E9D3-6D16-41EB-B53F-CFE2EC61E9BD}" srcOrd="2" destOrd="0" presId="urn:microsoft.com/office/officeart/2005/8/layout/hProcess9"/>
    <dgm:cxn modelId="{4F187BC6-A78D-4CCF-A49E-A3E861AF2F21}" type="presParOf" srcId="{C48E9A29-6D1C-4E89-A6EF-F1F21647B63D}" destId="{8EB46C54-4CD0-43D1-8B8B-CD58EB912253}" srcOrd="3" destOrd="0" presId="urn:microsoft.com/office/officeart/2005/8/layout/hProcess9"/>
    <dgm:cxn modelId="{1523E5E2-DD29-4273-94F6-18CF212C6A98}" type="presParOf" srcId="{C48E9A29-6D1C-4E89-A6EF-F1F21647B63D}" destId="{EE5A2219-F572-4F4F-9DE9-15F98549085B}" srcOrd="4" destOrd="0" presId="urn:microsoft.com/office/officeart/2005/8/layout/hProcess9"/>
    <dgm:cxn modelId="{B2B00C33-57DD-4359-B0E6-D93E2988D0A0}" type="presParOf" srcId="{C48E9A29-6D1C-4E89-A6EF-F1F21647B63D}" destId="{E89AACB3-B209-4A69-AACA-2AFA1F6B1B94}" srcOrd="5" destOrd="0" presId="urn:microsoft.com/office/officeart/2005/8/layout/hProcess9"/>
    <dgm:cxn modelId="{1EBEF9FC-D029-4B0A-ADBB-4DF6BF50AD4C}" type="presParOf" srcId="{C48E9A29-6D1C-4E89-A6EF-F1F21647B63D}" destId="{AEE2F662-9E4B-4C51-974D-D6797FEB6B2D}" srcOrd="6" destOrd="0" presId="urn:microsoft.com/office/officeart/2005/8/layout/hProcess9"/>
    <dgm:cxn modelId="{FDD4D90E-62AA-43E1-846E-D76B2D26BE82}" type="presParOf" srcId="{C48E9A29-6D1C-4E89-A6EF-F1F21647B63D}" destId="{4D5EBF45-05E5-4319-89A6-C0A97F284A18}" srcOrd="7" destOrd="0" presId="urn:microsoft.com/office/officeart/2005/8/layout/hProcess9"/>
    <dgm:cxn modelId="{A5A50EB3-2810-4393-B0FE-0AE62FEC4BCD}" type="presParOf" srcId="{C48E9A29-6D1C-4E89-A6EF-F1F21647B63D}" destId="{7B4A0503-AD66-4865-B9D5-C347A5237BCB}" srcOrd="8" destOrd="0" presId="urn:microsoft.com/office/officeart/2005/8/layout/hProcess9"/>
    <dgm:cxn modelId="{76AE1019-4F04-4581-BF3C-1AD2F8E76628}" type="presParOf" srcId="{C48E9A29-6D1C-4E89-A6EF-F1F21647B63D}" destId="{B8F6732D-852A-40CE-BDFC-2297D2346029}" srcOrd="9" destOrd="0" presId="urn:microsoft.com/office/officeart/2005/8/layout/hProcess9"/>
    <dgm:cxn modelId="{A0B4DB5E-EBBA-44D4-A129-4C2D0DD47135}" type="presParOf" srcId="{C48E9A29-6D1C-4E89-A6EF-F1F21647B63D}" destId="{C84416CD-0739-4DFE-94BB-DD865DE93F82}"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725348B-BB0B-4655-A48A-B23CCA50E4A3}"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en-US"/>
        </a:p>
      </dgm:t>
    </dgm:pt>
    <dgm:pt modelId="{3FBC6BED-894A-4439-9CA3-8C83FD66E202}">
      <dgm:prSet phldrT="[Text]" custT="1"/>
      <dgm:spPr/>
      <dgm:t>
        <a:bodyPr/>
        <a:lstStyle/>
        <a:p>
          <a:pPr rtl="1"/>
          <a:r>
            <a:rPr lang="fa-IR" sz="3200" b="1" dirty="0">
              <a:cs typeface="B Lotus" panose="00000400000000000000" pitchFamily="2" charset="-78"/>
            </a:rPr>
            <a:t>1</a:t>
          </a:r>
          <a:endParaRPr lang="en-US" sz="3200" b="1" dirty="0">
            <a:cs typeface="B Lotus" panose="00000400000000000000" pitchFamily="2" charset="-78"/>
          </a:endParaRPr>
        </a:p>
      </dgm:t>
    </dgm:pt>
    <dgm:pt modelId="{29704799-4529-4D22-B04D-058EF6CEABF4}" type="parTrans" cxnId="{9EEEB196-5ADC-4482-AA26-ED25B92026BE}">
      <dgm:prSet/>
      <dgm:spPr/>
      <dgm:t>
        <a:bodyPr/>
        <a:lstStyle/>
        <a:p>
          <a:endParaRPr lang="en-US" sz="4000" b="1">
            <a:cs typeface="B Lotus" panose="00000400000000000000" pitchFamily="2" charset="-78"/>
          </a:endParaRPr>
        </a:p>
      </dgm:t>
    </dgm:pt>
    <dgm:pt modelId="{41DCB3E2-F8C0-40D2-990B-913C16AD9261}" type="sibTrans" cxnId="{9EEEB196-5ADC-4482-AA26-ED25B92026BE}">
      <dgm:prSet/>
      <dgm:spPr/>
      <dgm:t>
        <a:bodyPr/>
        <a:lstStyle/>
        <a:p>
          <a:endParaRPr lang="en-US" sz="4000" b="1">
            <a:cs typeface="B Lotus" panose="00000400000000000000" pitchFamily="2" charset="-78"/>
          </a:endParaRPr>
        </a:p>
      </dgm:t>
    </dgm:pt>
    <dgm:pt modelId="{2CEF421A-BAE9-4DEB-AB7D-8B5B1131C43E}">
      <dgm:prSet phldrT="[Text]" custT="1"/>
      <dgm:spPr/>
      <dgm:t>
        <a:bodyPr/>
        <a:lstStyle/>
        <a:p>
          <a:pPr rtl="1"/>
          <a:r>
            <a:rPr lang="fa-IR" sz="1800" b="1" dirty="0">
              <a:cs typeface="B Lotus" panose="00000400000000000000" pitchFamily="2" charset="-78"/>
            </a:rPr>
            <a:t>سند پایش و ارزشیابی برنامه راهبردی توسعه استان زنجان</a:t>
          </a:r>
          <a:endParaRPr lang="en-US" sz="1800" b="1" dirty="0">
            <a:cs typeface="B Lotus" panose="00000400000000000000" pitchFamily="2" charset="-78"/>
          </a:endParaRPr>
        </a:p>
      </dgm:t>
    </dgm:pt>
    <dgm:pt modelId="{B60AC29E-6381-454A-8501-BB30D33F34E2}" type="parTrans" cxnId="{178F6F10-E6A3-45D3-823C-635C702BF384}">
      <dgm:prSet/>
      <dgm:spPr/>
      <dgm:t>
        <a:bodyPr/>
        <a:lstStyle/>
        <a:p>
          <a:endParaRPr lang="en-US" sz="4000" b="1">
            <a:cs typeface="B Lotus" panose="00000400000000000000" pitchFamily="2" charset="-78"/>
          </a:endParaRPr>
        </a:p>
      </dgm:t>
    </dgm:pt>
    <dgm:pt modelId="{0A903364-82EA-45F4-BA36-AA806D7C6746}" type="sibTrans" cxnId="{178F6F10-E6A3-45D3-823C-635C702BF384}">
      <dgm:prSet/>
      <dgm:spPr/>
      <dgm:t>
        <a:bodyPr/>
        <a:lstStyle/>
        <a:p>
          <a:endParaRPr lang="en-US" sz="4000" b="1">
            <a:cs typeface="B Lotus" panose="00000400000000000000" pitchFamily="2" charset="-78"/>
          </a:endParaRPr>
        </a:p>
      </dgm:t>
    </dgm:pt>
    <dgm:pt modelId="{3A89948A-C7DC-4336-BA14-CB2817F86983}">
      <dgm:prSet phldrT="[Text]" custT="1"/>
      <dgm:spPr/>
      <dgm:t>
        <a:bodyPr/>
        <a:lstStyle/>
        <a:p>
          <a:r>
            <a:rPr lang="fa-IR" sz="3200" b="1" dirty="0">
              <a:cs typeface="B Lotus" panose="00000400000000000000" pitchFamily="2" charset="-78"/>
            </a:rPr>
            <a:t>2</a:t>
          </a:r>
          <a:endParaRPr lang="en-US" sz="3200" b="1" dirty="0">
            <a:cs typeface="B Lotus" panose="00000400000000000000" pitchFamily="2" charset="-78"/>
          </a:endParaRPr>
        </a:p>
      </dgm:t>
    </dgm:pt>
    <dgm:pt modelId="{ADDDD505-025B-4E34-82EC-666DC9A275E8}" type="parTrans" cxnId="{13B42D59-3524-4BC3-BE72-48C10D077CC2}">
      <dgm:prSet/>
      <dgm:spPr/>
      <dgm:t>
        <a:bodyPr/>
        <a:lstStyle/>
        <a:p>
          <a:endParaRPr lang="en-US" sz="4000" b="1">
            <a:cs typeface="B Lotus" panose="00000400000000000000" pitchFamily="2" charset="-78"/>
          </a:endParaRPr>
        </a:p>
      </dgm:t>
    </dgm:pt>
    <dgm:pt modelId="{4DBCE8EA-E6F1-467B-B183-E8672A818642}" type="sibTrans" cxnId="{13B42D59-3524-4BC3-BE72-48C10D077CC2}">
      <dgm:prSet/>
      <dgm:spPr/>
      <dgm:t>
        <a:bodyPr/>
        <a:lstStyle/>
        <a:p>
          <a:endParaRPr lang="en-US" sz="4000" b="1">
            <a:cs typeface="B Lotus" panose="00000400000000000000" pitchFamily="2" charset="-78"/>
          </a:endParaRPr>
        </a:p>
      </dgm:t>
    </dgm:pt>
    <dgm:pt modelId="{D0E0C5D3-6639-46A8-B4A0-AC62170C883E}">
      <dgm:prSet phldrT="[Text]" custT="1"/>
      <dgm:spPr/>
      <dgm:t>
        <a:bodyPr/>
        <a:lstStyle/>
        <a:p>
          <a:pPr rtl="1"/>
          <a:r>
            <a:rPr lang="fa-IR" sz="1800" b="1" dirty="0">
              <a:cs typeface="B Lotus" panose="00000400000000000000" pitchFamily="2" charset="-78"/>
            </a:rPr>
            <a:t>نظریه پایه توسعه استان زنجان </a:t>
          </a:r>
          <a:endParaRPr lang="en-US" sz="1800" b="1" dirty="0">
            <a:cs typeface="B Lotus" panose="00000400000000000000" pitchFamily="2" charset="-78"/>
          </a:endParaRPr>
        </a:p>
      </dgm:t>
    </dgm:pt>
    <dgm:pt modelId="{B3E3F11E-EB4D-487E-9EA9-0860D68DD81C}" type="parTrans" cxnId="{E3746AA6-254F-490E-85C8-82435CBDE7E2}">
      <dgm:prSet/>
      <dgm:spPr/>
      <dgm:t>
        <a:bodyPr/>
        <a:lstStyle/>
        <a:p>
          <a:endParaRPr lang="en-US" sz="4000" b="1">
            <a:cs typeface="B Lotus" panose="00000400000000000000" pitchFamily="2" charset="-78"/>
          </a:endParaRPr>
        </a:p>
      </dgm:t>
    </dgm:pt>
    <dgm:pt modelId="{B6990981-E490-4FD1-BFA6-19AB31895E0B}" type="sibTrans" cxnId="{E3746AA6-254F-490E-85C8-82435CBDE7E2}">
      <dgm:prSet/>
      <dgm:spPr/>
      <dgm:t>
        <a:bodyPr/>
        <a:lstStyle/>
        <a:p>
          <a:endParaRPr lang="en-US" sz="4000" b="1">
            <a:cs typeface="B Lotus" panose="00000400000000000000" pitchFamily="2" charset="-78"/>
          </a:endParaRPr>
        </a:p>
      </dgm:t>
    </dgm:pt>
    <dgm:pt modelId="{D6A76DC5-6AD9-471B-8ADC-B80EC6B814B5}">
      <dgm:prSet phldrT="[Text]" custT="1"/>
      <dgm:spPr/>
      <dgm:t>
        <a:bodyPr/>
        <a:lstStyle/>
        <a:p>
          <a:pPr rtl="1"/>
          <a:r>
            <a:rPr lang="fa-IR" sz="1800" b="1" dirty="0">
              <a:cs typeface="B Lotus" panose="00000400000000000000" pitchFamily="2" charset="-78"/>
            </a:rPr>
            <a:t>ماخذ: سازمان برنامه و بودجه</a:t>
          </a:r>
          <a:endParaRPr lang="en-US" sz="1800" b="1" dirty="0">
            <a:cs typeface="B Lotus" panose="00000400000000000000" pitchFamily="2" charset="-78"/>
          </a:endParaRPr>
        </a:p>
      </dgm:t>
    </dgm:pt>
    <dgm:pt modelId="{82CA0FCB-F1DC-43E1-AAA8-C5E212E45964}" type="parTrans" cxnId="{69C14A15-7EB9-4E3F-B35A-B37921831781}">
      <dgm:prSet/>
      <dgm:spPr/>
      <dgm:t>
        <a:bodyPr/>
        <a:lstStyle/>
        <a:p>
          <a:endParaRPr lang="en-US" sz="4000" b="1">
            <a:cs typeface="B Lotus" panose="00000400000000000000" pitchFamily="2" charset="-78"/>
          </a:endParaRPr>
        </a:p>
      </dgm:t>
    </dgm:pt>
    <dgm:pt modelId="{6461DB75-4793-4087-B44A-F28664809E1A}" type="sibTrans" cxnId="{69C14A15-7EB9-4E3F-B35A-B37921831781}">
      <dgm:prSet/>
      <dgm:spPr/>
      <dgm:t>
        <a:bodyPr/>
        <a:lstStyle/>
        <a:p>
          <a:endParaRPr lang="en-US" sz="4000" b="1">
            <a:cs typeface="B Lotus" panose="00000400000000000000" pitchFamily="2" charset="-78"/>
          </a:endParaRPr>
        </a:p>
      </dgm:t>
    </dgm:pt>
    <dgm:pt modelId="{5927E1F4-1E9B-4E97-AD06-32E17D8E51EF}">
      <dgm:prSet phldrT="[Text]" custT="1"/>
      <dgm:spPr/>
      <dgm:t>
        <a:bodyPr/>
        <a:lstStyle/>
        <a:p>
          <a:r>
            <a:rPr lang="fa-IR" sz="3200" b="1" dirty="0">
              <a:cs typeface="B Lotus" panose="00000400000000000000" pitchFamily="2" charset="-78"/>
            </a:rPr>
            <a:t>3</a:t>
          </a:r>
          <a:endParaRPr lang="en-US" sz="3200" b="1" dirty="0">
            <a:cs typeface="B Lotus" panose="00000400000000000000" pitchFamily="2" charset="-78"/>
          </a:endParaRPr>
        </a:p>
      </dgm:t>
    </dgm:pt>
    <dgm:pt modelId="{CF421161-31D0-4B4D-9914-0963D5F1DB6D}" type="parTrans" cxnId="{E5D8E862-1235-4946-95E6-03F7DF8A15CA}">
      <dgm:prSet/>
      <dgm:spPr/>
      <dgm:t>
        <a:bodyPr/>
        <a:lstStyle/>
        <a:p>
          <a:endParaRPr lang="en-US" sz="4000" b="1">
            <a:cs typeface="B Lotus" panose="00000400000000000000" pitchFamily="2" charset="-78"/>
          </a:endParaRPr>
        </a:p>
      </dgm:t>
    </dgm:pt>
    <dgm:pt modelId="{48FB0DA2-6B32-4DC6-AE58-1D0D2F5319C0}" type="sibTrans" cxnId="{E5D8E862-1235-4946-95E6-03F7DF8A15CA}">
      <dgm:prSet/>
      <dgm:spPr/>
      <dgm:t>
        <a:bodyPr/>
        <a:lstStyle/>
        <a:p>
          <a:endParaRPr lang="en-US" sz="4000" b="1">
            <a:cs typeface="B Lotus" panose="00000400000000000000" pitchFamily="2" charset="-78"/>
          </a:endParaRPr>
        </a:p>
      </dgm:t>
    </dgm:pt>
    <dgm:pt modelId="{901F8D0E-B7B9-4EBB-A838-F4AB5D177BE9}">
      <dgm:prSet phldrT="[Text]" custT="1"/>
      <dgm:spPr/>
      <dgm:t>
        <a:bodyPr/>
        <a:lstStyle/>
        <a:p>
          <a:pPr rtl="1"/>
          <a:r>
            <a:rPr lang="fa-IR" sz="1800" b="1" dirty="0">
              <a:cs typeface="B Lotus" panose="00000400000000000000" pitchFamily="2" charset="-78"/>
            </a:rPr>
            <a:t>برنامه راهبردی توسعه مبتنی بر اتاق فکر در بخش های مختلف </a:t>
          </a:r>
          <a:endParaRPr lang="en-US" sz="1800" b="1" dirty="0">
            <a:cs typeface="B Lotus" panose="00000400000000000000" pitchFamily="2" charset="-78"/>
          </a:endParaRPr>
        </a:p>
      </dgm:t>
    </dgm:pt>
    <dgm:pt modelId="{0679D68F-8B88-48AA-84B5-AAE9BC07559A}" type="parTrans" cxnId="{53FF46B2-3873-4850-AD85-746E4A71B4A7}">
      <dgm:prSet/>
      <dgm:spPr/>
      <dgm:t>
        <a:bodyPr/>
        <a:lstStyle/>
        <a:p>
          <a:endParaRPr lang="en-US" sz="4000" b="1">
            <a:cs typeface="B Lotus" panose="00000400000000000000" pitchFamily="2" charset="-78"/>
          </a:endParaRPr>
        </a:p>
      </dgm:t>
    </dgm:pt>
    <dgm:pt modelId="{9FFB00B9-51E7-4186-A868-0A262D6FBA9C}" type="sibTrans" cxnId="{53FF46B2-3873-4850-AD85-746E4A71B4A7}">
      <dgm:prSet/>
      <dgm:spPr/>
      <dgm:t>
        <a:bodyPr/>
        <a:lstStyle/>
        <a:p>
          <a:endParaRPr lang="en-US" sz="4000" b="1">
            <a:cs typeface="B Lotus" panose="00000400000000000000" pitchFamily="2" charset="-78"/>
          </a:endParaRPr>
        </a:p>
      </dgm:t>
    </dgm:pt>
    <dgm:pt modelId="{56D9779C-4B7B-4592-AFD3-2DA0BBF16A8F}">
      <dgm:prSet custT="1"/>
      <dgm:spPr/>
      <dgm:t>
        <a:bodyPr/>
        <a:lstStyle/>
        <a:p>
          <a:pPr rtl="1"/>
          <a:r>
            <a:rPr lang="fa-IR" sz="1800" b="1" dirty="0">
              <a:cs typeface="B Lotus" panose="00000400000000000000" pitchFamily="2" charset="-78"/>
            </a:rPr>
            <a:t>ماخذ: سازمان برنامه و بودجه</a:t>
          </a:r>
          <a:endParaRPr lang="en-US" sz="1800" b="1" dirty="0">
            <a:cs typeface="B Lotus" panose="00000400000000000000" pitchFamily="2" charset="-78"/>
          </a:endParaRPr>
        </a:p>
      </dgm:t>
    </dgm:pt>
    <dgm:pt modelId="{A528A94D-924C-4313-86FC-FC09DF580117}" type="parTrans" cxnId="{27A1A520-4AF2-432F-B95B-DF50E501B4B2}">
      <dgm:prSet/>
      <dgm:spPr/>
      <dgm:t>
        <a:bodyPr/>
        <a:lstStyle/>
        <a:p>
          <a:endParaRPr lang="en-US" sz="4000" b="1">
            <a:cs typeface="B Lotus" panose="00000400000000000000" pitchFamily="2" charset="-78"/>
          </a:endParaRPr>
        </a:p>
      </dgm:t>
    </dgm:pt>
    <dgm:pt modelId="{FB120DD0-3DF4-4FD6-BDD4-322E5987189E}" type="sibTrans" cxnId="{27A1A520-4AF2-432F-B95B-DF50E501B4B2}">
      <dgm:prSet/>
      <dgm:spPr/>
      <dgm:t>
        <a:bodyPr/>
        <a:lstStyle/>
        <a:p>
          <a:endParaRPr lang="en-US" sz="4000" b="1">
            <a:cs typeface="B Lotus" panose="00000400000000000000" pitchFamily="2" charset="-78"/>
          </a:endParaRPr>
        </a:p>
      </dgm:t>
    </dgm:pt>
    <dgm:pt modelId="{C9862E4A-3E80-4797-AF0C-8A7F11A7B24F}">
      <dgm:prSet custT="1"/>
      <dgm:spPr/>
      <dgm:t>
        <a:bodyPr/>
        <a:lstStyle/>
        <a:p>
          <a:r>
            <a:rPr lang="fa-IR" sz="3200" b="1" dirty="0">
              <a:cs typeface="B Lotus" panose="00000400000000000000" pitchFamily="2" charset="-78"/>
            </a:rPr>
            <a:t>4</a:t>
          </a:r>
          <a:endParaRPr lang="en-US" sz="3200" b="1" dirty="0">
            <a:cs typeface="B Lotus" panose="00000400000000000000" pitchFamily="2" charset="-78"/>
          </a:endParaRPr>
        </a:p>
      </dgm:t>
    </dgm:pt>
    <dgm:pt modelId="{ADAF1A89-D256-4EFF-9464-B0D07A3C944B}" type="parTrans" cxnId="{838C83AF-A067-4E1F-8343-4404844C0B5D}">
      <dgm:prSet/>
      <dgm:spPr/>
      <dgm:t>
        <a:bodyPr/>
        <a:lstStyle/>
        <a:p>
          <a:endParaRPr lang="en-US" sz="4000" b="1">
            <a:cs typeface="B Lotus" panose="00000400000000000000" pitchFamily="2" charset="-78"/>
          </a:endParaRPr>
        </a:p>
      </dgm:t>
    </dgm:pt>
    <dgm:pt modelId="{D675B80A-B120-4D39-9A19-A90D95A4EC67}" type="sibTrans" cxnId="{838C83AF-A067-4E1F-8343-4404844C0B5D}">
      <dgm:prSet/>
      <dgm:spPr/>
      <dgm:t>
        <a:bodyPr/>
        <a:lstStyle/>
        <a:p>
          <a:endParaRPr lang="en-US" sz="4000" b="1">
            <a:cs typeface="B Lotus" panose="00000400000000000000" pitchFamily="2" charset="-78"/>
          </a:endParaRPr>
        </a:p>
      </dgm:t>
    </dgm:pt>
    <dgm:pt modelId="{C053181F-FE60-45EA-BEFE-56A30479A946}">
      <dgm:prSet custT="1"/>
      <dgm:spPr/>
      <dgm:t>
        <a:bodyPr/>
        <a:lstStyle/>
        <a:p>
          <a:pPr rtl="1"/>
          <a:r>
            <a:rPr lang="fa-IR" sz="1800" b="1" dirty="0">
              <a:cs typeface="B Lotus" panose="00000400000000000000" pitchFamily="2" charset="-78"/>
            </a:rPr>
            <a:t>الویت های سرمایه گذاری در استان زنجان</a:t>
          </a:r>
          <a:endParaRPr lang="en-US" sz="1800" b="1" dirty="0">
            <a:cs typeface="B Lotus" panose="00000400000000000000" pitchFamily="2" charset="-78"/>
          </a:endParaRPr>
        </a:p>
      </dgm:t>
    </dgm:pt>
    <dgm:pt modelId="{0B2B6BDB-0083-47F5-A679-6C747220C7DC}" type="parTrans" cxnId="{8F5BEBC6-C284-496F-9EFE-A38AB535F33E}">
      <dgm:prSet/>
      <dgm:spPr/>
      <dgm:t>
        <a:bodyPr/>
        <a:lstStyle/>
        <a:p>
          <a:endParaRPr lang="en-US" sz="4000" b="1">
            <a:cs typeface="B Lotus" panose="00000400000000000000" pitchFamily="2" charset="-78"/>
          </a:endParaRPr>
        </a:p>
      </dgm:t>
    </dgm:pt>
    <dgm:pt modelId="{CF26D7A4-5608-4794-98E5-3B5CDEF3468C}" type="sibTrans" cxnId="{8F5BEBC6-C284-496F-9EFE-A38AB535F33E}">
      <dgm:prSet/>
      <dgm:spPr/>
      <dgm:t>
        <a:bodyPr/>
        <a:lstStyle/>
        <a:p>
          <a:endParaRPr lang="en-US" sz="4000" b="1">
            <a:cs typeface="B Lotus" panose="00000400000000000000" pitchFamily="2" charset="-78"/>
          </a:endParaRPr>
        </a:p>
      </dgm:t>
    </dgm:pt>
    <dgm:pt modelId="{638F566E-C246-438B-919B-52BA45CE5CC6}">
      <dgm:prSet custT="1"/>
      <dgm:spPr/>
      <dgm:t>
        <a:bodyPr/>
        <a:lstStyle/>
        <a:p>
          <a:pPr rtl="1"/>
          <a:r>
            <a:rPr lang="fa-IR" sz="1800" b="1" dirty="0">
              <a:cs typeface="B Lotus" panose="00000400000000000000" pitchFamily="2" charset="-78"/>
            </a:rPr>
            <a:t>ماخذ: مرکز خدمات سرمایه گذاری استان زنجان</a:t>
          </a:r>
          <a:endParaRPr lang="en-US" sz="1800" b="1" dirty="0">
            <a:cs typeface="B Lotus" panose="00000400000000000000" pitchFamily="2" charset="-78"/>
          </a:endParaRPr>
        </a:p>
      </dgm:t>
    </dgm:pt>
    <dgm:pt modelId="{7F5757DD-22DD-422E-BC08-3EEFE6BF9330}" type="parTrans" cxnId="{F5DE3883-318A-459E-B121-981B3B8CBC8C}">
      <dgm:prSet/>
      <dgm:spPr/>
      <dgm:t>
        <a:bodyPr/>
        <a:lstStyle/>
        <a:p>
          <a:endParaRPr lang="en-US" sz="4000" b="1">
            <a:cs typeface="B Lotus" panose="00000400000000000000" pitchFamily="2" charset="-78"/>
          </a:endParaRPr>
        </a:p>
      </dgm:t>
    </dgm:pt>
    <dgm:pt modelId="{4BF8F81C-C433-4FFD-A1B3-F7122E64C4E9}" type="sibTrans" cxnId="{F5DE3883-318A-459E-B121-981B3B8CBC8C}">
      <dgm:prSet/>
      <dgm:spPr/>
      <dgm:t>
        <a:bodyPr/>
        <a:lstStyle/>
        <a:p>
          <a:endParaRPr lang="en-US" sz="4000" b="1">
            <a:cs typeface="B Lotus" panose="00000400000000000000" pitchFamily="2" charset="-78"/>
          </a:endParaRPr>
        </a:p>
      </dgm:t>
    </dgm:pt>
    <dgm:pt modelId="{5C084ED9-3EF0-4339-B5B6-C38492981059}">
      <dgm:prSet custT="1"/>
      <dgm:spPr/>
      <dgm:t>
        <a:bodyPr/>
        <a:lstStyle/>
        <a:p>
          <a:r>
            <a:rPr lang="fa-IR" sz="3200" b="1" dirty="0">
              <a:cs typeface="B Lotus" panose="00000400000000000000" pitchFamily="2" charset="-78"/>
            </a:rPr>
            <a:t>5</a:t>
          </a:r>
          <a:endParaRPr lang="en-US" sz="3200" b="1" dirty="0">
            <a:cs typeface="B Lotus" panose="00000400000000000000" pitchFamily="2" charset="-78"/>
          </a:endParaRPr>
        </a:p>
      </dgm:t>
    </dgm:pt>
    <dgm:pt modelId="{133FCBFF-C1DC-4C98-94B0-FA11B00D95A2}" type="parTrans" cxnId="{C803D1BE-6C2E-4A62-9B8B-8818B15BB939}">
      <dgm:prSet/>
      <dgm:spPr/>
      <dgm:t>
        <a:bodyPr/>
        <a:lstStyle/>
        <a:p>
          <a:endParaRPr lang="en-US" sz="4000" b="1">
            <a:cs typeface="B Lotus" panose="00000400000000000000" pitchFamily="2" charset="-78"/>
          </a:endParaRPr>
        </a:p>
      </dgm:t>
    </dgm:pt>
    <dgm:pt modelId="{3E109726-76AE-4DB1-A4EF-370569F7E2E3}" type="sibTrans" cxnId="{C803D1BE-6C2E-4A62-9B8B-8818B15BB939}">
      <dgm:prSet/>
      <dgm:spPr/>
      <dgm:t>
        <a:bodyPr/>
        <a:lstStyle/>
        <a:p>
          <a:endParaRPr lang="en-US" sz="4000" b="1">
            <a:cs typeface="B Lotus" panose="00000400000000000000" pitchFamily="2" charset="-78"/>
          </a:endParaRPr>
        </a:p>
      </dgm:t>
    </dgm:pt>
    <dgm:pt modelId="{F13C6883-910B-4EF4-9E82-E5C74D0A6556}">
      <dgm:prSet custT="1"/>
      <dgm:spPr/>
      <dgm:t>
        <a:bodyPr/>
        <a:lstStyle/>
        <a:p>
          <a:pPr rtl="1"/>
          <a:r>
            <a:rPr lang="fa-IR" sz="1800" b="1" dirty="0">
              <a:cs typeface="B Lotus" panose="00000400000000000000" pitchFamily="2" charset="-78"/>
            </a:rPr>
            <a:t>مطالعات برنامه آمایش استان زنجان</a:t>
          </a:r>
          <a:endParaRPr lang="en-US" sz="1800" b="1" dirty="0">
            <a:cs typeface="B Lotus" panose="00000400000000000000" pitchFamily="2" charset="-78"/>
          </a:endParaRPr>
        </a:p>
      </dgm:t>
    </dgm:pt>
    <dgm:pt modelId="{10416094-D125-417E-B195-915A5A1EA4E9}" type="parTrans" cxnId="{07361A5D-68E0-4B08-8E6C-28194BB2214C}">
      <dgm:prSet/>
      <dgm:spPr/>
      <dgm:t>
        <a:bodyPr/>
        <a:lstStyle/>
        <a:p>
          <a:endParaRPr lang="en-US" sz="4000" b="1">
            <a:cs typeface="B Lotus" panose="00000400000000000000" pitchFamily="2" charset="-78"/>
          </a:endParaRPr>
        </a:p>
      </dgm:t>
    </dgm:pt>
    <dgm:pt modelId="{E3582119-1667-4C23-8F59-33DFA8C8EE16}" type="sibTrans" cxnId="{07361A5D-68E0-4B08-8E6C-28194BB2214C}">
      <dgm:prSet/>
      <dgm:spPr/>
      <dgm:t>
        <a:bodyPr/>
        <a:lstStyle/>
        <a:p>
          <a:endParaRPr lang="en-US" sz="4000" b="1">
            <a:cs typeface="B Lotus" panose="00000400000000000000" pitchFamily="2" charset="-78"/>
          </a:endParaRPr>
        </a:p>
      </dgm:t>
    </dgm:pt>
    <dgm:pt modelId="{40BDA17E-A8D9-4372-9251-E8FBF3B6A16A}">
      <dgm:prSet custT="1"/>
      <dgm:spPr/>
      <dgm:t>
        <a:bodyPr/>
        <a:lstStyle/>
        <a:p>
          <a:pPr rtl="1"/>
          <a:r>
            <a:rPr lang="fa-IR" sz="1800" b="1" dirty="0">
              <a:cs typeface="B Lotus" panose="00000400000000000000" pitchFamily="2" charset="-78"/>
            </a:rPr>
            <a:t>ماخذ: استانداری زنجان</a:t>
          </a:r>
          <a:endParaRPr lang="en-US" sz="1800" b="1" dirty="0">
            <a:cs typeface="B Lotus" panose="00000400000000000000" pitchFamily="2" charset="-78"/>
          </a:endParaRPr>
        </a:p>
      </dgm:t>
    </dgm:pt>
    <dgm:pt modelId="{14C4D4D5-FAE0-4679-9012-A3B4430388BE}" type="parTrans" cxnId="{47B773EF-E449-4E24-89D0-E36E85C281B6}">
      <dgm:prSet/>
      <dgm:spPr/>
      <dgm:t>
        <a:bodyPr/>
        <a:lstStyle/>
        <a:p>
          <a:endParaRPr lang="en-US" sz="4000" b="1">
            <a:cs typeface="B Lotus" panose="00000400000000000000" pitchFamily="2" charset="-78"/>
          </a:endParaRPr>
        </a:p>
      </dgm:t>
    </dgm:pt>
    <dgm:pt modelId="{45B3210B-C0C2-40E2-B330-48EF04BBCF87}" type="sibTrans" cxnId="{47B773EF-E449-4E24-89D0-E36E85C281B6}">
      <dgm:prSet/>
      <dgm:spPr/>
      <dgm:t>
        <a:bodyPr/>
        <a:lstStyle/>
        <a:p>
          <a:endParaRPr lang="en-US" sz="4000" b="1">
            <a:cs typeface="B Lotus" panose="00000400000000000000" pitchFamily="2" charset="-78"/>
          </a:endParaRPr>
        </a:p>
      </dgm:t>
    </dgm:pt>
    <dgm:pt modelId="{4BB9CE52-CC1C-45D5-BD10-1045C4481DBF}">
      <dgm:prSet phldrT="[Text]" custT="1"/>
      <dgm:spPr/>
      <dgm:t>
        <a:bodyPr/>
        <a:lstStyle/>
        <a:p>
          <a:pPr rtl="1"/>
          <a:r>
            <a:rPr lang="fa-IR" sz="1800" b="1" dirty="0">
              <a:cs typeface="B Lotus" panose="00000400000000000000" pitchFamily="2" charset="-78"/>
            </a:rPr>
            <a:t>ماخذ: سازمان برنامه و بودجه</a:t>
          </a:r>
          <a:endParaRPr lang="en-US" sz="1800" b="1" dirty="0">
            <a:cs typeface="B Lotus" panose="00000400000000000000" pitchFamily="2" charset="-78"/>
          </a:endParaRPr>
        </a:p>
      </dgm:t>
    </dgm:pt>
    <dgm:pt modelId="{173A0330-BFBD-488A-86E2-B8B5594DBCE9}" type="parTrans" cxnId="{F938F547-0BA9-428C-BAA0-15A63F4C79C2}">
      <dgm:prSet/>
      <dgm:spPr/>
      <dgm:t>
        <a:bodyPr/>
        <a:lstStyle/>
        <a:p>
          <a:endParaRPr lang="en-US"/>
        </a:p>
      </dgm:t>
    </dgm:pt>
    <dgm:pt modelId="{274007BE-A644-4D11-8105-5C3012FB4F97}" type="sibTrans" cxnId="{F938F547-0BA9-428C-BAA0-15A63F4C79C2}">
      <dgm:prSet/>
      <dgm:spPr/>
      <dgm:t>
        <a:bodyPr/>
        <a:lstStyle/>
        <a:p>
          <a:endParaRPr lang="en-US"/>
        </a:p>
      </dgm:t>
    </dgm:pt>
    <dgm:pt modelId="{3159FBFF-A60E-4214-8F67-BD71DE4827CB}" type="pres">
      <dgm:prSet presAssocID="{4725348B-BB0B-4655-A48A-B23CCA50E4A3}" presName="linearFlow" presStyleCnt="0">
        <dgm:presLayoutVars>
          <dgm:dir val="rev"/>
          <dgm:animLvl val="lvl"/>
          <dgm:resizeHandles val="exact"/>
        </dgm:presLayoutVars>
      </dgm:prSet>
      <dgm:spPr/>
    </dgm:pt>
    <dgm:pt modelId="{5D1C6C8D-B295-4AD0-A453-96E39C5271AF}" type="pres">
      <dgm:prSet presAssocID="{3FBC6BED-894A-4439-9CA3-8C83FD66E202}" presName="composite" presStyleCnt="0"/>
      <dgm:spPr/>
    </dgm:pt>
    <dgm:pt modelId="{956C5844-1999-4AA8-A2E8-E1F9A46C3298}" type="pres">
      <dgm:prSet presAssocID="{3FBC6BED-894A-4439-9CA3-8C83FD66E202}" presName="parentText" presStyleLbl="alignNode1" presStyleIdx="0" presStyleCnt="5">
        <dgm:presLayoutVars>
          <dgm:chMax val="1"/>
          <dgm:bulletEnabled val="1"/>
        </dgm:presLayoutVars>
      </dgm:prSet>
      <dgm:spPr/>
    </dgm:pt>
    <dgm:pt modelId="{45E6F6A4-7418-47F6-B11A-96003F38CE5C}" type="pres">
      <dgm:prSet presAssocID="{3FBC6BED-894A-4439-9CA3-8C83FD66E202}" presName="descendantText" presStyleLbl="alignAcc1" presStyleIdx="0" presStyleCnt="5" custLinFactNeighborX="0" custLinFactNeighborY="-536">
        <dgm:presLayoutVars>
          <dgm:bulletEnabled val="1"/>
        </dgm:presLayoutVars>
      </dgm:prSet>
      <dgm:spPr/>
    </dgm:pt>
    <dgm:pt modelId="{23A9A952-D045-46CB-A151-21BD93E07752}" type="pres">
      <dgm:prSet presAssocID="{41DCB3E2-F8C0-40D2-990B-913C16AD9261}" presName="sp" presStyleCnt="0"/>
      <dgm:spPr/>
    </dgm:pt>
    <dgm:pt modelId="{BD86221E-1564-4883-B85E-EE6E94863C22}" type="pres">
      <dgm:prSet presAssocID="{3A89948A-C7DC-4336-BA14-CB2817F86983}" presName="composite" presStyleCnt="0"/>
      <dgm:spPr/>
    </dgm:pt>
    <dgm:pt modelId="{D9F816DC-08D0-44A2-A87E-869CF6CF4D8D}" type="pres">
      <dgm:prSet presAssocID="{3A89948A-C7DC-4336-BA14-CB2817F86983}" presName="parentText" presStyleLbl="alignNode1" presStyleIdx="1" presStyleCnt="5">
        <dgm:presLayoutVars>
          <dgm:chMax val="1"/>
          <dgm:bulletEnabled val="1"/>
        </dgm:presLayoutVars>
      </dgm:prSet>
      <dgm:spPr/>
    </dgm:pt>
    <dgm:pt modelId="{DA2DF247-3D6C-4328-94BF-E154A2621DA3}" type="pres">
      <dgm:prSet presAssocID="{3A89948A-C7DC-4336-BA14-CB2817F86983}" presName="descendantText" presStyleLbl="alignAcc1" presStyleIdx="1" presStyleCnt="5">
        <dgm:presLayoutVars>
          <dgm:bulletEnabled val="1"/>
        </dgm:presLayoutVars>
      </dgm:prSet>
      <dgm:spPr/>
    </dgm:pt>
    <dgm:pt modelId="{0BE12069-8423-46A5-841B-1312D6421B34}" type="pres">
      <dgm:prSet presAssocID="{4DBCE8EA-E6F1-467B-B183-E8672A818642}" presName="sp" presStyleCnt="0"/>
      <dgm:spPr/>
    </dgm:pt>
    <dgm:pt modelId="{48669CED-953E-4FFC-A82E-49F8383244BE}" type="pres">
      <dgm:prSet presAssocID="{5927E1F4-1E9B-4E97-AD06-32E17D8E51EF}" presName="composite" presStyleCnt="0"/>
      <dgm:spPr/>
    </dgm:pt>
    <dgm:pt modelId="{A77C8F69-DC5C-47ED-B49E-B37A6ED1F1EF}" type="pres">
      <dgm:prSet presAssocID="{5927E1F4-1E9B-4E97-AD06-32E17D8E51EF}" presName="parentText" presStyleLbl="alignNode1" presStyleIdx="2" presStyleCnt="5">
        <dgm:presLayoutVars>
          <dgm:chMax val="1"/>
          <dgm:bulletEnabled val="1"/>
        </dgm:presLayoutVars>
      </dgm:prSet>
      <dgm:spPr/>
    </dgm:pt>
    <dgm:pt modelId="{4F084241-F7BD-4610-8A5A-53683C74DFC1}" type="pres">
      <dgm:prSet presAssocID="{5927E1F4-1E9B-4E97-AD06-32E17D8E51EF}" presName="descendantText" presStyleLbl="alignAcc1" presStyleIdx="2" presStyleCnt="5">
        <dgm:presLayoutVars>
          <dgm:bulletEnabled val="1"/>
        </dgm:presLayoutVars>
      </dgm:prSet>
      <dgm:spPr/>
    </dgm:pt>
    <dgm:pt modelId="{32E6CFB7-6DF8-4B79-B957-0373E206CAE8}" type="pres">
      <dgm:prSet presAssocID="{48FB0DA2-6B32-4DC6-AE58-1D0D2F5319C0}" presName="sp" presStyleCnt="0"/>
      <dgm:spPr/>
    </dgm:pt>
    <dgm:pt modelId="{10F15419-D309-4C6F-8F5A-0F1536A882CC}" type="pres">
      <dgm:prSet presAssocID="{C9862E4A-3E80-4797-AF0C-8A7F11A7B24F}" presName="composite" presStyleCnt="0"/>
      <dgm:spPr/>
    </dgm:pt>
    <dgm:pt modelId="{3E0797C8-FB19-4898-96FE-DD76428412A0}" type="pres">
      <dgm:prSet presAssocID="{C9862E4A-3E80-4797-AF0C-8A7F11A7B24F}" presName="parentText" presStyleLbl="alignNode1" presStyleIdx="3" presStyleCnt="5">
        <dgm:presLayoutVars>
          <dgm:chMax val="1"/>
          <dgm:bulletEnabled val="1"/>
        </dgm:presLayoutVars>
      </dgm:prSet>
      <dgm:spPr/>
    </dgm:pt>
    <dgm:pt modelId="{098D0C04-C856-40FC-BB2F-28C9C0540A36}" type="pres">
      <dgm:prSet presAssocID="{C9862E4A-3E80-4797-AF0C-8A7F11A7B24F}" presName="descendantText" presStyleLbl="alignAcc1" presStyleIdx="3" presStyleCnt="5">
        <dgm:presLayoutVars>
          <dgm:bulletEnabled val="1"/>
        </dgm:presLayoutVars>
      </dgm:prSet>
      <dgm:spPr/>
    </dgm:pt>
    <dgm:pt modelId="{3A62AF18-51D6-4761-833A-F4E16B200984}" type="pres">
      <dgm:prSet presAssocID="{D675B80A-B120-4D39-9A19-A90D95A4EC67}" presName="sp" presStyleCnt="0"/>
      <dgm:spPr/>
    </dgm:pt>
    <dgm:pt modelId="{1E383DDF-B635-4968-BD62-8AA18FFDAA1C}" type="pres">
      <dgm:prSet presAssocID="{5C084ED9-3EF0-4339-B5B6-C38492981059}" presName="composite" presStyleCnt="0"/>
      <dgm:spPr/>
    </dgm:pt>
    <dgm:pt modelId="{B9545DA9-7374-48C6-AA9E-E6291C01A243}" type="pres">
      <dgm:prSet presAssocID="{5C084ED9-3EF0-4339-B5B6-C38492981059}" presName="parentText" presStyleLbl="alignNode1" presStyleIdx="4" presStyleCnt="5">
        <dgm:presLayoutVars>
          <dgm:chMax val="1"/>
          <dgm:bulletEnabled val="1"/>
        </dgm:presLayoutVars>
      </dgm:prSet>
      <dgm:spPr/>
    </dgm:pt>
    <dgm:pt modelId="{894EE448-3C96-439D-B7D5-3E27BA971EF9}" type="pres">
      <dgm:prSet presAssocID="{5C084ED9-3EF0-4339-B5B6-C38492981059}" presName="descendantText" presStyleLbl="alignAcc1" presStyleIdx="4" presStyleCnt="5">
        <dgm:presLayoutVars>
          <dgm:bulletEnabled val="1"/>
        </dgm:presLayoutVars>
      </dgm:prSet>
      <dgm:spPr/>
    </dgm:pt>
  </dgm:ptLst>
  <dgm:cxnLst>
    <dgm:cxn modelId="{178F6F10-E6A3-45D3-823C-635C702BF384}" srcId="{3FBC6BED-894A-4439-9CA3-8C83FD66E202}" destId="{2CEF421A-BAE9-4DEB-AB7D-8B5B1131C43E}" srcOrd="0" destOrd="0" parTransId="{B60AC29E-6381-454A-8501-BB30D33F34E2}" sibTransId="{0A903364-82EA-45F4-BA36-AA806D7C6746}"/>
    <dgm:cxn modelId="{045AB414-0530-45D8-B108-7528F0EA6964}" type="presOf" srcId="{2CEF421A-BAE9-4DEB-AB7D-8B5B1131C43E}" destId="{45E6F6A4-7418-47F6-B11A-96003F38CE5C}" srcOrd="0" destOrd="0" presId="urn:microsoft.com/office/officeart/2005/8/layout/chevron2"/>
    <dgm:cxn modelId="{69C14A15-7EB9-4E3F-B35A-B37921831781}" srcId="{D0E0C5D3-6639-46A8-B4A0-AC62170C883E}" destId="{D6A76DC5-6AD9-471B-8ADC-B80EC6B814B5}" srcOrd="0" destOrd="0" parTransId="{82CA0FCB-F1DC-43E1-AAA8-C5E212E45964}" sibTransId="{6461DB75-4793-4087-B44A-F28664809E1A}"/>
    <dgm:cxn modelId="{5566DD1C-4FFA-460F-82DE-B53F96826CDA}" type="presOf" srcId="{C9862E4A-3E80-4797-AF0C-8A7F11A7B24F}" destId="{3E0797C8-FB19-4898-96FE-DD76428412A0}" srcOrd="0" destOrd="0" presId="urn:microsoft.com/office/officeart/2005/8/layout/chevron2"/>
    <dgm:cxn modelId="{A34D4A1E-B293-4864-B48E-4A535D5E236D}" type="presOf" srcId="{D0E0C5D3-6639-46A8-B4A0-AC62170C883E}" destId="{DA2DF247-3D6C-4328-94BF-E154A2621DA3}" srcOrd="0" destOrd="0" presId="urn:microsoft.com/office/officeart/2005/8/layout/chevron2"/>
    <dgm:cxn modelId="{A2E2C71F-89F9-487B-A7D0-4EF22547625A}" type="presOf" srcId="{C053181F-FE60-45EA-BEFE-56A30479A946}" destId="{098D0C04-C856-40FC-BB2F-28C9C0540A36}" srcOrd="0" destOrd="0" presId="urn:microsoft.com/office/officeart/2005/8/layout/chevron2"/>
    <dgm:cxn modelId="{27A1A520-4AF2-432F-B95B-DF50E501B4B2}" srcId="{901F8D0E-B7B9-4EBB-A838-F4AB5D177BE9}" destId="{56D9779C-4B7B-4592-AFD3-2DA0BBF16A8F}" srcOrd="0" destOrd="0" parTransId="{A528A94D-924C-4313-86FC-FC09DF580117}" sibTransId="{FB120DD0-3DF4-4FD6-BDD4-322E5987189E}"/>
    <dgm:cxn modelId="{07361A5D-68E0-4B08-8E6C-28194BB2214C}" srcId="{5C084ED9-3EF0-4339-B5B6-C38492981059}" destId="{F13C6883-910B-4EF4-9E82-E5C74D0A6556}" srcOrd="0" destOrd="0" parTransId="{10416094-D125-417E-B195-915A5A1EA4E9}" sibTransId="{E3582119-1667-4C23-8F59-33DFA8C8EE16}"/>
    <dgm:cxn modelId="{29D34F5D-862B-43B2-B6A0-42159E74265C}" type="presOf" srcId="{5927E1F4-1E9B-4E97-AD06-32E17D8E51EF}" destId="{A77C8F69-DC5C-47ED-B49E-B37A6ED1F1EF}" srcOrd="0" destOrd="0" presId="urn:microsoft.com/office/officeart/2005/8/layout/chevron2"/>
    <dgm:cxn modelId="{E5D8E862-1235-4946-95E6-03F7DF8A15CA}" srcId="{4725348B-BB0B-4655-A48A-B23CCA50E4A3}" destId="{5927E1F4-1E9B-4E97-AD06-32E17D8E51EF}" srcOrd="2" destOrd="0" parTransId="{CF421161-31D0-4B4D-9914-0963D5F1DB6D}" sibTransId="{48FB0DA2-6B32-4DC6-AE58-1D0D2F5319C0}"/>
    <dgm:cxn modelId="{F938F547-0BA9-428C-BAA0-15A63F4C79C2}" srcId="{2CEF421A-BAE9-4DEB-AB7D-8B5B1131C43E}" destId="{4BB9CE52-CC1C-45D5-BD10-1045C4481DBF}" srcOrd="0" destOrd="0" parTransId="{173A0330-BFBD-488A-86E2-B8B5594DBCE9}" sibTransId="{274007BE-A644-4D11-8105-5C3012FB4F97}"/>
    <dgm:cxn modelId="{8DFB7D49-1E95-4C5F-B80C-38FCDB2CE9FA}" type="presOf" srcId="{D6A76DC5-6AD9-471B-8ADC-B80EC6B814B5}" destId="{DA2DF247-3D6C-4328-94BF-E154A2621DA3}" srcOrd="0" destOrd="1" presId="urn:microsoft.com/office/officeart/2005/8/layout/chevron2"/>
    <dgm:cxn modelId="{99F3B26C-D90A-47C6-92BF-82B176BF3216}" type="presOf" srcId="{3FBC6BED-894A-4439-9CA3-8C83FD66E202}" destId="{956C5844-1999-4AA8-A2E8-E1F9A46C3298}" srcOrd="0" destOrd="0" presId="urn:microsoft.com/office/officeart/2005/8/layout/chevron2"/>
    <dgm:cxn modelId="{53EEF073-0EB7-47F4-9C2F-D80ACDB20243}" type="presOf" srcId="{901F8D0E-B7B9-4EBB-A838-F4AB5D177BE9}" destId="{4F084241-F7BD-4610-8A5A-53683C74DFC1}" srcOrd="0" destOrd="0" presId="urn:microsoft.com/office/officeart/2005/8/layout/chevron2"/>
    <dgm:cxn modelId="{13B42D59-3524-4BC3-BE72-48C10D077CC2}" srcId="{4725348B-BB0B-4655-A48A-B23CCA50E4A3}" destId="{3A89948A-C7DC-4336-BA14-CB2817F86983}" srcOrd="1" destOrd="0" parTransId="{ADDDD505-025B-4E34-82EC-666DC9A275E8}" sibTransId="{4DBCE8EA-E6F1-467B-B183-E8672A818642}"/>
    <dgm:cxn modelId="{8C148F79-642D-4DEA-BEDF-F36DFDA7F133}" type="presOf" srcId="{3A89948A-C7DC-4336-BA14-CB2817F86983}" destId="{D9F816DC-08D0-44A2-A87E-869CF6CF4D8D}" srcOrd="0" destOrd="0" presId="urn:microsoft.com/office/officeart/2005/8/layout/chevron2"/>
    <dgm:cxn modelId="{F5DE3883-318A-459E-B121-981B3B8CBC8C}" srcId="{C053181F-FE60-45EA-BEFE-56A30479A946}" destId="{638F566E-C246-438B-919B-52BA45CE5CC6}" srcOrd="0" destOrd="0" parTransId="{7F5757DD-22DD-422E-BC08-3EEFE6BF9330}" sibTransId="{4BF8F81C-C433-4FFD-A1B3-F7122E64C4E9}"/>
    <dgm:cxn modelId="{8170B586-E3F7-48C2-AE47-7FD0BF090113}" type="presOf" srcId="{56D9779C-4B7B-4592-AFD3-2DA0BBF16A8F}" destId="{4F084241-F7BD-4610-8A5A-53683C74DFC1}" srcOrd="0" destOrd="1" presId="urn:microsoft.com/office/officeart/2005/8/layout/chevron2"/>
    <dgm:cxn modelId="{F4DF3192-FC40-44AF-B5F3-07813DBF3A89}" type="presOf" srcId="{4BB9CE52-CC1C-45D5-BD10-1045C4481DBF}" destId="{45E6F6A4-7418-47F6-B11A-96003F38CE5C}" srcOrd="0" destOrd="1" presId="urn:microsoft.com/office/officeart/2005/8/layout/chevron2"/>
    <dgm:cxn modelId="{9EEEB196-5ADC-4482-AA26-ED25B92026BE}" srcId="{4725348B-BB0B-4655-A48A-B23CCA50E4A3}" destId="{3FBC6BED-894A-4439-9CA3-8C83FD66E202}" srcOrd="0" destOrd="0" parTransId="{29704799-4529-4D22-B04D-058EF6CEABF4}" sibTransId="{41DCB3E2-F8C0-40D2-990B-913C16AD9261}"/>
    <dgm:cxn modelId="{B44C4D9E-30F9-43D2-8385-E036EB661CB3}" type="presOf" srcId="{F13C6883-910B-4EF4-9E82-E5C74D0A6556}" destId="{894EE448-3C96-439D-B7D5-3E27BA971EF9}" srcOrd="0" destOrd="0" presId="urn:microsoft.com/office/officeart/2005/8/layout/chevron2"/>
    <dgm:cxn modelId="{E3746AA6-254F-490E-85C8-82435CBDE7E2}" srcId="{3A89948A-C7DC-4336-BA14-CB2817F86983}" destId="{D0E0C5D3-6639-46A8-B4A0-AC62170C883E}" srcOrd="0" destOrd="0" parTransId="{B3E3F11E-EB4D-487E-9EA9-0860D68DD81C}" sibTransId="{B6990981-E490-4FD1-BFA6-19AB31895E0B}"/>
    <dgm:cxn modelId="{82DC2EA7-8AC2-45AD-B69D-8D09BECF2453}" type="presOf" srcId="{4725348B-BB0B-4655-A48A-B23CCA50E4A3}" destId="{3159FBFF-A60E-4214-8F67-BD71DE4827CB}" srcOrd="0" destOrd="0" presId="urn:microsoft.com/office/officeart/2005/8/layout/chevron2"/>
    <dgm:cxn modelId="{838C83AF-A067-4E1F-8343-4404844C0B5D}" srcId="{4725348B-BB0B-4655-A48A-B23CCA50E4A3}" destId="{C9862E4A-3E80-4797-AF0C-8A7F11A7B24F}" srcOrd="3" destOrd="0" parTransId="{ADAF1A89-D256-4EFF-9464-B0D07A3C944B}" sibTransId="{D675B80A-B120-4D39-9A19-A90D95A4EC67}"/>
    <dgm:cxn modelId="{53FF46B2-3873-4850-AD85-746E4A71B4A7}" srcId="{5927E1F4-1E9B-4E97-AD06-32E17D8E51EF}" destId="{901F8D0E-B7B9-4EBB-A838-F4AB5D177BE9}" srcOrd="0" destOrd="0" parTransId="{0679D68F-8B88-48AA-84B5-AAE9BC07559A}" sibTransId="{9FFB00B9-51E7-4186-A868-0A262D6FBA9C}"/>
    <dgm:cxn modelId="{F3317FB3-72B6-4DBA-A1B0-16B275981D94}" type="presOf" srcId="{5C084ED9-3EF0-4339-B5B6-C38492981059}" destId="{B9545DA9-7374-48C6-AA9E-E6291C01A243}" srcOrd="0" destOrd="0" presId="urn:microsoft.com/office/officeart/2005/8/layout/chevron2"/>
    <dgm:cxn modelId="{C803D1BE-6C2E-4A62-9B8B-8818B15BB939}" srcId="{4725348B-BB0B-4655-A48A-B23CCA50E4A3}" destId="{5C084ED9-3EF0-4339-B5B6-C38492981059}" srcOrd="4" destOrd="0" parTransId="{133FCBFF-C1DC-4C98-94B0-FA11B00D95A2}" sibTransId="{3E109726-76AE-4DB1-A4EF-370569F7E2E3}"/>
    <dgm:cxn modelId="{81FE0FC2-46E6-4FAC-B2A6-511B93385CFF}" type="presOf" srcId="{40BDA17E-A8D9-4372-9251-E8FBF3B6A16A}" destId="{894EE448-3C96-439D-B7D5-3E27BA971EF9}" srcOrd="0" destOrd="1" presId="urn:microsoft.com/office/officeart/2005/8/layout/chevron2"/>
    <dgm:cxn modelId="{8F5BEBC6-C284-496F-9EFE-A38AB535F33E}" srcId="{C9862E4A-3E80-4797-AF0C-8A7F11A7B24F}" destId="{C053181F-FE60-45EA-BEFE-56A30479A946}" srcOrd="0" destOrd="0" parTransId="{0B2B6BDB-0083-47F5-A679-6C747220C7DC}" sibTransId="{CF26D7A4-5608-4794-98E5-3B5CDEF3468C}"/>
    <dgm:cxn modelId="{47B773EF-E449-4E24-89D0-E36E85C281B6}" srcId="{F13C6883-910B-4EF4-9E82-E5C74D0A6556}" destId="{40BDA17E-A8D9-4372-9251-E8FBF3B6A16A}" srcOrd="0" destOrd="0" parTransId="{14C4D4D5-FAE0-4679-9012-A3B4430388BE}" sibTransId="{45B3210B-C0C2-40E2-B330-48EF04BBCF87}"/>
    <dgm:cxn modelId="{389E92FB-C670-425A-A4F7-917AC427C248}" type="presOf" srcId="{638F566E-C246-438B-919B-52BA45CE5CC6}" destId="{098D0C04-C856-40FC-BB2F-28C9C0540A36}" srcOrd="0" destOrd="1" presId="urn:microsoft.com/office/officeart/2005/8/layout/chevron2"/>
    <dgm:cxn modelId="{E49A692D-A12F-4B87-8B10-B1A8F57F8E7B}" type="presParOf" srcId="{3159FBFF-A60E-4214-8F67-BD71DE4827CB}" destId="{5D1C6C8D-B295-4AD0-A453-96E39C5271AF}" srcOrd="0" destOrd="0" presId="urn:microsoft.com/office/officeart/2005/8/layout/chevron2"/>
    <dgm:cxn modelId="{5C069C19-1BC0-4976-858A-8930E91FE94E}" type="presParOf" srcId="{5D1C6C8D-B295-4AD0-A453-96E39C5271AF}" destId="{956C5844-1999-4AA8-A2E8-E1F9A46C3298}" srcOrd="0" destOrd="0" presId="urn:microsoft.com/office/officeart/2005/8/layout/chevron2"/>
    <dgm:cxn modelId="{D7CD343A-C212-4909-B8FE-3DF5579C781A}" type="presParOf" srcId="{5D1C6C8D-B295-4AD0-A453-96E39C5271AF}" destId="{45E6F6A4-7418-47F6-B11A-96003F38CE5C}" srcOrd="1" destOrd="0" presId="urn:microsoft.com/office/officeart/2005/8/layout/chevron2"/>
    <dgm:cxn modelId="{683634E1-57B1-4A4B-8F2C-6B15E5E7E784}" type="presParOf" srcId="{3159FBFF-A60E-4214-8F67-BD71DE4827CB}" destId="{23A9A952-D045-46CB-A151-21BD93E07752}" srcOrd="1" destOrd="0" presId="urn:microsoft.com/office/officeart/2005/8/layout/chevron2"/>
    <dgm:cxn modelId="{3D408BC1-A826-4FCB-B94E-DFCD1CB42F6C}" type="presParOf" srcId="{3159FBFF-A60E-4214-8F67-BD71DE4827CB}" destId="{BD86221E-1564-4883-B85E-EE6E94863C22}" srcOrd="2" destOrd="0" presId="urn:microsoft.com/office/officeart/2005/8/layout/chevron2"/>
    <dgm:cxn modelId="{1B24F113-2613-405F-9486-4EB93238AA59}" type="presParOf" srcId="{BD86221E-1564-4883-B85E-EE6E94863C22}" destId="{D9F816DC-08D0-44A2-A87E-869CF6CF4D8D}" srcOrd="0" destOrd="0" presId="urn:microsoft.com/office/officeart/2005/8/layout/chevron2"/>
    <dgm:cxn modelId="{E1A90508-A335-4BA2-AFB0-A6C39E02126B}" type="presParOf" srcId="{BD86221E-1564-4883-B85E-EE6E94863C22}" destId="{DA2DF247-3D6C-4328-94BF-E154A2621DA3}" srcOrd="1" destOrd="0" presId="urn:microsoft.com/office/officeart/2005/8/layout/chevron2"/>
    <dgm:cxn modelId="{186A879A-D0BD-4964-B488-94483531D2C6}" type="presParOf" srcId="{3159FBFF-A60E-4214-8F67-BD71DE4827CB}" destId="{0BE12069-8423-46A5-841B-1312D6421B34}" srcOrd="3" destOrd="0" presId="urn:microsoft.com/office/officeart/2005/8/layout/chevron2"/>
    <dgm:cxn modelId="{6CD764BF-FE1F-4ED6-92A0-258F05CA4D3B}" type="presParOf" srcId="{3159FBFF-A60E-4214-8F67-BD71DE4827CB}" destId="{48669CED-953E-4FFC-A82E-49F8383244BE}" srcOrd="4" destOrd="0" presId="urn:microsoft.com/office/officeart/2005/8/layout/chevron2"/>
    <dgm:cxn modelId="{5435888C-3F07-45E9-BC08-733DBE8D9C86}" type="presParOf" srcId="{48669CED-953E-4FFC-A82E-49F8383244BE}" destId="{A77C8F69-DC5C-47ED-B49E-B37A6ED1F1EF}" srcOrd="0" destOrd="0" presId="urn:microsoft.com/office/officeart/2005/8/layout/chevron2"/>
    <dgm:cxn modelId="{1E9A1DFD-9E92-4DF1-9F8D-A61B86F62737}" type="presParOf" srcId="{48669CED-953E-4FFC-A82E-49F8383244BE}" destId="{4F084241-F7BD-4610-8A5A-53683C74DFC1}" srcOrd="1" destOrd="0" presId="urn:microsoft.com/office/officeart/2005/8/layout/chevron2"/>
    <dgm:cxn modelId="{FE3CD7A9-91E6-4F4E-9442-B037560243D7}" type="presParOf" srcId="{3159FBFF-A60E-4214-8F67-BD71DE4827CB}" destId="{32E6CFB7-6DF8-4B79-B957-0373E206CAE8}" srcOrd="5" destOrd="0" presId="urn:microsoft.com/office/officeart/2005/8/layout/chevron2"/>
    <dgm:cxn modelId="{6937393E-D2DB-4EFB-82E7-6285A704645E}" type="presParOf" srcId="{3159FBFF-A60E-4214-8F67-BD71DE4827CB}" destId="{10F15419-D309-4C6F-8F5A-0F1536A882CC}" srcOrd="6" destOrd="0" presId="urn:microsoft.com/office/officeart/2005/8/layout/chevron2"/>
    <dgm:cxn modelId="{83725A14-9350-40F4-AAAD-04AFAC2D31FE}" type="presParOf" srcId="{10F15419-D309-4C6F-8F5A-0F1536A882CC}" destId="{3E0797C8-FB19-4898-96FE-DD76428412A0}" srcOrd="0" destOrd="0" presId="urn:microsoft.com/office/officeart/2005/8/layout/chevron2"/>
    <dgm:cxn modelId="{AEC008C7-C344-46F8-B66E-CDA00DCE4750}" type="presParOf" srcId="{10F15419-D309-4C6F-8F5A-0F1536A882CC}" destId="{098D0C04-C856-40FC-BB2F-28C9C0540A36}" srcOrd="1" destOrd="0" presId="urn:microsoft.com/office/officeart/2005/8/layout/chevron2"/>
    <dgm:cxn modelId="{2C1E7A82-7A02-4B0C-ACA2-ED9D9DA572AD}" type="presParOf" srcId="{3159FBFF-A60E-4214-8F67-BD71DE4827CB}" destId="{3A62AF18-51D6-4761-833A-F4E16B200984}" srcOrd="7" destOrd="0" presId="urn:microsoft.com/office/officeart/2005/8/layout/chevron2"/>
    <dgm:cxn modelId="{9A033CAE-2478-4813-B07D-A96B22751D31}" type="presParOf" srcId="{3159FBFF-A60E-4214-8F67-BD71DE4827CB}" destId="{1E383DDF-B635-4968-BD62-8AA18FFDAA1C}" srcOrd="8" destOrd="0" presId="urn:microsoft.com/office/officeart/2005/8/layout/chevron2"/>
    <dgm:cxn modelId="{6B12E9F4-C875-428B-912C-0441BF2CD037}" type="presParOf" srcId="{1E383DDF-B635-4968-BD62-8AA18FFDAA1C}" destId="{B9545DA9-7374-48C6-AA9E-E6291C01A243}" srcOrd="0" destOrd="0" presId="urn:microsoft.com/office/officeart/2005/8/layout/chevron2"/>
    <dgm:cxn modelId="{353639E1-EF0B-4296-B99E-D9D05612F3B6}" type="presParOf" srcId="{1E383DDF-B635-4968-BD62-8AA18FFDAA1C}" destId="{894EE448-3C96-439D-B7D5-3E27BA971EF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C580FF-BA48-4D39-942B-9C903D3ABBB6}">
      <dsp:nvSpPr>
        <dsp:cNvPr id="0" name=""/>
        <dsp:cNvSpPr/>
      </dsp:nvSpPr>
      <dsp:spPr>
        <a:xfrm>
          <a:off x="2838763" y="2266582"/>
          <a:ext cx="2552072" cy="1726356"/>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fa-IR" sz="3200" b="1" kern="1200" dirty="0">
              <a:solidFill>
                <a:schemeClr val="tx1"/>
              </a:solidFill>
              <a:cs typeface="B Lotus" panose="00000400000000000000" pitchFamily="2" charset="-78"/>
            </a:rPr>
            <a:t>اسناد طرح</a:t>
          </a:r>
          <a:endParaRPr lang="en-US" sz="3200" b="1" kern="1200" dirty="0">
            <a:solidFill>
              <a:schemeClr val="tx1"/>
            </a:solidFill>
            <a:cs typeface="B Lotus" panose="00000400000000000000" pitchFamily="2" charset="-78"/>
          </a:endParaRPr>
        </a:p>
      </dsp:txBody>
      <dsp:txXfrm>
        <a:off x="3212505" y="2519401"/>
        <a:ext cx="1804588" cy="1220718"/>
      </dsp:txXfrm>
    </dsp:sp>
    <dsp:sp modelId="{C250FA22-39C8-461B-97C6-BCEEB674C124}">
      <dsp:nvSpPr>
        <dsp:cNvPr id="0" name=""/>
        <dsp:cNvSpPr/>
      </dsp:nvSpPr>
      <dsp:spPr>
        <a:xfrm rot="16200000">
          <a:off x="3854019" y="1986922"/>
          <a:ext cx="521561" cy="37759"/>
        </a:xfrm>
        <a:custGeom>
          <a:avLst/>
          <a:gdLst/>
          <a:ahLst/>
          <a:cxnLst/>
          <a:rect l="0" t="0" r="0" b="0"/>
          <a:pathLst>
            <a:path>
              <a:moveTo>
                <a:pt x="0" y="18879"/>
              </a:moveTo>
              <a:lnTo>
                <a:pt x="521561" y="18879"/>
              </a:lnTo>
            </a:path>
          </a:pathLst>
        </a:custGeom>
        <a:noFill/>
        <a:ln w="1905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b="1" kern="1200">
            <a:solidFill>
              <a:schemeClr val="tx1"/>
            </a:solidFill>
            <a:cs typeface="B Lotus" panose="00000400000000000000" pitchFamily="2" charset="-78"/>
          </a:endParaRPr>
        </a:p>
      </dsp:txBody>
      <dsp:txXfrm>
        <a:off x="4101760" y="1992763"/>
        <a:ext cx="26078" cy="26078"/>
      </dsp:txXfrm>
    </dsp:sp>
    <dsp:sp modelId="{1DD3C187-51EB-4EAE-B9A3-46728971D5CA}">
      <dsp:nvSpPr>
        <dsp:cNvPr id="0" name=""/>
        <dsp:cNvSpPr/>
      </dsp:nvSpPr>
      <dsp:spPr>
        <a:xfrm>
          <a:off x="2747620" y="18665"/>
          <a:ext cx="2734358" cy="1726356"/>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a-IR" sz="1800" b="1" kern="1200" dirty="0">
              <a:solidFill>
                <a:schemeClr val="tx1"/>
              </a:solidFill>
              <a:cs typeface="B Lotus" panose="00000400000000000000" pitchFamily="2" charset="-78"/>
            </a:rPr>
            <a:t>مطالعات تفصیلی طرح توسعه روستایی و اشتغالزایی</a:t>
          </a:r>
          <a:endParaRPr lang="en-US" sz="1800" b="1" kern="1200" dirty="0">
            <a:solidFill>
              <a:schemeClr val="tx1"/>
            </a:solidFill>
            <a:cs typeface="B Lotus" panose="00000400000000000000" pitchFamily="2" charset="-78"/>
          </a:endParaRPr>
        </a:p>
      </dsp:txBody>
      <dsp:txXfrm>
        <a:off x="3148057" y="271484"/>
        <a:ext cx="1933484" cy="1220718"/>
      </dsp:txXfrm>
    </dsp:sp>
    <dsp:sp modelId="{FEBA2844-F4F3-4FAD-B10F-A7AB11269896}">
      <dsp:nvSpPr>
        <dsp:cNvPr id="0" name=""/>
        <dsp:cNvSpPr/>
      </dsp:nvSpPr>
      <dsp:spPr>
        <a:xfrm rot="1354827">
          <a:off x="5180310" y="3670817"/>
          <a:ext cx="561891" cy="37759"/>
        </a:xfrm>
        <a:custGeom>
          <a:avLst/>
          <a:gdLst/>
          <a:ahLst/>
          <a:cxnLst/>
          <a:rect l="0" t="0" r="0" b="0"/>
          <a:pathLst>
            <a:path>
              <a:moveTo>
                <a:pt x="0" y="18879"/>
              </a:moveTo>
              <a:lnTo>
                <a:pt x="561891" y="18879"/>
              </a:lnTo>
            </a:path>
          </a:pathLst>
        </a:custGeom>
        <a:noFill/>
        <a:ln w="1905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b="1" kern="1200">
            <a:solidFill>
              <a:schemeClr val="tx1"/>
            </a:solidFill>
            <a:cs typeface="B Lotus" panose="00000400000000000000" pitchFamily="2" charset="-78"/>
          </a:endParaRPr>
        </a:p>
      </dsp:txBody>
      <dsp:txXfrm>
        <a:off x="5447209" y="3675650"/>
        <a:ext cx="28094" cy="28094"/>
      </dsp:txXfrm>
    </dsp:sp>
    <dsp:sp modelId="{3190F87A-CF40-4AFB-8E18-B1BC198E6544}">
      <dsp:nvSpPr>
        <dsp:cNvPr id="0" name=""/>
        <dsp:cNvSpPr/>
      </dsp:nvSpPr>
      <dsp:spPr>
        <a:xfrm>
          <a:off x="5495241" y="3409206"/>
          <a:ext cx="2734358" cy="1726356"/>
        </a:xfrm>
        <a:prstGeom prst="ellipse">
          <a:avLst/>
        </a:prstGeom>
        <a:solidFill>
          <a:schemeClr val="accent5">
            <a:hueOff val="-4966938"/>
            <a:satOff val="19906"/>
            <a:lumOff val="431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fa-IR" sz="1800" b="1" kern="1200" dirty="0">
              <a:solidFill>
                <a:schemeClr val="tx1"/>
              </a:solidFill>
              <a:cs typeface="B Lotus" panose="00000400000000000000" pitchFamily="2" charset="-78"/>
            </a:rPr>
            <a:t>مطالعات تفصیلی طرح توسعه پایدار منظومه های روستایی</a:t>
          </a:r>
          <a:endParaRPr lang="en-US" sz="1800" b="1" kern="1200" dirty="0">
            <a:solidFill>
              <a:schemeClr val="tx1"/>
            </a:solidFill>
            <a:cs typeface="B Lotus" panose="00000400000000000000" pitchFamily="2" charset="-78"/>
          </a:endParaRPr>
        </a:p>
      </dsp:txBody>
      <dsp:txXfrm>
        <a:off x="5895678" y="3662025"/>
        <a:ext cx="1933484" cy="1220718"/>
      </dsp:txXfrm>
    </dsp:sp>
    <dsp:sp modelId="{B57BE23E-3FE6-499C-B97E-D443EEAAAC18}">
      <dsp:nvSpPr>
        <dsp:cNvPr id="0" name=""/>
        <dsp:cNvSpPr/>
      </dsp:nvSpPr>
      <dsp:spPr>
        <a:xfrm rot="9486919">
          <a:off x="2501390" y="3651408"/>
          <a:ext cx="535530" cy="37759"/>
        </a:xfrm>
        <a:custGeom>
          <a:avLst/>
          <a:gdLst/>
          <a:ahLst/>
          <a:cxnLst/>
          <a:rect l="0" t="0" r="0" b="0"/>
          <a:pathLst>
            <a:path>
              <a:moveTo>
                <a:pt x="0" y="18879"/>
              </a:moveTo>
              <a:lnTo>
                <a:pt x="535530" y="18879"/>
              </a:lnTo>
            </a:path>
          </a:pathLst>
        </a:custGeom>
        <a:noFill/>
        <a:ln w="1905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b="1" kern="1200">
            <a:solidFill>
              <a:schemeClr val="tx1"/>
            </a:solidFill>
            <a:cs typeface="B Lotus" panose="00000400000000000000" pitchFamily="2" charset="-78"/>
          </a:endParaRPr>
        </a:p>
      </dsp:txBody>
      <dsp:txXfrm rot="10800000">
        <a:off x="2755767" y="3656900"/>
        <a:ext cx="26776" cy="26776"/>
      </dsp:txXfrm>
    </dsp:sp>
    <dsp:sp modelId="{95873721-57F8-47A1-9403-C4769B1C51FA}">
      <dsp:nvSpPr>
        <dsp:cNvPr id="0" name=""/>
        <dsp:cNvSpPr/>
      </dsp:nvSpPr>
      <dsp:spPr>
        <a:xfrm>
          <a:off x="0" y="3370265"/>
          <a:ext cx="2734358" cy="1726356"/>
        </a:xfrm>
        <a:prstGeom prst="ellipse">
          <a:avLst/>
        </a:prstGeom>
        <a:solidFill>
          <a:schemeClr val="accent5">
            <a:hueOff val="-9933876"/>
            <a:satOff val="39811"/>
            <a:lumOff val="862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fa-IR" sz="1800" b="1" kern="1200" dirty="0">
              <a:solidFill>
                <a:schemeClr val="tx1"/>
              </a:solidFill>
              <a:cs typeface="B Lotus" panose="00000400000000000000" pitchFamily="2" charset="-78"/>
            </a:rPr>
            <a:t>سند برنامه  توسعه اقتصادی، اشتغالزایی و طرح توسعه پایدار منظومه های روستایی</a:t>
          </a:r>
          <a:endParaRPr lang="en-US" sz="1800" b="1" kern="1200" dirty="0">
            <a:solidFill>
              <a:schemeClr val="tx1"/>
            </a:solidFill>
            <a:cs typeface="B Lotus" panose="00000400000000000000" pitchFamily="2" charset="-78"/>
          </a:endParaRPr>
        </a:p>
      </dsp:txBody>
      <dsp:txXfrm>
        <a:off x="400437" y="3623084"/>
        <a:ext cx="1933484" cy="12207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6C992B-BF31-4262-A719-36A44F2F5D97}">
      <dsp:nvSpPr>
        <dsp:cNvPr id="0" name=""/>
        <dsp:cNvSpPr/>
      </dsp:nvSpPr>
      <dsp:spPr>
        <a:xfrm rot="5400000">
          <a:off x="7319247" y="165203"/>
          <a:ext cx="1071002" cy="749701"/>
        </a:xfrm>
        <a:prstGeom prst="chevron">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rtl="1">
            <a:lnSpc>
              <a:spcPct val="90000"/>
            </a:lnSpc>
            <a:spcBef>
              <a:spcPct val="0"/>
            </a:spcBef>
            <a:spcAft>
              <a:spcPct val="35000"/>
            </a:spcAft>
            <a:buNone/>
          </a:pPr>
          <a:r>
            <a:rPr lang="fa-IR" sz="2800" kern="1200" dirty="0">
              <a:cs typeface="B Lotus" panose="00000400000000000000" pitchFamily="2" charset="-78"/>
            </a:rPr>
            <a:t>1</a:t>
          </a:r>
          <a:endParaRPr lang="en-US" sz="2800" kern="1200" dirty="0">
            <a:cs typeface="B Lotus" panose="00000400000000000000" pitchFamily="2" charset="-78"/>
          </a:endParaRPr>
        </a:p>
      </dsp:txBody>
      <dsp:txXfrm rot="-5400000">
        <a:off x="7479898" y="379404"/>
        <a:ext cx="749701" cy="321301"/>
      </dsp:txXfrm>
    </dsp:sp>
    <dsp:sp modelId="{47EB7DEE-A37D-48A8-B9F1-F7E4A996F091}">
      <dsp:nvSpPr>
        <dsp:cNvPr id="0" name=""/>
        <dsp:cNvSpPr/>
      </dsp:nvSpPr>
      <dsp:spPr>
        <a:xfrm rot="16200000">
          <a:off x="3391690" y="-3387137"/>
          <a:ext cx="696517" cy="7479898"/>
        </a:xfrm>
        <a:prstGeom prst="round2Same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70688" bIns="15240" numCol="1" spcCol="1270" anchor="ctr" anchorCtr="0">
          <a:noAutofit/>
        </a:bodyPr>
        <a:lstStyle/>
        <a:p>
          <a:pPr marL="228600" lvl="1" indent="-228600" algn="r" defTabSz="1066800" rtl="1">
            <a:lnSpc>
              <a:spcPct val="90000"/>
            </a:lnSpc>
            <a:spcBef>
              <a:spcPct val="0"/>
            </a:spcBef>
            <a:spcAft>
              <a:spcPct val="15000"/>
            </a:spcAft>
            <a:buChar char="•"/>
          </a:pPr>
          <a:r>
            <a:rPr lang="ar-SA" sz="2400" i="0" u="sng" kern="1200" dirty="0">
              <a:solidFill>
                <a:schemeClr val="tx1"/>
              </a:solidFill>
              <a:effectLst/>
              <a:latin typeface="+mn-lt"/>
              <a:ea typeface="+mn-ea"/>
              <a:cs typeface="B Lotus" panose="00000400000000000000" pitchFamily="2" charset="-78"/>
            </a:rPr>
            <a:t>حفظ منابع طبیعی و تجدید ناپذیر منظومه با اصلاح شیوه های بهره برداری</a:t>
          </a:r>
          <a:endParaRPr lang="en-US" sz="2400" i="0" u="sng" kern="1200" dirty="0">
            <a:solidFill>
              <a:schemeClr val="tx1"/>
            </a:solidFill>
            <a:cs typeface="B Lotus" panose="00000400000000000000" pitchFamily="2" charset="-78"/>
          </a:endParaRPr>
        </a:p>
      </dsp:txBody>
      <dsp:txXfrm rot="5400000">
        <a:off x="34001" y="38554"/>
        <a:ext cx="7445897" cy="628515"/>
      </dsp:txXfrm>
    </dsp:sp>
    <dsp:sp modelId="{2ECCF494-01DE-41F4-BDB4-FD64A60C8FAC}">
      <dsp:nvSpPr>
        <dsp:cNvPr id="0" name=""/>
        <dsp:cNvSpPr/>
      </dsp:nvSpPr>
      <dsp:spPr>
        <a:xfrm rot="5400000">
          <a:off x="7319247" y="1119009"/>
          <a:ext cx="1071002" cy="749701"/>
        </a:xfrm>
        <a:prstGeom prst="chevron">
          <a:avLst/>
        </a:prstGeom>
        <a:solidFill>
          <a:schemeClr val="accent2">
            <a:hueOff val="1170380"/>
            <a:satOff val="-1460"/>
            <a:lumOff val="343"/>
            <a:alphaOff val="0"/>
          </a:schemeClr>
        </a:solidFill>
        <a:ln w="19050" cap="flat" cmpd="sng" algn="ctr">
          <a:solidFill>
            <a:schemeClr val="accent2">
              <a:hueOff val="1170380"/>
              <a:satOff val="-1460"/>
              <a:lumOff val="34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rtl="1">
            <a:lnSpc>
              <a:spcPct val="90000"/>
            </a:lnSpc>
            <a:spcBef>
              <a:spcPct val="0"/>
            </a:spcBef>
            <a:spcAft>
              <a:spcPct val="35000"/>
            </a:spcAft>
            <a:buNone/>
          </a:pPr>
          <a:r>
            <a:rPr lang="fa-IR" sz="2800" kern="1200" dirty="0">
              <a:cs typeface="B Lotus" panose="00000400000000000000" pitchFamily="2" charset="-78"/>
            </a:rPr>
            <a:t>2</a:t>
          </a:r>
          <a:endParaRPr lang="en-US" sz="2800" kern="1200" dirty="0">
            <a:cs typeface="B Lotus" panose="00000400000000000000" pitchFamily="2" charset="-78"/>
          </a:endParaRPr>
        </a:p>
      </dsp:txBody>
      <dsp:txXfrm rot="-5400000">
        <a:off x="7479898" y="1333210"/>
        <a:ext cx="749701" cy="321301"/>
      </dsp:txXfrm>
    </dsp:sp>
    <dsp:sp modelId="{8BE6665F-9379-4FE3-AFC9-F4175CE26D2D}">
      <dsp:nvSpPr>
        <dsp:cNvPr id="0" name=""/>
        <dsp:cNvSpPr/>
      </dsp:nvSpPr>
      <dsp:spPr>
        <a:xfrm rot="16200000">
          <a:off x="3391873" y="-2433513"/>
          <a:ext cx="696151" cy="7479898"/>
        </a:xfrm>
        <a:prstGeom prst="round2SameRect">
          <a:avLst/>
        </a:prstGeom>
        <a:solidFill>
          <a:schemeClr val="lt1">
            <a:alpha val="90000"/>
            <a:hueOff val="0"/>
            <a:satOff val="0"/>
            <a:lumOff val="0"/>
            <a:alphaOff val="0"/>
          </a:schemeClr>
        </a:solidFill>
        <a:ln w="19050" cap="flat" cmpd="sng" algn="ctr">
          <a:solidFill>
            <a:schemeClr val="accent2">
              <a:hueOff val="1170380"/>
              <a:satOff val="-1460"/>
              <a:lumOff val="34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70688" bIns="15240" numCol="1" spcCol="1270" anchor="ctr" anchorCtr="0">
          <a:noAutofit/>
        </a:bodyPr>
        <a:lstStyle/>
        <a:p>
          <a:pPr marL="228600" lvl="1" indent="-228600" algn="r" defTabSz="1066800" rtl="1">
            <a:lnSpc>
              <a:spcPct val="90000"/>
            </a:lnSpc>
            <a:spcBef>
              <a:spcPct val="0"/>
            </a:spcBef>
            <a:spcAft>
              <a:spcPct val="15000"/>
            </a:spcAft>
            <a:buChar char="•"/>
          </a:pPr>
          <a:r>
            <a:rPr lang="ar-SA" sz="2400" kern="1200">
              <a:effectLst/>
              <a:latin typeface="+mn-lt"/>
              <a:ea typeface="+mn-ea"/>
              <a:cs typeface="B Lotus" panose="00000400000000000000" pitchFamily="2" charset="-78"/>
            </a:rPr>
            <a:t>ارتقاء جایگاه اقتصادی منظومه</a:t>
          </a:r>
          <a:r>
            <a:rPr lang="fa-IR" sz="2400" kern="1200">
              <a:effectLst/>
              <a:latin typeface="+mn-lt"/>
              <a:ea typeface="+mn-ea"/>
              <a:cs typeface="B Lotus" panose="00000400000000000000" pitchFamily="2" charset="-78"/>
            </a:rPr>
            <a:t> ها</a:t>
          </a:r>
          <a:r>
            <a:rPr lang="ar-SA" sz="2400" kern="1200">
              <a:effectLst/>
              <a:latin typeface="+mn-lt"/>
              <a:ea typeface="+mn-ea"/>
              <a:cs typeface="B Lotus" panose="00000400000000000000" pitchFamily="2" charset="-78"/>
            </a:rPr>
            <a:t> از طریق ایجاد و تقویت زمینه های فعالیت جدید و سازگار با توسعه پایدار منظومه</a:t>
          </a:r>
          <a:endParaRPr lang="en-US" sz="2400" kern="1200" dirty="0">
            <a:cs typeface="B Lotus" panose="00000400000000000000" pitchFamily="2" charset="-78"/>
          </a:endParaRPr>
        </a:p>
      </dsp:txBody>
      <dsp:txXfrm rot="5400000">
        <a:off x="33983" y="992343"/>
        <a:ext cx="7445915" cy="628185"/>
      </dsp:txXfrm>
    </dsp:sp>
    <dsp:sp modelId="{32C81912-F305-47B5-B10B-015F158D276A}">
      <dsp:nvSpPr>
        <dsp:cNvPr id="0" name=""/>
        <dsp:cNvSpPr/>
      </dsp:nvSpPr>
      <dsp:spPr>
        <a:xfrm rot="5400000">
          <a:off x="7319247" y="2072816"/>
          <a:ext cx="1071002" cy="749701"/>
        </a:xfrm>
        <a:prstGeom prst="chevron">
          <a:avLst/>
        </a:prstGeom>
        <a:solidFill>
          <a:schemeClr val="accent2">
            <a:hueOff val="2340759"/>
            <a:satOff val="-2919"/>
            <a:lumOff val="686"/>
            <a:alphaOff val="0"/>
          </a:schemeClr>
        </a:solidFill>
        <a:ln w="1905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rtl="1">
            <a:lnSpc>
              <a:spcPct val="90000"/>
            </a:lnSpc>
            <a:spcBef>
              <a:spcPct val="0"/>
            </a:spcBef>
            <a:spcAft>
              <a:spcPct val="35000"/>
            </a:spcAft>
            <a:buNone/>
          </a:pPr>
          <a:r>
            <a:rPr lang="fa-IR" sz="2800" kern="1200" dirty="0">
              <a:cs typeface="B Lotus" panose="00000400000000000000" pitchFamily="2" charset="-78"/>
            </a:rPr>
            <a:t>3</a:t>
          </a:r>
          <a:endParaRPr lang="en-US" sz="2800" kern="1200" dirty="0">
            <a:cs typeface="B Lotus" panose="00000400000000000000" pitchFamily="2" charset="-78"/>
          </a:endParaRPr>
        </a:p>
      </dsp:txBody>
      <dsp:txXfrm rot="-5400000">
        <a:off x="7479898" y="2287017"/>
        <a:ext cx="749701" cy="321301"/>
      </dsp:txXfrm>
    </dsp:sp>
    <dsp:sp modelId="{168FE7C2-E2AB-4E26-86C2-EB1C6146F060}">
      <dsp:nvSpPr>
        <dsp:cNvPr id="0" name=""/>
        <dsp:cNvSpPr/>
      </dsp:nvSpPr>
      <dsp:spPr>
        <a:xfrm rot="16200000">
          <a:off x="3391873" y="-1479707"/>
          <a:ext cx="696151" cy="7479898"/>
        </a:xfrm>
        <a:prstGeom prst="round2SameRect">
          <a:avLst/>
        </a:prstGeom>
        <a:solidFill>
          <a:schemeClr val="lt1">
            <a:alpha val="90000"/>
            <a:hueOff val="0"/>
            <a:satOff val="0"/>
            <a:lumOff val="0"/>
            <a:alphaOff val="0"/>
          </a:schemeClr>
        </a:solidFill>
        <a:ln w="1905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70688" bIns="15240" numCol="1" spcCol="1270" anchor="ctr" anchorCtr="0">
          <a:noAutofit/>
        </a:bodyPr>
        <a:lstStyle/>
        <a:p>
          <a:pPr marL="228600" lvl="1" indent="-228600" algn="r" defTabSz="1066800" rtl="1">
            <a:lnSpc>
              <a:spcPct val="90000"/>
            </a:lnSpc>
            <a:spcBef>
              <a:spcPct val="0"/>
            </a:spcBef>
            <a:spcAft>
              <a:spcPct val="15000"/>
            </a:spcAft>
            <a:buChar char="•"/>
          </a:pPr>
          <a:r>
            <a:rPr lang="ar-SA" sz="2400" u="sng" kern="1200" dirty="0">
              <a:solidFill>
                <a:schemeClr val="tx1"/>
              </a:solidFill>
              <a:effectLst/>
              <a:latin typeface="+mn-lt"/>
              <a:ea typeface="+mn-ea"/>
              <a:cs typeface="B Lotus" panose="00000400000000000000" pitchFamily="2" charset="-78"/>
            </a:rPr>
            <a:t>ارتقاء شاخص های اجتماعی – فرهنگی و کالبدی (زیرساختی – زیربنایی)</a:t>
          </a:r>
          <a:endParaRPr lang="en-US" sz="2400" u="sng" kern="1200" dirty="0">
            <a:solidFill>
              <a:schemeClr val="tx1"/>
            </a:solidFill>
            <a:cs typeface="B Lotus" panose="00000400000000000000" pitchFamily="2" charset="-78"/>
          </a:endParaRPr>
        </a:p>
      </dsp:txBody>
      <dsp:txXfrm rot="5400000">
        <a:off x="33983" y="1946149"/>
        <a:ext cx="7445915" cy="628185"/>
      </dsp:txXfrm>
    </dsp:sp>
    <dsp:sp modelId="{99D8FD36-4689-4111-A1B6-7363A3AC5CD3}">
      <dsp:nvSpPr>
        <dsp:cNvPr id="0" name=""/>
        <dsp:cNvSpPr/>
      </dsp:nvSpPr>
      <dsp:spPr>
        <a:xfrm rot="5400000">
          <a:off x="7319247" y="3026622"/>
          <a:ext cx="1071002" cy="749701"/>
        </a:xfrm>
        <a:prstGeom prst="chevron">
          <a:avLst/>
        </a:prstGeom>
        <a:solidFill>
          <a:schemeClr val="accent2">
            <a:hueOff val="3511139"/>
            <a:satOff val="-4379"/>
            <a:lumOff val="1030"/>
            <a:alphaOff val="0"/>
          </a:schemeClr>
        </a:solidFill>
        <a:ln w="19050" cap="flat" cmpd="sng" algn="ctr">
          <a:solidFill>
            <a:schemeClr val="accent2">
              <a:hueOff val="3511139"/>
              <a:satOff val="-4379"/>
              <a:lumOff val="103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fa-IR" sz="2800" kern="1200" dirty="0">
              <a:cs typeface="B Lotus" panose="00000400000000000000" pitchFamily="2" charset="-78"/>
            </a:rPr>
            <a:t>4</a:t>
          </a:r>
          <a:endParaRPr lang="en-US" sz="2800" kern="1200" dirty="0">
            <a:cs typeface="B Lotus" panose="00000400000000000000" pitchFamily="2" charset="-78"/>
          </a:endParaRPr>
        </a:p>
      </dsp:txBody>
      <dsp:txXfrm rot="-5400000">
        <a:off x="7479898" y="3240823"/>
        <a:ext cx="749701" cy="321301"/>
      </dsp:txXfrm>
    </dsp:sp>
    <dsp:sp modelId="{75E93998-5074-40DC-A37A-201D355970B6}">
      <dsp:nvSpPr>
        <dsp:cNvPr id="0" name=""/>
        <dsp:cNvSpPr/>
      </dsp:nvSpPr>
      <dsp:spPr>
        <a:xfrm rot="16200000">
          <a:off x="3464203" y="-513823"/>
          <a:ext cx="696151" cy="7479898"/>
        </a:xfrm>
        <a:prstGeom prst="round2SameRect">
          <a:avLst/>
        </a:prstGeom>
        <a:solidFill>
          <a:schemeClr val="lt1">
            <a:alpha val="90000"/>
            <a:hueOff val="0"/>
            <a:satOff val="0"/>
            <a:lumOff val="0"/>
            <a:alphaOff val="0"/>
          </a:schemeClr>
        </a:solidFill>
        <a:ln w="19050" cap="flat" cmpd="sng" algn="ctr">
          <a:solidFill>
            <a:schemeClr val="accent2">
              <a:hueOff val="3511139"/>
              <a:satOff val="-4379"/>
              <a:lumOff val="10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70688" bIns="15240" numCol="1" spcCol="1270" anchor="ctr" anchorCtr="0">
          <a:noAutofit/>
        </a:bodyPr>
        <a:lstStyle/>
        <a:p>
          <a:pPr marL="228600" lvl="1" indent="-228600" algn="r" defTabSz="1066800" rtl="1">
            <a:lnSpc>
              <a:spcPct val="90000"/>
            </a:lnSpc>
            <a:spcBef>
              <a:spcPct val="0"/>
            </a:spcBef>
            <a:spcAft>
              <a:spcPct val="15000"/>
            </a:spcAft>
            <a:buChar char="•"/>
          </a:pPr>
          <a:r>
            <a:rPr lang="fa-IR" sz="2400" kern="1200" dirty="0">
              <a:effectLst/>
              <a:latin typeface="+mn-lt"/>
              <a:ea typeface="+mn-ea"/>
              <a:cs typeface="B Lotus" panose="00000400000000000000" pitchFamily="2" charset="-78"/>
            </a:rPr>
            <a:t>توسعه مکانی – فضایی سکونتگاه ها و فعالیت های منظومه ها</a:t>
          </a:r>
          <a:endParaRPr lang="en-US" sz="2400" kern="1200" dirty="0">
            <a:cs typeface="B Lotus" panose="00000400000000000000" pitchFamily="2" charset="-78"/>
          </a:endParaRPr>
        </a:p>
      </dsp:txBody>
      <dsp:txXfrm rot="5400000">
        <a:off x="106313" y="2912033"/>
        <a:ext cx="7445915" cy="628185"/>
      </dsp:txXfrm>
    </dsp:sp>
    <dsp:sp modelId="{FE53591A-48DB-4E36-83C4-D72DA5CF34DE}">
      <dsp:nvSpPr>
        <dsp:cNvPr id="0" name=""/>
        <dsp:cNvSpPr/>
      </dsp:nvSpPr>
      <dsp:spPr>
        <a:xfrm rot="5400000">
          <a:off x="7319247" y="3980428"/>
          <a:ext cx="1071002" cy="749701"/>
        </a:xfrm>
        <a:prstGeom prst="chevron">
          <a:avLst/>
        </a:prstGeom>
        <a:solidFill>
          <a:schemeClr val="accent2">
            <a:hueOff val="4681519"/>
            <a:satOff val="-5839"/>
            <a:lumOff val="1373"/>
            <a:alphaOff val="0"/>
          </a:schemeClr>
        </a:solidFill>
        <a:ln w="1905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a-IR" sz="1800" kern="1200" dirty="0">
              <a:cs typeface="B Lotus" panose="00000400000000000000" pitchFamily="2" charset="-78"/>
            </a:rPr>
            <a:t>5</a:t>
          </a:r>
          <a:endParaRPr lang="en-US" sz="1800" kern="1200" dirty="0">
            <a:cs typeface="B Lotus" panose="00000400000000000000" pitchFamily="2" charset="-78"/>
          </a:endParaRPr>
        </a:p>
      </dsp:txBody>
      <dsp:txXfrm rot="-5400000">
        <a:off x="7479898" y="4194629"/>
        <a:ext cx="749701" cy="321301"/>
      </dsp:txXfrm>
    </dsp:sp>
    <dsp:sp modelId="{E122884D-CEBC-4CAB-A805-79540D6F72EB}">
      <dsp:nvSpPr>
        <dsp:cNvPr id="0" name=""/>
        <dsp:cNvSpPr/>
      </dsp:nvSpPr>
      <dsp:spPr>
        <a:xfrm rot="16200000">
          <a:off x="3391873" y="427905"/>
          <a:ext cx="696151" cy="7479898"/>
        </a:xfrm>
        <a:prstGeom prst="round2SameRect">
          <a:avLst/>
        </a:prstGeom>
        <a:solidFill>
          <a:schemeClr val="lt1">
            <a:alpha val="90000"/>
            <a:hueOff val="0"/>
            <a:satOff val="0"/>
            <a:lumOff val="0"/>
            <a:alphaOff val="0"/>
          </a:schemeClr>
        </a:solidFill>
        <a:ln w="1905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42240" bIns="12700" numCol="1" spcCol="1270" anchor="ctr" anchorCtr="0">
          <a:noAutofit/>
        </a:bodyPr>
        <a:lstStyle/>
        <a:p>
          <a:pPr marL="228600" lvl="1" indent="-228600" algn="r" defTabSz="889000" rtl="1">
            <a:lnSpc>
              <a:spcPct val="90000"/>
            </a:lnSpc>
            <a:spcBef>
              <a:spcPct val="0"/>
            </a:spcBef>
            <a:spcAft>
              <a:spcPct val="15000"/>
            </a:spcAft>
            <a:buChar char="•"/>
          </a:pPr>
          <a:r>
            <a:rPr lang="ar-SA" sz="2000" kern="1200">
              <a:effectLst/>
              <a:latin typeface="+mn-lt"/>
              <a:ea typeface="+mn-ea"/>
              <a:cs typeface="B Lotus" panose="00000400000000000000" pitchFamily="2" charset="-78"/>
            </a:rPr>
            <a:t>نهادسازی و تفویض اختیار به جوامع مدنی محلی در مشارکت و اجرای برنامه¬ها ( توسعه حکمروایی محلی )</a:t>
          </a:r>
          <a:endParaRPr lang="en-US" sz="2000" kern="1200">
            <a:cs typeface="B Lotus" panose="00000400000000000000" pitchFamily="2" charset="-78"/>
          </a:endParaRPr>
        </a:p>
      </dsp:txBody>
      <dsp:txXfrm rot="5400000">
        <a:off x="33983" y="3853762"/>
        <a:ext cx="7445915" cy="6281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6C992B-BF31-4262-A719-36A44F2F5D97}">
      <dsp:nvSpPr>
        <dsp:cNvPr id="0" name=""/>
        <dsp:cNvSpPr/>
      </dsp:nvSpPr>
      <dsp:spPr>
        <a:xfrm rot="5400000">
          <a:off x="7319247" y="165203"/>
          <a:ext cx="1071002" cy="749701"/>
        </a:xfrm>
        <a:prstGeom prst="chevron">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fa-IR" sz="1800" kern="1200" dirty="0">
              <a:cs typeface="B Lotus" panose="00000400000000000000" pitchFamily="2" charset="-78"/>
            </a:rPr>
            <a:t>6</a:t>
          </a:r>
          <a:endParaRPr lang="en-US" sz="1800" kern="1200" dirty="0">
            <a:cs typeface="B Lotus" panose="00000400000000000000" pitchFamily="2" charset="-78"/>
          </a:endParaRPr>
        </a:p>
      </dsp:txBody>
      <dsp:txXfrm rot="-5400000">
        <a:off x="7479898" y="379404"/>
        <a:ext cx="749701" cy="321301"/>
      </dsp:txXfrm>
    </dsp:sp>
    <dsp:sp modelId="{47EB7DEE-A37D-48A8-B9F1-F7E4A996F091}">
      <dsp:nvSpPr>
        <dsp:cNvPr id="0" name=""/>
        <dsp:cNvSpPr/>
      </dsp:nvSpPr>
      <dsp:spPr>
        <a:xfrm rot="16200000">
          <a:off x="3391690" y="-3387137"/>
          <a:ext cx="696517" cy="7479898"/>
        </a:xfrm>
        <a:prstGeom prst="round2Same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28016" bIns="11430" numCol="1" spcCol="1270" anchor="ctr" anchorCtr="0">
          <a:noAutofit/>
        </a:bodyPr>
        <a:lstStyle/>
        <a:p>
          <a:pPr marL="171450" lvl="1" indent="-171450" algn="r" defTabSz="800100" rtl="1">
            <a:lnSpc>
              <a:spcPct val="90000"/>
            </a:lnSpc>
            <a:spcBef>
              <a:spcPct val="0"/>
            </a:spcBef>
            <a:spcAft>
              <a:spcPct val="15000"/>
            </a:spcAft>
            <a:buChar char="•"/>
          </a:pPr>
          <a:r>
            <a:rPr lang="ar-SA" sz="1800" b="1" u="sng" kern="1200" dirty="0">
              <a:solidFill>
                <a:schemeClr val="tx1"/>
              </a:solidFill>
              <a:effectLst/>
              <a:latin typeface="+mn-lt"/>
              <a:ea typeface="+mn-ea"/>
              <a:cs typeface="B Mitra" panose="00000400000000000000" pitchFamily="2" charset="-78"/>
            </a:rPr>
            <a:t>افزایش تولید محصولات کشاورزی بر پایه منابع موجود</a:t>
          </a:r>
          <a:endParaRPr lang="en-US" sz="1800" b="1" u="sng" kern="1200" dirty="0">
            <a:solidFill>
              <a:schemeClr val="tx1"/>
            </a:solidFill>
            <a:cs typeface="B Lotus" panose="00000400000000000000" pitchFamily="2" charset="-78"/>
          </a:endParaRPr>
        </a:p>
      </dsp:txBody>
      <dsp:txXfrm rot="5400000">
        <a:off x="34001" y="38554"/>
        <a:ext cx="7445897" cy="628515"/>
      </dsp:txXfrm>
    </dsp:sp>
    <dsp:sp modelId="{2ECCF494-01DE-41F4-BDB4-FD64A60C8FAC}">
      <dsp:nvSpPr>
        <dsp:cNvPr id="0" name=""/>
        <dsp:cNvSpPr/>
      </dsp:nvSpPr>
      <dsp:spPr>
        <a:xfrm rot="5400000">
          <a:off x="7319247" y="1119009"/>
          <a:ext cx="1071002" cy="749701"/>
        </a:xfrm>
        <a:prstGeom prst="chevron">
          <a:avLst/>
        </a:prstGeom>
        <a:solidFill>
          <a:schemeClr val="accent2">
            <a:hueOff val="1170380"/>
            <a:satOff val="-1460"/>
            <a:lumOff val="343"/>
            <a:alphaOff val="0"/>
          </a:schemeClr>
        </a:solidFill>
        <a:ln w="19050" cap="flat" cmpd="sng" algn="ctr">
          <a:solidFill>
            <a:schemeClr val="accent2">
              <a:hueOff val="1170380"/>
              <a:satOff val="-1460"/>
              <a:lumOff val="34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fa-IR" sz="1800" kern="1200" dirty="0">
              <a:cs typeface="B Lotus" panose="00000400000000000000" pitchFamily="2" charset="-78"/>
            </a:rPr>
            <a:t>7</a:t>
          </a:r>
          <a:endParaRPr lang="en-US" sz="1800" kern="1200" dirty="0">
            <a:cs typeface="B Lotus" panose="00000400000000000000" pitchFamily="2" charset="-78"/>
          </a:endParaRPr>
        </a:p>
      </dsp:txBody>
      <dsp:txXfrm rot="-5400000">
        <a:off x="7479898" y="1333210"/>
        <a:ext cx="749701" cy="321301"/>
      </dsp:txXfrm>
    </dsp:sp>
    <dsp:sp modelId="{8BE6665F-9379-4FE3-AFC9-F4175CE26D2D}">
      <dsp:nvSpPr>
        <dsp:cNvPr id="0" name=""/>
        <dsp:cNvSpPr/>
      </dsp:nvSpPr>
      <dsp:spPr>
        <a:xfrm rot="16200000">
          <a:off x="3391873" y="-2433513"/>
          <a:ext cx="696151" cy="7479898"/>
        </a:xfrm>
        <a:prstGeom prst="round2SameRect">
          <a:avLst/>
        </a:prstGeom>
        <a:solidFill>
          <a:schemeClr val="lt1">
            <a:alpha val="90000"/>
            <a:hueOff val="0"/>
            <a:satOff val="0"/>
            <a:lumOff val="0"/>
            <a:alphaOff val="0"/>
          </a:schemeClr>
        </a:solidFill>
        <a:ln w="19050" cap="flat" cmpd="sng" algn="ctr">
          <a:solidFill>
            <a:schemeClr val="accent2">
              <a:hueOff val="1170380"/>
              <a:satOff val="-1460"/>
              <a:lumOff val="34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28016" bIns="11430" numCol="1" spcCol="1270" anchor="ctr" anchorCtr="0">
          <a:noAutofit/>
        </a:bodyPr>
        <a:lstStyle/>
        <a:p>
          <a:pPr marL="171450" lvl="1" indent="-171450" algn="r" defTabSz="800100" rtl="1">
            <a:lnSpc>
              <a:spcPct val="90000"/>
            </a:lnSpc>
            <a:spcBef>
              <a:spcPct val="0"/>
            </a:spcBef>
            <a:spcAft>
              <a:spcPct val="15000"/>
            </a:spcAft>
            <a:buChar char="•"/>
          </a:pPr>
          <a:r>
            <a:rPr lang="ar-SA" sz="1800" b="1" u="sng" kern="1200" dirty="0">
              <a:solidFill>
                <a:schemeClr val="tx1"/>
              </a:solidFill>
              <a:effectLst/>
              <a:latin typeface="+mn-lt"/>
              <a:ea typeface="+mn-ea"/>
              <a:cs typeface="B Mitra" panose="00000400000000000000" pitchFamily="2" charset="-78"/>
            </a:rPr>
            <a:t>ارتقاء شاخص های صرفه جویی و بهره وری از منابع آب</a:t>
          </a:r>
          <a:endParaRPr lang="en-US" sz="1800" b="1" u="sng" kern="1200" dirty="0">
            <a:solidFill>
              <a:schemeClr val="tx1"/>
            </a:solidFill>
            <a:cs typeface="B Lotus" panose="00000400000000000000" pitchFamily="2" charset="-78"/>
          </a:endParaRPr>
        </a:p>
      </dsp:txBody>
      <dsp:txXfrm rot="5400000">
        <a:off x="33983" y="992343"/>
        <a:ext cx="7445915" cy="628185"/>
      </dsp:txXfrm>
    </dsp:sp>
    <dsp:sp modelId="{32C81912-F305-47B5-B10B-015F158D276A}">
      <dsp:nvSpPr>
        <dsp:cNvPr id="0" name=""/>
        <dsp:cNvSpPr/>
      </dsp:nvSpPr>
      <dsp:spPr>
        <a:xfrm rot="5400000">
          <a:off x="7319247" y="2072816"/>
          <a:ext cx="1071002" cy="749701"/>
        </a:xfrm>
        <a:prstGeom prst="chevron">
          <a:avLst/>
        </a:prstGeom>
        <a:solidFill>
          <a:schemeClr val="accent2">
            <a:hueOff val="2340759"/>
            <a:satOff val="-2919"/>
            <a:lumOff val="686"/>
            <a:alphaOff val="0"/>
          </a:schemeClr>
        </a:solidFill>
        <a:ln w="1905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fa-IR" sz="1800" kern="1200" dirty="0">
              <a:cs typeface="B Lotus" panose="00000400000000000000" pitchFamily="2" charset="-78"/>
            </a:rPr>
            <a:t>8</a:t>
          </a:r>
          <a:endParaRPr lang="en-US" sz="1800" kern="1200" dirty="0">
            <a:cs typeface="B Lotus" panose="00000400000000000000" pitchFamily="2" charset="-78"/>
          </a:endParaRPr>
        </a:p>
      </dsp:txBody>
      <dsp:txXfrm rot="-5400000">
        <a:off x="7479898" y="2287017"/>
        <a:ext cx="749701" cy="321301"/>
      </dsp:txXfrm>
    </dsp:sp>
    <dsp:sp modelId="{168FE7C2-E2AB-4E26-86C2-EB1C6146F060}">
      <dsp:nvSpPr>
        <dsp:cNvPr id="0" name=""/>
        <dsp:cNvSpPr/>
      </dsp:nvSpPr>
      <dsp:spPr>
        <a:xfrm rot="16200000">
          <a:off x="3391873" y="-1479707"/>
          <a:ext cx="696151" cy="7479898"/>
        </a:xfrm>
        <a:prstGeom prst="round2SameRect">
          <a:avLst/>
        </a:prstGeom>
        <a:solidFill>
          <a:schemeClr val="lt1">
            <a:alpha val="90000"/>
            <a:hueOff val="0"/>
            <a:satOff val="0"/>
            <a:lumOff val="0"/>
            <a:alphaOff val="0"/>
          </a:schemeClr>
        </a:solidFill>
        <a:ln w="1905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28016" bIns="11430" numCol="1" spcCol="1270" anchor="ctr" anchorCtr="0">
          <a:noAutofit/>
        </a:bodyPr>
        <a:lstStyle/>
        <a:p>
          <a:pPr marL="171450" lvl="1" indent="-171450" algn="r" defTabSz="800100" rtl="1">
            <a:lnSpc>
              <a:spcPct val="90000"/>
            </a:lnSpc>
            <a:spcBef>
              <a:spcPct val="0"/>
            </a:spcBef>
            <a:spcAft>
              <a:spcPct val="15000"/>
            </a:spcAft>
            <a:buChar char="•"/>
          </a:pPr>
          <a:r>
            <a:rPr lang="ar-SA" sz="1800" b="1" u="sng" kern="1200" dirty="0">
              <a:solidFill>
                <a:schemeClr val="tx1"/>
              </a:solidFill>
              <a:effectLst/>
              <a:latin typeface="+mn-lt"/>
              <a:ea typeface="+mn-ea"/>
              <a:cs typeface="B Mitra" panose="00000400000000000000" pitchFamily="2" charset="-78"/>
            </a:rPr>
            <a:t>توسعه</a:t>
          </a:r>
          <a:r>
            <a:rPr lang="ar-SA" sz="1800" kern="1200" dirty="0">
              <a:solidFill>
                <a:schemeClr val="tx1"/>
              </a:solidFill>
              <a:effectLst/>
              <a:latin typeface="+mn-lt"/>
              <a:ea typeface="+mn-ea"/>
              <a:cs typeface="B Mitra" panose="00000400000000000000" pitchFamily="2" charset="-78"/>
            </a:rPr>
            <a:t> </a:t>
          </a:r>
          <a:r>
            <a:rPr lang="ar-SA" sz="1800" b="1" u="sng" kern="1200" dirty="0">
              <a:solidFill>
                <a:schemeClr val="tx1"/>
              </a:solidFill>
              <a:effectLst/>
              <a:latin typeface="+mn-lt"/>
              <a:ea typeface="+mn-ea"/>
              <a:cs typeface="B Mitra" panose="00000400000000000000" pitchFamily="2" charset="-78"/>
            </a:rPr>
            <a:t>و بهبود زیرساخت های اقتصادی وابسته به بخش کشاورزی و گردشگری</a:t>
          </a:r>
          <a:endParaRPr lang="en-US" sz="1800" b="1" u="sng" kern="1200" dirty="0">
            <a:solidFill>
              <a:schemeClr val="tx1"/>
            </a:solidFill>
            <a:cs typeface="B Lotus" panose="00000400000000000000" pitchFamily="2" charset="-78"/>
          </a:endParaRPr>
        </a:p>
      </dsp:txBody>
      <dsp:txXfrm rot="5400000">
        <a:off x="33983" y="1946149"/>
        <a:ext cx="7445915" cy="628185"/>
      </dsp:txXfrm>
    </dsp:sp>
    <dsp:sp modelId="{99D8FD36-4689-4111-A1B6-7363A3AC5CD3}">
      <dsp:nvSpPr>
        <dsp:cNvPr id="0" name=""/>
        <dsp:cNvSpPr/>
      </dsp:nvSpPr>
      <dsp:spPr>
        <a:xfrm rot="5400000">
          <a:off x="7319247" y="3026622"/>
          <a:ext cx="1071002" cy="749701"/>
        </a:xfrm>
        <a:prstGeom prst="chevron">
          <a:avLst/>
        </a:prstGeom>
        <a:solidFill>
          <a:schemeClr val="accent2">
            <a:hueOff val="3511139"/>
            <a:satOff val="-4379"/>
            <a:lumOff val="1030"/>
            <a:alphaOff val="0"/>
          </a:schemeClr>
        </a:solidFill>
        <a:ln w="19050" cap="flat" cmpd="sng" algn="ctr">
          <a:solidFill>
            <a:schemeClr val="accent2">
              <a:hueOff val="3511139"/>
              <a:satOff val="-4379"/>
              <a:lumOff val="103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a-IR" sz="1800" kern="1200" dirty="0">
              <a:cs typeface="B Lotus" panose="00000400000000000000" pitchFamily="2" charset="-78"/>
            </a:rPr>
            <a:t>9</a:t>
          </a:r>
          <a:endParaRPr lang="en-US" sz="1800" kern="1200" dirty="0">
            <a:cs typeface="B Lotus" panose="00000400000000000000" pitchFamily="2" charset="-78"/>
          </a:endParaRPr>
        </a:p>
      </dsp:txBody>
      <dsp:txXfrm rot="-5400000">
        <a:off x="7479898" y="3240823"/>
        <a:ext cx="749701" cy="321301"/>
      </dsp:txXfrm>
    </dsp:sp>
    <dsp:sp modelId="{75E93998-5074-40DC-A37A-201D355970B6}">
      <dsp:nvSpPr>
        <dsp:cNvPr id="0" name=""/>
        <dsp:cNvSpPr/>
      </dsp:nvSpPr>
      <dsp:spPr>
        <a:xfrm rot="16200000">
          <a:off x="3464203" y="-513823"/>
          <a:ext cx="696151" cy="7479898"/>
        </a:xfrm>
        <a:prstGeom prst="round2SameRect">
          <a:avLst/>
        </a:prstGeom>
        <a:solidFill>
          <a:schemeClr val="lt1">
            <a:alpha val="90000"/>
            <a:hueOff val="0"/>
            <a:satOff val="0"/>
            <a:lumOff val="0"/>
            <a:alphaOff val="0"/>
          </a:schemeClr>
        </a:solidFill>
        <a:ln w="19050" cap="flat" cmpd="sng" algn="ctr">
          <a:solidFill>
            <a:schemeClr val="accent2">
              <a:hueOff val="3511139"/>
              <a:satOff val="-4379"/>
              <a:lumOff val="10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28016" bIns="11430" numCol="1" spcCol="1270" anchor="ctr" anchorCtr="0">
          <a:noAutofit/>
        </a:bodyPr>
        <a:lstStyle/>
        <a:p>
          <a:pPr marL="171450" lvl="1" indent="-171450" algn="r" defTabSz="800100" rtl="1">
            <a:lnSpc>
              <a:spcPct val="90000"/>
            </a:lnSpc>
            <a:spcBef>
              <a:spcPct val="0"/>
            </a:spcBef>
            <a:spcAft>
              <a:spcPct val="15000"/>
            </a:spcAft>
            <a:buChar char="•"/>
          </a:pPr>
          <a:r>
            <a:rPr lang="ar-SA" sz="1800" kern="1200" dirty="0">
              <a:solidFill>
                <a:schemeClr val="dk1"/>
              </a:solidFill>
              <a:effectLst/>
              <a:latin typeface="+mn-lt"/>
              <a:ea typeface="+mn-ea"/>
              <a:cs typeface="B Mitra" panose="00000400000000000000" pitchFamily="2" charset="-78"/>
            </a:rPr>
            <a:t>بهره برداری از ظرفیت ها و پتانسیل های محیطی – اکولوژیک در فرآیند توسعه پایدار منظومه</a:t>
          </a:r>
          <a:r>
            <a:rPr lang="fa-IR" sz="1800" kern="1200" dirty="0">
              <a:solidFill>
                <a:schemeClr val="dk1"/>
              </a:solidFill>
              <a:effectLst/>
              <a:latin typeface="+mn-lt"/>
              <a:ea typeface="+mn-ea"/>
              <a:cs typeface="B Mitra" panose="00000400000000000000" pitchFamily="2" charset="-78"/>
            </a:rPr>
            <a:t> ها</a:t>
          </a:r>
          <a:endParaRPr lang="en-US" sz="1800" kern="1200" dirty="0">
            <a:cs typeface="B Lotus" panose="00000400000000000000" pitchFamily="2" charset="-78"/>
          </a:endParaRPr>
        </a:p>
      </dsp:txBody>
      <dsp:txXfrm rot="5400000">
        <a:off x="106313" y="2912033"/>
        <a:ext cx="7445915" cy="628185"/>
      </dsp:txXfrm>
    </dsp:sp>
    <dsp:sp modelId="{FE53591A-48DB-4E36-83C4-D72DA5CF34DE}">
      <dsp:nvSpPr>
        <dsp:cNvPr id="0" name=""/>
        <dsp:cNvSpPr/>
      </dsp:nvSpPr>
      <dsp:spPr>
        <a:xfrm rot="5400000">
          <a:off x="7319247" y="3980428"/>
          <a:ext cx="1071002" cy="749701"/>
        </a:xfrm>
        <a:prstGeom prst="chevron">
          <a:avLst/>
        </a:prstGeom>
        <a:solidFill>
          <a:schemeClr val="accent2">
            <a:hueOff val="4681519"/>
            <a:satOff val="-5839"/>
            <a:lumOff val="1373"/>
            <a:alphaOff val="0"/>
          </a:schemeClr>
        </a:solidFill>
        <a:ln w="1905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a-IR" sz="1800" kern="1200" dirty="0">
              <a:cs typeface="B Lotus" panose="00000400000000000000" pitchFamily="2" charset="-78"/>
            </a:rPr>
            <a:t>10</a:t>
          </a:r>
          <a:endParaRPr lang="en-US" sz="1800" kern="1200" dirty="0">
            <a:cs typeface="B Lotus" panose="00000400000000000000" pitchFamily="2" charset="-78"/>
          </a:endParaRPr>
        </a:p>
      </dsp:txBody>
      <dsp:txXfrm rot="-5400000">
        <a:off x="7479898" y="4194629"/>
        <a:ext cx="749701" cy="321301"/>
      </dsp:txXfrm>
    </dsp:sp>
    <dsp:sp modelId="{E122884D-CEBC-4CAB-A805-79540D6F72EB}">
      <dsp:nvSpPr>
        <dsp:cNvPr id="0" name=""/>
        <dsp:cNvSpPr/>
      </dsp:nvSpPr>
      <dsp:spPr>
        <a:xfrm rot="16200000">
          <a:off x="3391873" y="427905"/>
          <a:ext cx="696151" cy="7479898"/>
        </a:xfrm>
        <a:prstGeom prst="round2SameRect">
          <a:avLst/>
        </a:prstGeom>
        <a:solidFill>
          <a:schemeClr val="lt1">
            <a:alpha val="90000"/>
            <a:hueOff val="0"/>
            <a:satOff val="0"/>
            <a:lumOff val="0"/>
            <a:alphaOff val="0"/>
          </a:schemeClr>
        </a:solidFill>
        <a:ln w="1905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28016" bIns="11430" numCol="1" spcCol="1270" anchor="ctr" anchorCtr="0">
          <a:noAutofit/>
        </a:bodyPr>
        <a:lstStyle/>
        <a:p>
          <a:pPr marL="171450" lvl="1" indent="-171450" algn="r" defTabSz="800100" rtl="1">
            <a:lnSpc>
              <a:spcPct val="90000"/>
            </a:lnSpc>
            <a:spcBef>
              <a:spcPct val="0"/>
            </a:spcBef>
            <a:spcAft>
              <a:spcPct val="15000"/>
            </a:spcAft>
            <a:buChar char="•"/>
          </a:pPr>
          <a:r>
            <a:rPr lang="ar-SA" sz="1800" kern="1200" dirty="0">
              <a:solidFill>
                <a:schemeClr val="dk1"/>
              </a:solidFill>
              <a:effectLst/>
              <a:latin typeface="+mn-lt"/>
              <a:ea typeface="+mn-ea"/>
              <a:cs typeface="B Mitra" panose="00000400000000000000" pitchFamily="2" charset="-78"/>
            </a:rPr>
            <a:t>بهره برداری از ظرفیت ها و پتانسیل های اقتصادی بخش ( گردشگری، کشاورزی، دامداری، صنایع دستی و ... ) در فرآیند توسعه پایدار منظومه</a:t>
          </a:r>
          <a:endParaRPr lang="en-US" sz="1800" kern="1200" dirty="0">
            <a:cs typeface="B Lotus" panose="00000400000000000000" pitchFamily="2" charset="-78"/>
          </a:endParaRPr>
        </a:p>
      </dsp:txBody>
      <dsp:txXfrm rot="5400000">
        <a:off x="33983" y="3853762"/>
        <a:ext cx="7445915" cy="6281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6C992B-BF31-4262-A719-36A44F2F5D97}">
      <dsp:nvSpPr>
        <dsp:cNvPr id="0" name=""/>
        <dsp:cNvSpPr/>
      </dsp:nvSpPr>
      <dsp:spPr>
        <a:xfrm rot="5400000">
          <a:off x="7467421" y="137428"/>
          <a:ext cx="896681" cy="627676"/>
        </a:xfrm>
        <a:prstGeom prst="chevron">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fa-IR" sz="1800" kern="1200" dirty="0">
              <a:cs typeface="B Lotus" panose="00000400000000000000" pitchFamily="2" charset="-78"/>
            </a:rPr>
            <a:t>11</a:t>
          </a:r>
          <a:endParaRPr lang="en-US" sz="1800" kern="1200" dirty="0">
            <a:cs typeface="B Lotus" panose="00000400000000000000" pitchFamily="2" charset="-78"/>
          </a:endParaRPr>
        </a:p>
      </dsp:txBody>
      <dsp:txXfrm rot="-5400000">
        <a:off x="7601924" y="316763"/>
        <a:ext cx="627676" cy="269005"/>
      </dsp:txXfrm>
    </dsp:sp>
    <dsp:sp modelId="{47EB7DEE-A37D-48A8-B9F1-F7E4A996F091}">
      <dsp:nvSpPr>
        <dsp:cNvPr id="0" name=""/>
        <dsp:cNvSpPr/>
      </dsp:nvSpPr>
      <dsp:spPr>
        <a:xfrm rot="16200000">
          <a:off x="3509387" y="-3506461"/>
          <a:ext cx="583149" cy="7601923"/>
        </a:xfrm>
        <a:prstGeom prst="round2Same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28016" bIns="11430" numCol="1" spcCol="1270" anchor="ctr" anchorCtr="0">
          <a:noAutofit/>
        </a:bodyPr>
        <a:lstStyle/>
        <a:p>
          <a:pPr marL="171450" lvl="1" indent="-171450" algn="r" defTabSz="800100" rtl="1">
            <a:lnSpc>
              <a:spcPct val="90000"/>
            </a:lnSpc>
            <a:spcBef>
              <a:spcPct val="0"/>
            </a:spcBef>
            <a:spcAft>
              <a:spcPct val="15000"/>
            </a:spcAft>
            <a:buChar char="•"/>
          </a:pPr>
          <a:r>
            <a:rPr lang="ar-SA" sz="1800" kern="1200" dirty="0">
              <a:solidFill>
                <a:schemeClr val="dk1"/>
              </a:solidFill>
              <a:effectLst/>
              <a:latin typeface="+mn-lt"/>
              <a:ea typeface="+mn-ea"/>
              <a:cs typeface="B Lotus" panose="00000400000000000000" pitchFamily="2" charset="-78"/>
            </a:rPr>
            <a:t>برخورداری از زیرساختها و زیربناها برای توسعه اقتصادی – اجتماعی و کالبدی</a:t>
          </a:r>
          <a:endParaRPr lang="en-US" sz="1800" kern="1200" dirty="0">
            <a:cs typeface="B Lotus" panose="00000400000000000000" pitchFamily="2" charset="-78"/>
          </a:endParaRPr>
        </a:p>
      </dsp:txBody>
      <dsp:txXfrm rot="5400000">
        <a:off x="28468" y="31392"/>
        <a:ext cx="7573456" cy="526215"/>
      </dsp:txXfrm>
    </dsp:sp>
    <dsp:sp modelId="{2ECCF494-01DE-41F4-BDB4-FD64A60C8FAC}">
      <dsp:nvSpPr>
        <dsp:cNvPr id="0" name=""/>
        <dsp:cNvSpPr/>
      </dsp:nvSpPr>
      <dsp:spPr>
        <a:xfrm rot="5400000">
          <a:off x="7467421" y="935988"/>
          <a:ext cx="896681" cy="627676"/>
        </a:xfrm>
        <a:prstGeom prst="chevron">
          <a:avLst/>
        </a:prstGeom>
        <a:solidFill>
          <a:schemeClr val="accent2">
            <a:hueOff val="936304"/>
            <a:satOff val="-1168"/>
            <a:lumOff val="275"/>
            <a:alphaOff val="0"/>
          </a:schemeClr>
        </a:solidFill>
        <a:ln w="19050" cap="flat" cmpd="sng" algn="ctr">
          <a:solidFill>
            <a:schemeClr val="accent2">
              <a:hueOff val="936304"/>
              <a:satOff val="-1168"/>
              <a:lumOff val="27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fa-IR" sz="1800" kern="1200" dirty="0">
              <a:cs typeface="B Lotus" panose="00000400000000000000" pitchFamily="2" charset="-78"/>
            </a:rPr>
            <a:t>12</a:t>
          </a:r>
          <a:endParaRPr lang="en-US" sz="1800" kern="1200" dirty="0">
            <a:cs typeface="B Lotus" panose="00000400000000000000" pitchFamily="2" charset="-78"/>
          </a:endParaRPr>
        </a:p>
      </dsp:txBody>
      <dsp:txXfrm rot="-5400000">
        <a:off x="7601924" y="1115323"/>
        <a:ext cx="627676" cy="269005"/>
      </dsp:txXfrm>
    </dsp:sp>
    <dsp:sp modelId="{8BE6665F-9379-4FE3-AFC9-F4175CE26D2D}">
      <dsp:nvSpPr>
        <dsp:cNvPr id="0" name=""/>
        <dsp:cNvSpPr/>
      </dsp:nvSpPr>
      <dsp:spPr>
        <a:xfrm rot="16200000">
          <a:off x="3509540" y="-2708054"/>
          <a:ext cx="582842" cy="7601923"/>
        </a:xfrm>
        <a:prstGeom prst="round2SameRect">
          <a:avLst/>
        </a:prstGeom>
        <a:solidFill>
          <a:schemeClr val="lt1">
            <a:alpha val="90000"/>
            <a:hueOff val="0"/>
            <a:satOff val="0"/>
            <a:lumOff val="0"/>
            <a:alphaOff val="0"/>
          </a:schemeClr>
        </a:solidFill>
        <a:ln w="19050" cap="flat" cmpd="sng" algn="ctr">
          <a:solidFill>
            <a:schemeClr val="accent2">
              <a:hueOff val="936304"/>
              <a:satOff val="-1168"/>
              <a:lumOff val="2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28016" bIns="11430" numCol="1" spcCol="1270" anchor="ctr" anchorCtr="0">
          <a:noAutofit/>
        </a:bodyPr>
        <a:lstStyle/>
        <a:p>
          <a:pPr marL="171450" lvl="1" indent="-171450" algn="r" defTabSz="800100" rtl="1">
            <a:lnSpc>
              <a:spcPct val="90000"/>
            </a:lnSpc>
            <a:spcBef>
              <a:spcPct val="0"/>
            </a:spcBef>
            <a:spcAft>
              <a:spcPct val="15000"/>
            </a:spcAft>
            <a:buChar char="•"/>
          </a:pPr>
          <a:r>
            <a:rPr lang="ar-SA" sz="1800" b="1" u="sng" kern="1200" dirty="0">
              <a:solidFill>
                <a:schemeClr val="tx1"/>
              </a:solidFill>
              <a:effectLst/>
              <a:latin typeface="+mn-lt"/>
              <a:ea typeface="+mn-ea"/>
              <a:cs typeface="B Lotus" panose="00000400000000000000" pitchFamily="2" charset="-78"/>
            </a:rPr>
            <a:t>توانمندسازي جامعه محلي براي مشاركت در فرآيند توسعه و حكمروايي ناحيه اي </a:t>
          </a:r>
          <a:endParaRPr lang="en-US" sz="1800" b="1" u="sng" kern="1200" dirty="0">
            <a:solidFill>
              <a:schemeClr val="tx1"/>
            </a:solidFill>
            <a:cs typeface="B Lotus" panose="00000400000000000000" pitchFamily="2" charset="-78"/>
          </a:endParaRPr>
        </a:p>
      </dsp:txBody>
      <dsp:txXfrm rot="5400000">
        <a:off x="28452" y="829938"/>
        <a:ext cx="7573471" cy="525938"/>
      </dsp:txXfrm>
    </dsp:sp>
    <dsp:sp modelId="{32C81912-F305-47B5-B10B-015F158D276A}">
      <dsp:nvSpPr>
        <dsp:cNvPr id="0" name=""/>
        <dsp:cNvSpPr/>
      </dsp:nvSpPr>
      <dsp:spPr>
        <a:xfrm rot="5400000">
          <a:off x="7467421" y="1734548"/>
          <a:ext cx="896681" cy="627676"/>
        </a:xfrm>
        <a:prstGeom prst="chevron">
          <a:avLst/>
        </a:prstGeom>
        <a:solidFill>
          <a:schemeClr val="accent2">
            <a:hueOff val="1872608"/>
            <a:satOff val="-2336"/>
            <a:lumOff val="549"/>
            <a:alphaOff val="0"/>
          </a:schemeClr>
        </a:solidFill>
        <a:ln w="19050" cap="flat" cmpd="sng" algn="ctr">
          <a:solidFill>
            <a:schemeClr val="accent2">
              <a:hueOff val="1872608"/>
              <a:satOff val="-2336"/>
              <a:lumOff val="54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fa-IR" sz="1800" kern="1200" dirty="0">
              <a:cs typeface="B Lotus" panose="00000400000000000000" pitchFamily="2" charset="-78"/>
            </a:rPr>
            <a:t>13</a:t>
          </a:r>
          <a:endParaRPr lang="en-US" sz="1800" kern="1200" dirty="0">
            <a:cs typeface="B Lotus" panose="00000400000000000000" pitchFamily="2" charset="-78"/>
          </a:endParaRPr>
        </a:p>
      </dsp:txBody>
      <dsp:txXfrm rot="-5400000">
        <a:off x="7601924" y="1913883"/>
        <a:ext cx="627676" cy="269005"/>
      </dsp:txXfrm>
    </dsp:sp>
    <dsp:sp modelId="{168FE7C2-E2AB-4E26-86C2-EB1C6146F060}">
      <dsp:nvSpPr>
        <dsp:cNvPr id="0" name=""/>
        <dsp:cNvSpPr/>
      </dsp:nvSpPr>
      <dsp:spPr>
        <a:xfrm rot="16200000">
          <a:off x="3509540" y="-1909493"/>
          <a:ext cx="582842" cy="7601923"/>
        </a:xfrm>
        <a:prstGeom prst="round2SameRect">
          <a:avLst/>
        </a:prstGeom>
        <a:solidFill>
          <a:schemeClr val="lt1">
            <a:alpha val="90000"/>
            <a:hueOff val="0"/>
            <a:satOff val="0"/>
            <a:lumOff val="0"/>
            <a:alphaOff val="0"/>
          </a:schemeClr>
        </a:solidFill>
        <a:ln w="19050" cap="flat" cmpd="sng" algn="ctr">
          <a:solidFill>
            <a:schemeClr val="accent2">
              <a:hueOff val="1872608"/>
              <a:satOff val="-2336"/>
              <a:lumOff val="5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28016" bIns="11430" numCol="1" spcCol="1270" anchor="ctr" anchorCtr="0">
          <a:noAutofit/>
        </a:bodyPr>
        <a:lstStyle/>
        <a:p>
          <a:pPr marL="171450" lvl="1" indent="-171450" algn="r" defTabSz="800100" rtl="1">
            <a:lnSpc>
              <a:spcPct val="90000"/>
            </a:lnSpc>
            <a:spcBef>
              <a:spcPct val="0"/>
            </a:spcBef>
            <a:spcAft>
              <a:spcPct val="15000"/>
            </a:spcAft>
            <a:buChar char="•"/>
          </a:pPr>
          <a:r>
            <a:rPr lang="ar-SA" sz="1800" kern="1200" dirty="0">
              <a:solidFill>
                <a:schemeClr val="dk1"/>
              </a:solidFill>
              <a:effectLst/>
              <a:latin typeface="+mn-lt"/>
              <a:ea typeface="+mn-ea"/>
              <a:cs typeface="B Lotus" panose="00000400000000000000" pitchFamily="2" charset="-78"/>
            </a:rPr>
            <a:t>ساماندهي منابع سرمايه اي و خرد و پس اندازهاي خرد روستايي در فرآيند توسعه كالبدي و اقتصادي (کار آفرینی)</a:t>
          </a:r>
          <a:endParaRPr lang="en-US" sz="1800" kern="1200" dirty="0">
            <a:cs typeface="B Lotus" panose="00000400000000000000" pitchFamily="2" charset="-78"/>
          </a:endParaRPr>
        </a:p>
      </dsp:txBody>
      <dsp:txXfrm rot="5400000">
        <a:off x="28452" y="1628499"/>
        <a:ext cx="7573471" cy="525938"/>
      </dsp:txXfrm>
    </dsp:sp>
    <dsp:sp modelId="{99D8FD36-4689-4111-A1B6-7363A3AC5CD3}">
      <dsp:nvSpPr>
        <dsp:cNvPr id="0" name=""/>
        <dsp:cNvSpPr/>
      </dsp:nvSpPr>
      <dsp:spPr>
        <a:xfrm rot="5400000">
          <a:off x="7467421" y="2533108"/>
          <a:ext cx="896681" cy="627676"/>
        </a:xfrm>
        <a:prstGeom prst="chevron">
          <a:avLst/>
        </a:prstGeom>
        <a:solidFill>
          <a:schemeClr val="accent2">
            <a:hueOff val="2808911"/>
            <a:satOff val="-3503"/>
            <a:lumOff val="824"/>
            <a:alphaOff val="0"/>
          </a:schemeClr>
        </a:solidFill>
        <a:ln w="19050" cap="flat" cmpd="sng" algn="ctr">
          <a:solidFill>
            <a:schemeClr val="accent2">
              <a:hueOff val="2808911"/>
              <a:satOff val="-3503"/>
              <a:lumOff val="82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a-IR" sz="1800" kern="1200" dirty="0">
              <a:cs typeface="B Lotus" panose="00000400000000000000" pitchFamily="2" charset="-78"/>
            </a:rPr>
            <a:t>14</a:t>
          </a:r>
          <a:endParaRPr lang="en-US" sz="1800" kern="1200" dirty="0">
            <a:cs typeface="B Lotus" panose="00000400000000000000" pitchFamily="2" charset="-78"/>
          </a:endParaRPr>
        </a:p>
      </dsp:txBody>
      <dsp:txXfrm rot="-5400000">
        <a:off x="7601924" y="2712443"/>
        <a:ext cx="627676" cy="269005"/>
      </dsp:txXfrm>
    </dsp:sp>
    <dsp:sp modelId="{75E93998-5074-40DC-A37A-201D355970B6}">
      <dsp:nvSpPr>
        <dsp:cNvPr id="0" name=""/>
        <dsp:cNvSpPr/>
      </dsp:nvSpPr>
      <dsp:spPr>
        <a:xfrm rot="16200000">
          <a:off x="3583050" y="-1100821"/>
          <a:ext cx="582842" cy="7601923"/>
        </a:xfrm>
        <a:prstGeom prst="round2SameRect">
          <a:avLst/>
        </a:prstGeom>
        <a:solidFill>
          <a:schemeClr val="lt1">
            <a:alpha val="90000"/>
            <a:hueOff val="0"/>
            <a:satOff val="0"/>
            <a:lumOff val="0"/>
            <a:alphaOff val="0"/>
          </a:schemeClr>
        </a:solidFill>
        <a:ln w="19050" cap="flat" cmpd="sng" algn="ctr">
          <a:solidFill>
            <a:schemeClr val="accent2">
              <a:hueOff val="2808911"/>
              <a:satOff val="-3503"/>
              <a:lumOff val="82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28016" bIns="11430" numCol="1" spcCol="1270" anchor="ctr" anchorCtr="0">
          <a:noAutofit/>
        </a:bodyPr>
        <a:lstStyle/>
        <a:p>
          <a:pPr marL="171450" lvl="1" indent="-171450" algn="r" defTabSz="800100" rtl="1">
            <a:lnSpc>
              <a:spcPct val="90000"/>
            </a:lnSpc>
            <a:spcBef>
              <a:spcPct val="0"/>
            </a:spcBef>
            <a:spcAft>
              <a:spcPct val="15000"/>
            </a:spcAft>
            <a:buChar char="•"/>
          </a:pPr>
          <a:r>
            <a:rPr lang="ar-SA" sz="1800" kern="1200" dirty="0">
              <a:solidFill>
                <a:schemeClr val="dk1"/>
              </a:solidFill>
              <a:effectLst/>
              <a:latin typeface="+mn-lt"/>
              <a:ea typeface="+mn-ea"/>
              <a:cs typeface="B Lotus" panose="00000400000000000000" pitchFamily="2" charset="-78"/>
            </a:rPr>
            <a:t>بهره برداری از پتانسیل بالقوه و بالفعل بخش کشاورزی</a:t>
          </a:r>
          <a:endParaRPr lang="en-US" sz="1800" kern="1200" dirty="0">
            <a:cs typeface="B Lotus" panose="00000400000000000000" pitchFamily="2" charset="-78"/>
          </a:endParaRPr>
        </a:p>
      </dsp:txBody>
      <dsp:txXfrm rot="5400000">
        <a:off x="101962" y="2437171"/>
        <a:ext cx="7573471" cy="525938"/>
      </dsp:txXfrm>
    </dsp:sp>
    <dsp:sp modelId="{FE53591A-48DB-4E36-83C4-D72DA5CF34DE}">
      <dsp:nvSpPr>
        <dsp:cNvPr id="0" name=""/>
        <dsp:cNvSpPr/>
      </dsp:nvSpPr>
      <dsp:spPr>
        <a:xfrm rot="5400000">
          <a:off x="7467421" y="3331669"/>
          <a:ext cx="896681" cy="627676"/>
        </a:xfrm>
        <a:prstGeom prst="chevron">
          <a:avLst/>
        </a:prstGeom>
        <a:solidFill>
          <a:schemeClr val="accent2">
            <a:hueOff val="3745215"/>
            <a:satOff val="-4671"/>
            <a:lumOff val="1098"/>
            <a:alphaOff val="0"/>
          </a:schemeClr>
        </a:solidFill>
        <a:ln w="19050" cap="flat" cmpd="sng" algn="ctr">
          <a:solidFill>
            <a:schemeClr val="accent2">
              <a:hueOff val="3745215"/>
              <a:satOff val="-4671"/>
              <a:lumOff val="109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a-IR" sz="1800" kern="1200" dirty="0">
              <a:cs typeface="B Lotus" panose="00000400000000000000" pitchFamily="2" charset="-78"/>
            </a:rPr>
            <a:t>15</a:t>
          </a:r>
          <a:endParaRPr lang="en-US" sz="1800" kern="1200" dirty="0">
            <a:cs typeface="B Lotus" panose="00000400000000000000" pitchFamily="2" charset="-78"/>
          </a:endParaRPr>
        </a:p>
      </dsp:txBody>
      <dsp:txXfrm rot="-5400000">
        <a:off x="7601924" y="3511004"/>
        <a:ext cx="627676" cy="269005"/>
      </dsp:txXfrm>
    </dsp:sp>
    <dsp:sp modelId="{E122884D-CEBC-4CAB-A805-79540D6F72EB}">
      <dsp:nvSpPr>
        <dsp:cNvPr id="0" name=""/>
        <dsp:cNvSpPr/>
      </dsp:nvSpPr>
      <dsp:spPr>
        <a:xfrm rot="16200000">
          <a:off x="3509540" y="-312373"/>
          <a:ext cx="582842" cy="7601923"/>
        </a:xfrm>
        <a:prstGeom prst="round2SameRect">
          <a:avLst/>
        </a:prstGeom>
        <a:solidFill>
          <a:schemeClr val="lt1">
            <a:alpha val="90000"/>
            <a:hueOff val="0"/>
            <a:satOff val="0"/>
            <a:lumOff val="0"/>
            <a:alphaOff val="0"/>
          </a:schemeClr>
        </a:solidFill>
        <a:ln w="19050" cap="flat" cmpd="sng" algn="ctr">
          <a:solidFill>
            <a:schemeClr val="accent2">
              <a:hueOff val="3745215"/>
              <a:satOff val="-4671"/>
              <a:lumOff val="109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28016" bIns="11430" numCol="1" spcCol="1270" anchor="ctr" anchorCtr="0">
          <a:noAutofit/>
        </a:bodyPr>
        <a:lstStyle/>
        <a:p>
          <a:pPr marL="171450" lvl="1" indent="-171450" algn="r" defTabSz="800100" rtl="1">
            <a:lnSpc>
              <a:spcPct val="90000"/>
            </a:lnSpc>
            <a:spcBef>
              <a:spcPct val="0"/>
            </a:spcBef>
            <a:spcAft>
              <a:spcPct val="15000"/>
            </a:spcAft>
            <a:buChar char="•"/>
          </a:pPr>
          <a:r>
            <a:rPr lang="ar-SA" sz="1800" b="1" u="sng" kern="1200" dirty="0">
              <a:solidFill>
                <a:schemeClr val="tx1"/>
              </a:solidFill>
              <a:effectLst/>
              <a:latin typeface="+mn-lt"/>
              <a:ea typeface="+mn-ea"/>
              <a:cs typeface="B Lotus" panose="00000400000000000000" pitchFamily="2" charset="-78"/>
            </a:rPr>
            <a:t>ایجاد و تکمیل زنجیره تولید در بخش های مختلف اقتصادی </a:t>
          </a:r>
          <a:endParaRPr lang="en-US" sz="1800" b="1" u="sng" kern="1200" dirty="0">
            <a:solidFill>
              <a:schemeClr val="tx1"/>
            </a:solidFill>
            <a:cs typeface="B Lotus" panose="00000400000000000000" pitchFamily="2" charset="-78"/>
          </a:endParaRPr>
        </a:p>
      </dsp:txBody>
      <dsp:txXfrm rot="5400000">
        <a:off x="28452" y="3225619"/>
        <a:ext cx="7573471" cy="525938"/>
      </dsp:txXfrm>
    </dsp:sp>
    <dsp:sp modelId="{DEB2C404-CD00-44F6-83BA-F0677CE2D93A}">
      <dsp:nvSpPr>
        <dsp:cNvPr id="0" name=""/>
        <dsp:cNvSpPr/>
      </dsp:nvSpPr>
      <dsp:spPr>
        <a:xfrm rot="5400000">
          <a:off x="7467421" y="4130229"/>
          <a:ext cx="896681" cy="627676"/>
        </a:xfrm>
        <a:prstGeom prst="chevron">
          <a:avLst/>
        </a:prstGeom>
        <a:solidFill>
          <a:schemeClr val="accent2">
            <a:hueOff val="4681519"/>
            <a:satOff val="-5839"/>
            <a:lumOff val="1373"/>
            <a:alphaOff val="0"/>
          </a:schemeClr>
        </a:solidFill>
        <a:ln w="1905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a-IR" sz="1800" kern="1200" dirty="0">
              <a:cs typeface="B Lotus" panose="00000400000000000000" pitchFamily="2" charset="-78"/>
            </a:rPr>
            <a:t>16</a:t>
          </a:r>
          <a:endParaRPr lang="en-US" sz="1800" kern="1200" dirty="0">
            <a:cs typeface="B Lotus" panose="00000400000000000000" pitchFamily="2" charset="-78"/>
          </a:endParaRPr>
        </a:p>
      </dsp:txBody>
      <dsp:txXfrm rot="-5400000">
        <a:off x="7601924" y="4309564"/>
        <a:ext cx="627676" cy="269005"/>
      </dsp:txXfrm>
    </dsp:sp>
    <dsp:sp modelId="{A05EF043-B8A0-4FDB-9E1A-98BB807761AE}">
      <dsp:nvSpPr>
        <dsp:cNvPr id="0" name=""/>
        <dsp:cNvSpPr/>
      </dsp:nvSpPr>
      <dsp:spPr>
        <a:xfrm rot="16200000">
          <a:off x="3509540" y="486186"/>
          <a:ext cx="582842" cy="7601923"/>
        </a:xfrm>
        <a:prstGeom prst="round2SameRect">
          <a:avLst/>
        </a:prstGeom>
        <a:solidFill>
          <a:schemeClr val="lt1">
            <a:alpha val="90000"/>
            <a:hueOff val="0"/>
            <a:satOff val="0"/>
            <a:lumOff val="0"/>
            <a:alphaOff val="0"/>
          </a:schemeClr>
        </a:solidFill>
        <a:ln w="1905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28016" bIns="11430" numCol="1" spcCol="1270" anchor="ctr" anchorCtr="0">
          <a:noAutofit/>
        </a:bodyPr>
        <a:lstStyle/>
        <a:p>
          <a:pPr marL="171450" lvl="1" indent="-171450" algn="r" defTabSz="800100" rtl="1">
            <a:lnSpc>
              <a:spcPct val="90000"/>
            </a:lnSpc>
            <a:spcBef>
              <a:spcPct val="0"/>
            </a:spcBef>
            <a:spcAft>
              <a:spcPct val="15000"/>
            </a:spcAft>
            <a:buChar char="•"/>
          </a:pPr>
          <a:r>
            <a:rPr lang="ar-SA" sz="1800" b="1" u="sng" kern="1200" dirty="0">
              <a:solidFill>
                <a:schemeClr val="tx1"/>
              </a:solidFill>
              <a:effectLst/>
              <a:latin typeface="+mn-lt"/>
              <a:ea typeface="+mn-ea"/>
              <a:cs typeface="B Lotus" panose="00000400000000000000" pitchFamily="2" charset="-78"/>
            </a:rPr>
            <a:t>بهره برداری از جاذبه های گردشگری منظومه به ویژه جاذبه های اکوتوریستی</a:t>
          </a:r>
          <a:r>
            <a:rPr lang="fa-IR" sz="1800" b="1" u="sng" kern="1200" dirty="0">
              <a:solidFill>
                <a:schemeClr val="tx1"/>
              </a:solidFill>
              <a:effectLst/>
              <a:latin typeface="+mn-lt"/>
              <a:ea typeface="+mn-ea"/>
              <a:cs typeface="B Lotus" panose="00000400000000000000" pitchFamily="2" charset="-78"/>
            </a:rPr>
            <a:t>، آگروتوریسم</a:t>
          </a:r>
          <a:r>
            <a:rPr lang="ar-SA" sz="1800" b="1" u="sng" kern="1200" dirty="0">
              <a:solidFill>
                <a:schemeClr val="tx1"/>
              </a:solidFill>
              <a:effectLst/>
              <a:latin typeface="+mn-lt"/>
              <a:ea typeface="+mn-ea"/>
              <a:cs typeface="B Lotus" panose="00000400000000000000" pitchFamily="2" charset="-78"/>
            </a:rPr>
            <a:t>، گردشگری روستایی و بوم گردی</a:t>
          </a:r>
          <a:endParaRPr lang="en-US" sz="1800" b="1" u="sng" kern="1200" dirty="0">
            <a:solidFill>
              <a:schemeClr val="tx1"/>
            </a:solidFill>
            <a:cs typeface="B Lotus" panose="00000400000000000000" pitchFamily="2" charset="-78"/>
          </a:endParaRPr>
        </a:p>
      </dsp:txBody>
      <dsp:txXfrm rot="5400000">
        <a:off x="28452" y="4024178"/>
        <a:ext cx="7573471" cy="5259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55EF5A-E48F-44E9-912B-C3BD9351C561}">
      <dsp:nvSpPr>
        <dsp:cNvPr id="0" name=""/>
        <dsp:cNvSpPr/>
      </dsp:nvSpPr>
      <dsp:spPr>
        <a:xfrm>
          <a:off x="3551137" y="1984217"/>
          <a:ext cx="1663009" cy="1254561"/>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a-IR" sz="2000" b="1" kern="1200" dirty="0">
              <a:solidFill>
                <a:schemeClr val="tx1"/>
              </a:solidFill>
              <a:cs typeface="B Lotus" panose="00000400000000000000" pitchFamily="2" charset="-78"/>
            </a:rPr>
            <a:t>محورهای پیشران توسعه</a:t>
          </a:r>
          <a:endParaRPr lang="en-US" sz="2000" b="1" kern="1200" dirty="0">
            <a:solidFill>
              <a:schemeClr val="tx1"/>
            </a:solidFill>
            <a:cs typeface="B Lotus" panose="00000400000000000000" pitchFamily="2" charset="-78"/>
          </a:endParaRPr>
        </a:p>
      </dsp:txBody>
      <dsp:txXfrm>
        <a:off x="3794679" y="2167943"/>
        <a:ext cx="1175925" cy="887109"/>
      </dsp:txXfrm>
    </dsp:sp>
    <dsp:sp modelId="{32568AB2-3DD1-4735-9C58-DA8C5FFA42D9}">
      <dsp:nvSpPr>
        <dsp:cNvPr id="0" name=""/>
        <dsp:cNvSpPr/>
      </dsp:nvSpPr>
      <dsp:spPr>
        <a:xfrm rot="16200000">
          <a:off x="4203261" y="1409329"/>
          <a:ext cx="358760" cy="493175"/>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b="1" kern="1200">
            <a:solidFill>
              <a:schemeClr val="tx1"/>
            </a:solidFill>
            <a:cs typeface="B Lotus" panose="00000400000000000000" pitchFamily="2" charset="-78"/>
          </a:endParaRPr>
        </a:p>
      </dsp:txBody>
      <dsp:txXfrm>
        <a:off x="4257075" y="1561778"/>
        <a:ext cx="251132" cy="295905"/>
      </dsp:txXfrm>
    </dsp:sp>
    <dsp:sp modelId="{2D8A5030-FFD4-45A5-8CD7-8EE4DFF4F915}">
      <dsp:nvSpPr>
        <dsp:cNvPr id="0" name=""/>
        <dsp:cNvSpPr/>
      </dsp:nvSpPr>
      <dsp:spPr>
        <a:xfrm>
          <a:off x="3598541" y="1845"/>
          <a:ext cx="1568202" cy="1305464"/>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1">
            <a:lnSpc>
              <a:spcPct val="90000"/>
            </a:lnSpc>
            <a:spcBef>
              <a:spcPct val="0"/>
            </a:spcBef>
            <a:spcAft>
              <a:spcPct val="35000"/>
            </a:spcAft>
            <a:buNone/>
          </a:pPr>
          <a:r>
            <a:rPr lang="ar-SA" sz="1400" b="1" kern="1200" dirty="0">
              <a:solidFill>
                <a:schemeClr val="tx1"/>
              </a:solidFill>
              <a:effectLst/>
              <a:latin typeface="+mn-lt"/>
              <a:ea typeface="+mn-ea"/>
              <a:cs typeface="B Lotus" panose="00000400000000000000" pitchFamily="2" charset="-78"/>
            </a:rPr>
            <a:t>مدیریت و بهره وری منابع آب</a:t>
          </a:r>
          <a:endParaRPr lang="en-US" sz="1400" b="1" kern="1200" dirty="0">
            <a:solidFill>
              <a:schemeClr val="tx1"/>
            </a:solidFill>
            <a:cs typeface="B Lotus" panose="00000400000000000000" pitchFamily="2" charset="-78"/>
          </a:endParaRPr>
        </a:p>
      </dsp:txBody>
      <dsp:txXfrm>
        <a:off x="3828199" y="193026"/>
        <a:ext cx="1108886" cy="923102"/>
      </dsp:txXfrm>
    </dsp:sp>
    <dsp:sp modelId="{110F59DE-AD3D-47D4-BCC9-03199A2764F2}">
      <dsp:nvSpPr>
        <dsp:cNvPr id="0" name=""/>
        <dsp:cNvSpPr/>
      </dsp:nvSpPr>
      <dsp:spPr>
        <a:xfrm rot="19285714">
          <a:off x="5011365" y="1757467"/>
          <a:ext cx="265970" cy="493175"/>
        </a:xfrm>
        <a:prstGeom prst="rightArrow">
          <a:avLst>
            <a:gd name="adj1" fmla="val 60000"/>
            <a:gd name="adj2" fmla="val 50000"/>
          </a:avLst>
        </a:prstGeom>
        <a:solidFill>
          <a:schemeClr val="accent5">
            <a:hueOff val="-1655646"/>
            <a:satOff val="6635"/>
            <a:lumOff val="143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b="1" kern="1200">
            <a:solidFill>
              <a:schemeClr val="tx1"/>
            </a:solidFill>
            <a:cs typeface="B Lotus" panose="00000400000000000000" pitchFamily="2" charset="-78"/>
          </a:endParaRPr>
        </a:p>
      </dsp:txBody>
      <dsp:txXfrm>
        <a:off x="5020069" y="1880976"/>
        <a:ext cx="186179" cy="295905"/>
      </dsp:txXfrm>
    </dsp:sp>
    <dsp:sp modelId="{1E05CA73-58F5-49E3-BAC8-806023ABC8FF}">
      <dsp:nvSpPr>
        <dsp:cNvPr id="0" name=""/>
        <dsp:cNvSpPr/>
      </dsp:nvSpPr>
      <dsp:spPr>
        <a:xfrm>
          <a:off x="5128523" y="738645"/>
          <a:ext cx="1568202" cy="1305464"/>
        </a:xfrm>
        <a:prstGeom prst="ellipse">
          <a:avLst/>
        </a:prstGeom>
        <a:solidFill>
          <a:schemeClr val="accent5">
            <a:hueOff val="-1655646"/>
            <a:satOff val="6635"/>
            <a:lumOff val="143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a-IR" sz="1400" b="1" kern="1200" dirty="0">
              <a:solidFill>
                <a:schemeClr val="tx1"/>
              </a:solidFill>
              <a:cs typeface="B Lotus" panose="00000400000000000000" pitchFamily="2" charset="-78"/>
            </a:rPr>
            <a:t>مدرن سازی واحدهای دامداری روستایی </a:t>
          </a:r>
          <a:endParaRPr lang="en-US" sz="1400" b="1" kern="1200" dirty="0">
            <a:solidFill>
              <a:schemeClr val="tx1"/>
            </a:solidFill>
            <a:cs typeface="B Lotus" panose="00000400000000000000" pitchFamily="2" charset="-78"/>
          </a:endParaRPr>
        </a:p>
      </dsp:txBody>
      <dsp:txXfrm>
        <a:off x="5358181" y="929826"/>
        <a:ext cx="1108886" cy="923102"/>
      </dsp:txXfrm>
    </dsp:sp>
    <dsp:sp modelId="{0A1A03B1-733D-4627-9B93-F71BD49AB7D0}">
      <dsp:nvSpPr>
        <dsp:cNvPr id="0" name=""/>
        <dsp:cNvSpPr/>
      </dsp:nvSpPr>
      <dsp:spPr>
        <a:xfrm rot="771429">
          <a:off x="5254366" y="2585948"/>
          <a:ext cx="193416" cy="493175"/>
        </a:xfrm>
        <a:prstGeom prst="rightArrow">
          <a:avLst>
            <a:gd name="adj1" fmla="val 60000"/>
            <a:gd name="adj2" fmla="val 50000"/>
          </a:avLst>
        </a:prstGeom>
        <a:solidFill>
          <a:schemeClr val="accent5">
            <a:hueOff val="-3311292"/>
            <a:satOff val="13270"/>
            <a:lumOff val="287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b="1" kern="1200">
            <a:solidFill>
              <a:schemeClr val="tx1"/>
            </a:solidFill>
            <a:cs typeface="B Lotus" panose="00000400000000000000" pitchFamily="2" charset="-78"/>
          </a:endParaRPr>
        </a:p>
      </dsp:txBody>
      <dsp:txXfrm>
        <a:off x="5255093" y="2678127"/>
        <a:ext cx="135391" cy="295905"/>
      </dsp:txXfrm>
    </dsp:sp>
    <dsp:sp modelId="{442F6747-0C6F-4426-B704-5BC28BA9DF63}">
      <dsp:nvSpPr>
        <dsp:cNvPr id="0" name=""/>
        <dsp:cNvSpPr/>
      </dsp:nvSpPr>
      <dsp:spPr>
        <a:xfrm>
          <a:off x="5506397" y="2394221"/>
          <a:ext cx="1568202" cy="1305464"/>
        </a:xfrm>
        <a:prstGeom prst="ellipse">
          <a:avLst/>
        </a:prstGeom>
        <a:solidFill>
          <a:schemeClr val="accent5">
            <a:hueOff val="-3311292"/>
            <a:satOff val="13270"/>
            <a:lumOff val="287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a-IR" sz="1400" b="1" kern="1200" dirty="0">
              <a:solidFill>
                <a:schemeClr val="tx1"/>
              </a:solidFill>
              <a:cs typeface="B Lotus" panose="00000400000000000000" pitchFamily="2" charset="-78"/>
            </a:rPr>
            <a:t>ایجاد خوشه تخصصی صنایع دستی</a:t>
          </a:r>
          <a:endParaRPr lang="en-US" sz="1400" b="1" kern="1200" dirty="0">
            <a:solidFill>
              <a:schemeClr val="tx1"/>
            </a:solidFill>
            <a:cs typeface="B Lotus" panose="00000400000000000000" pitchFamily="2" charset="-78"/>
          </a:endParaRPr>
        </a:p>
      </dsp:txBody>
      <dsp:txXfrm>
        <a:off x="5736055" y="2585402"/>
        <a:ext cx="1108886" cy="923102"/>
      </dsp:txXfrm>
    </dsp:sp>
    <dsp:sp modelId="{F378D37D-4EB4-4DD8-845D-A70FB1EC0544}">
      <dsp:nvSpPr>
        <dsp:cNvPr id="0" name=""/>
        <dsp:cNvSpPr/>
      </dsp:nvSpPr>
      <dsp:spPr>
        <a:xfrm rot="3857143">
          <a:off x="4632187" y="3229816"/>
          <a:ext cx="333943" cy="493175"/>
        </a:xfrm>
        <a:prstGeom prst="rightArrow">
          <a:avLst>
            <a:gd name="adj1" fmla="val 60000"/>
            <a:gd name="adj2" fmla="val 50000"/>
          </a:avLst>
        </a:prstGeom>
        <a:solidFill>
          <a:schemeClr val="accent5">
            <a:hueOff val="-4966938"/>
            <a:satOff val="19906"/>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b="1" kern="1200">
            <a:solidFill>
              <a:schemeClr val="tx1"/>
            </a:solidFill>
            <a:cs typeface="B Lotus" panose="00000400000000000000" pitchFamily="2" charset="-78"/>
          </a:endParaRPr>
        </a:p>
      </dsp:txBody>
      <dsp:txXfrm>
        <a:off x="4660545" y="3283320"/>
        <a:ext cx="233760" cy="295905"/>
      </dsp:txXfrm>
    </dsp:sp>
    <dsp:sp modelId="{593AB89B-157A-4793-9984-368A4CA207F7}">
      <dsp:nvSpPr>
        <dsp:cNvPr id="0" name=""/>
        <dsp:cNvSpPr/>
      </dsp:nvSpPr>
      <dsp:spPr>
        <a:xfrm>
          <a:off x="4447617" y="3721890"/>
          <a:ext cx="1568202" cy="1305464"/>
        </a:xfrm>
        <a:prstGeom prst="ellipse">
          <a:avLst/>
        </a:prstGeom>
        <a:solidFill>
          <a:schemeClr val="accent5">
            <a:hueOff val="-4966938"/>
            <a:satOff val="19906"/>
            <a:lumOff val="431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a-IR" sz="1400" b="1" kern="1200" dirty="0">
              <a:solidFill>
                <a:schemeClr val="tx1"/>
              </a:solidFill>
              <a:cs typeface="B Lotus" panose="00000400000000000000" pitchFamily="2" charset="-78"/>
            </a:rPr>
            <a:t>توسعه فعالیتهای زنبورداری، پرورش گیاهان دارویی</a:t>
          </a:r>
          <a:endParaRPr lang="en-US" sz="1400" b="1" kern="1200" dirty="0">
            <a:solidFill>
              <a:schemeClr val="tx1"/>
            </a:solidFill>
            <a:cs typeface="B Lotus" panose="00000400000000000000" pitchFamily="2" charset="-78"/>
          </a:endParaRPr>
        </a:p>
      </dsp:txBody>
      <dsp:txXfrm>
        <a:off x="4677275" y="3913071"/>
        <a:ext cx="1108886" cy="923102"/>
      </dsp:txXfrm>
    </dsp:sp>
    <dsp:sp modelId="{6DB8E27D-34F8-445D-A3D7-0B07FB27E7C1}">
      <dsp:nvSpPr>
        <dsp:cNvPr id="0" name=""/>
        <dsp:cNvSpPr/>
      </dsp:nvSpPr>
      <dsp:spPr>
        <a:xfrm rot="6942857">
          <a:off x="3799153" y="3229816"/>
          <a:ext cx="333943" cy="493175"/>
        </a:xfrm>
        <a:prstGeom prst="rightArrow">
          <a:avLst>
            <a:gd name="adj1" fmla="val 60000"/>
            <a:gd name="adj2" fmla="val 50000"/>
          </a:avLst>
        </a:prstGeom>
        <a:solidFill>
          <a:schemeClr val="accent5">
            <a:hueOff val="-6622584"/>
            <a:satOff val="26541"/>
            <a:lumOff val="575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b="1" kern="1200">
            <a:solidFill>
              <a:schemeClr val="tx1"/>
            </a:solidFill>
            <a:cs typeface="B Lotus" panose="00000400000000000000" pitchFamily="2" charset="-78"/>
          </a:endParaRPr>
        </a:p>
      </dsp:txBody>
      <dsp:txXfrm rot="10800000">
        <a:off x="3870978" y="3283320"/>
        <a:ext cx="233760" cy="295905"/>
      </dsp:txXfrm>
    </dsp:sp>
    <dsp:sp modelId="{67FA7E46-CF2C-47AE-ADE9-C2D366166398}">
      <dsp:nvSpPr>
        <dsp:cNvPr id="0" name=""/>
        <dsp:cNvSpPr/>
      </dsp:nvSpPr>
      <dsp:spPr>
        <a:xfrm>
          <a:off x="2749465" y="3721890"/>
          <a:ext cx="1568202" cy="1305464"/>
        </a:xfrm>
        <a:prstGeom prst="ellipse">
          <a:avLst/>
        </a:prstGeom>
        <a:solidFill>
          <a:schemeClr val="accent5">
            <a:hueOff val="-6622584"/>
            <a:satOff val="26541"/>
            <a:lumOff val="575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1">
            <a:lnSpc>
              <a:spcPct val="90000"/>
            </a:lnSpc>
            <a:spcBef>
              <a:spcPct val="0"/>
            </a:spcBef>
            <a:spcAft>
              <a:spcPct val="35000"/>
            </a:spcAft>
            <a:buNone/>
          </a:pPr>
          <a:r>
            <a:rPr lang="ar-SA" sz="1400" b="1" kern="1200" dirty="0">
              <a:solidFill>
                <a:schemeClr val="tx1"/>
              </a:solidFill>
              <a:effectLst/>
              <a:latin typeface="+mn-lt"/>
              <a:ea typeface="+mn-ea"/>
              <a:cs typeface="B Lotus" panose="00000400000000000000" pitchFamily="2" charset="-78"/>
            </a:rPr>
            <a:t>توسعه زنجیره فعالیت های کشاورزی و افزایش تولید</a:t>
          </a:r>
        </a:p>
      </dsp:txBody>
      <dsp:txXfrm>
        <a:off x="2979123" y="3913071"/>
        <a:ext cx="1108886" cy="923102"/>
      </dsp:txXfrm>
    </dsp:sp>
    <dsp:sp modelId="{B24DDE7C-72BF-4176-A831-E5A34C2DD78C}">
      <dsp:nvSpPr>
        <dsp:cNvPr id="0" name=""/>
        <dsp:cNvSpPr/>
      </dsp:nvSpPr>
      <dsp:spPr>
        <a:xfrm rot="10028571">
          <a:off x="3319051" y="2585721"/>
          <a:ext cx="192303" cy="493175"/>
        </a:xfrm>
        <a:prstGeom prst="rightArrow">
          <a:avLst>
            <a:gd name="adj1" fmla="val 60000"/>
            <a:gd name="adj2" fmla="val 50000"/>
          </a:avLst>
        </a:prstGeom>
        <a:solidFill>
          <a:schemeClr val="accent5">
            <a:hueOff val="-8278230"/>
            <a:satOff val="33176"/>
            <a:lumOff val="719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b="1" kern="1200">
            <a:solidFill>
              <a:schemeClr val="tx1"/>
            </a:solidFill>
            <a:cs typeface="B Lotus" panose="00000400000000000000" pitchFamily="2" charset="-78"/>
          </a:endParaRPr>
        </a:p>
      </dsp:txBody>
      <dsp:txXfrm rot="10800000">
        <a:off x="3376019" y="2677937"/>
        <a:ext cx="134612" cy="295905"/>
      </dsp:txXfrm>
    </dsp:sp>
    <dsp:sp modelId="{E588245F-431D-4F6F-A4DB-492EDCFAD652}">
      <dsp:nvSpPr>
        <dsp:cNvPr id="0" name=""/>
        <dsp:cNvSpPr/>
      </dsp:nvSpPr>
      <dsp:spPr>
        <a:xfrm>
          <a:off x="1688400" y="2394221"/>
          <a:ext cx="1572771" cy="1305464"/>
        </a:xfrm>
        <a:prstGeom prst="ellipse">
          <a:avLst/>
        </a:prstGeom>
        <a:solidFill>
          <a:schemeClr val="accent5">
            <a:hueOff val="-8278230"/>
            <a:satOff val="33176"/>
            <a:lumOff val="719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a-IR" sz="1400" b="1" kern="1200" dirty="0">
              <a:solidFill>
                <a:schemeClr val="tx1"/>
              </a:solidFill>
              <a:cs typeface="B Lotus" panose="00000400000000000000" pitchFamily="2" charset="-78"/>
            </a:rPr>
            <a:t>ایجاد و ساماندهی واحدهای کارگاهی و کوچک خانگی با محوریت زنان</a:t>
          </a:r>
          <a:endParaRPr lang="en-US" sz="1400" b="1" kern="1200" dirty="0">
            <a:solidFill>
              <a:schemeClr val="tx1"/>
            </a:solidFill>
            <a:cs typeface="B Lotus" panose="00000400000000000000" pitchFamily="2" charset="-78"/>
          </a:endParaRPr>
        </a:p>
      </dsp:txBody>
      <dsp:txXfrm>
        <a:off x="1918727" y="2585402"/>
        <a:ext cx="1112117" cy="923102"/>
      </dsp:txXfrm>
    </dsp:sp>
    <dsp:sp modelId="{EF9AC448-39E7-4EC8-9658-A104EDD93505}">
      <dsp:nvSpPr>
        <dsp:cNvPr id="0" name=""/>
        <dsp:cNvSpPr/>
      </dsp:nvSpPr>
      <dsp:spPr>
        <a:xfrm rot="13114286">
          <a:off x="3488655" y="1757799"/>
          <a:ext cx="265388" cy="493175"/>
        </a:xfrm>
        <a:prstGeom prst="rightArrow">
          <a:avLst>
            <a:gd name="adj1" fmla="val 60000"/>
            <a:gd name="adj2" fmla="val 500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3559586" y="1881254"/>
        <a:ext cx="185772" cy="295905"/>
      </dsp:txXfrm>
    </dsp:sp>
    <dsp:sp modelId="{2A65A8E5-F482-472F-8928-5A75EEE74D5F}">
      <dsp:nvSpPr>
        <dsp:cNvPr id="0" name=""/>
        <dsp:cNvSpPr/>
      </dsp:nvSpPr>
      <dsp:spPr>
        <a:xfrm>
          <a:off x="2066274" y="738645"/>
          <a:ext cx="1572771" cy="1305464"/>
        </a:xfrm>
        <a:prstGeom prst="ellipse">
          <a:avLst/>
        </a:prstGeom>
        <a:solidFill>
          <a:schemeClr val="accent5">
            <a:hueOff val="-9933876"/>
            <a:satOff val="39811"/>
            <a:lumOff val="862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a-IR" sz="1400" b="1" kern="1200" dirty="0">
              <a:solidFill>
                <a:schemeClr val="tx1"/>
              </a:solidFill>
              <a:cs typeface="B Lotus" panose="00000400000000000000" pitchFamily="2" charset="-78"/>
            </a:rPr>
            <a:t>توسعه امکانات و خدمات گردشگری </a:t>
          </a:r>
          <a:endParaRPr lang="en-US" sz="1400" b="1" kern="1200" dirty="0">
            <a:solidFill>
              <a:schemeClr val="tx1"/>
            </a:solidFill>
            <a:cs typeface="B Lotus" panose="00000400000000000000" pitchFamily="2" charset="-78"/>
          </a:endParaRPr>
        </a:p>
      </dsp:txBody>
      <dsp:txXfrm>
        <a:off x="2296601" y="929826"/>
        <a:ext cx="1112117" cy="9231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098118-C2F8-4610-9D99-B3E5A68EB839}">
      <dsp:nvSpPr>
        <dsp:cNvPr id="0" name=""/>
        <dsp:cNvSpPr/>
      </dsp:nvSpPr>
      <dsp:spPr>
        <a:xfrm>
          <a:off x="634364" y="0"/>
          <a:ext cx="7189470" cy="4297363"/>
        </a:xfrm>
        <a:prstGeom prst="lef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135BF0-6D97-4261-9979-39A24ECEF4DE}">
      <dsp:nvSpPr>
        <dsp:cNvPr id="0" name=""/>
        <dsp:cNvSpPr/>
      </dsp:nvSpPr>
      <dsp:spPr>
        <a:xfrm>
          <a:off x="7220341" y="1289208"/>
          <a:ext cx="1237755" cy="1718945"/>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a-IR" sz="1800" b="1" kern="1200" dirty="0">
              <a:solidFill>
                <a:schemeClr val="tx1"/>
              </a:solidFill>
              <a:cs typeface="B Lotus" panose="00000400000000000000" pitchFamily="2" charset="-78"/>
            </a:rPr>
            <a:t>اسناد مطالعات طرح</a:t>
          </a:r>
          <a:endParaRPr lang="en-US" sz="1800" b="1" kern="1200" dirty="0">
            <a:solidFill>
              <a:schemeClr val="tx1"/>
            </a:solidFill>
            <a:cs typeface="B Lotus" panose="00000400000000000000" pitchFamily="2" charset="-78"/>
          </a:endParaRPr>
        </a:p>
      </dsp:txBody>
      <dsp:txXfrm>
        <a:off x="7280763" y="1349630"/>
        <a:ext cx="1116911" cy="1598101"/>
      </dsp:txXfrm>
    </dsp:sp>
    <dsp:sp modelId="{B8B9E9D3-6D16-41EB-B53F-CFE2EC61E9BD}">
      <dsp:nvSpPr>
        <dsp:cNvPr id="0" name=""/>
        <dsp:cNvSpPr/>
      </dsp:nvSpPr>
      <dsp:spPr>
        <a:xfrm>
          <a:off x="5778200" y="1295397"/>
          <a:ext cx="1237755" cy="1718945"/>
        </a:xfrm>
        <a:prstGeom prst="roundRect">
          <a:avLst/>
        </a:prstGeom>
        <a:solidFill>
          <a:schemeClr val="accent4">
            <a:hueOff val="-892954"/>
            <a:satOff val="5380"/>
            <a:lumOff val="43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fa-IR" sz="1600" b="1" kern="1200" dirty="0">
              <a:solidFill>
                <a:schemeClr val="tx1"/>
              </a:solidFill>
              <a:cs typeface="B Lotus" panose="00000400000000000000" pitchFamily="2" charset="-78"/>
            </a:rPr>
            <a:t>جامعه محلی (دهیاران، شوراها و معتمدین و پیشروان محلی)</a:t>
          </a:r>
          <a:endParaRPr lang="en-US" sz="1600" b="1" kern="1200" dirty="0">
            <a:solidFill>
              <a:schemeClr val="tx1"/>
            </a:solidFill>
            <a:cs typeface="B Lotus" panose="00000400000000000000" pitchFamily="2" charset="-78"/>
          </a:endParaRPr>
        </a:p>
      </dsp:txBody>
      <dsp:txXfrm>
        <a:off x="5838622" y="1355819"/>
        <a:ext cx="1116911" cy="1598101"/>
      </dsp:txXfrm>
    </dsp:sp>
    <dsp:sp modelId="{EE5A2219-F572-4F4F-9DE9-15F98549085B}">
      <dsp:nvSpPr>
        <dsp:cNvPr id="0" name=""/>
        <dsp:cNvSpPr/>
      </dsp:nvSpPr>
      <dsp:spPr>
        <a:xfrm>
          <a:off x="4332246" y="1289208"/>
          <a:ext cx="1237755" cy="1718945"/>
        </a:xfrm>
        <a:prstGeom prst="roundRect">
          <a:avLst/>
        </a:prstGeom>
        <a:solidFill>
          <a:schemeClr val="accent4">
            <a:hueOff val="-1785908"/>
            <a:satOff val="10760"/>
            <a:lumOff val="86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fa-IR" sz="2000" b="1" kern="1200" dirty="0">
              <a:solidFill>
                <a:schemeClr val="tx1"/>
              </a:solidFill>
              <a:cs typeface="B Lotus" panose="00000400000000000000" pitchFamily="2" charset="-78"/>
            </a:rPr>
            <a:t>دستگاههای اجرایی استان</a:t>
          </a:r>
          <a:endParaRPr lang="en-US" sz="2000" b="1" kern="1200" dirty="0">
            <a:solidFill>
              <a:schemeClr val="tx1"/>
            </a:solidFill>
            <a:cs typeface="B Lotus" panose="00000400000000000000" pitchFamily="2" charset="-78"/>
          </a:endParaRPr>
        </a:p>
      </dsp:txBody>
      <dsp:txXfrm>
        <a:off x="4392668" y="1349630"/>
        <a:ext cx="1116911" cy="1598101"/>
      </dsp:txXfrm>
    </dsp:sp>
    <dsp:sp modelId="{AEE2F662-9E4B-4C51-974D-D6797FEB6B2D}">
      <dsp:nvSpPr>
        <dsp:cNvPr id="0" name=""/>
        <dsp:cNvSpPr/>
      </dsp:nvSpPr>
      <dsp:spPr>
        <a:xfrm>
          <a:off x="2888198" y="1289208"/>
          <a:ext cx="1237755" cy="1718945"/>
        </a:xfrm>
        <a:prstGeom prst="roundRect">
          <a:avLst/>
        </a:prstGeom>
        <a:solidFill>
          <a:schemeClr val="accent4">
            <a:hueOff val="-2678862"/>
            <a:satOff val="16139"/>
            <a:lumOff val="129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fa-IR" sz="2000" b="1" kern="1200" dirty="0">
              <a:solidFill>
                <a:schemeClr val="tx1"/>
              </a:solidFill>
              <a:cs typeface="B Lotus" panose="00000400000000000000" pitchFamily="2" charset="-78"/>
            </a:rPr>
            <a:t>دستگاههای اجرایی</a:t>
          </a:r>
          <a:r>
            <a:rPr lang="en-US" sz="2000" b="1" kern="1200" dirty="0">
              <a:solidFill>
                <a:schemeClr val="tx1"/>
              </a:solidFill>
              <a:cs typeface="B Lotus" panose="00000400000000000000" pitchFamily="2" charset="-78"/>
            </a:rPr>
            <a:t> </a:t>
          </a:r>
          <a:r>
            <a:rPr lang="fa-IR" sz="2000" b="1" kern="1200" dirty="0">
              <a:solidFill>
                <a:schemeClr val="tx1"/>
              </a:solidFill>
              <a:cs typeface="B Lotus" panose="00000400000000000000" pitchFamily="2" charset="-78"/>
            </a:rPr>
            <a:t>شهرستان </a:t>
          </a:r>
          <a:endParaRPr lang="en-US" sz="2000" b="1" kern="1200" dirty="0">
            <a:solidFill>
              <a:schemeClr val="tx1"/>
            </a:solidFill>
            <a:cs typeface="B Lotus" panose="00000400000000000000" pitchFamily="2" charset="-78"/>
          </a:endParaRPr>
        </a:p>
      </dsp:txBody>
      <dsp:txXfrm>
        <a:off x="2948620" y="1349630"/>
        <a:ext cx="1116911" cy="1598101"/>
      </dsp:txXfrm>
    </dsp:sp>
    <dsp:sp modelId="{7B4A0503-AD66-4865-B9D5-C347A5237BCB}">
      <dsp:nvSpPr>
        <dsp:cNvPr id="0" name=""/>
        <dsp:cNvSpPr/>
      </dsp:nvSpPr>
      <dsp:spPr>
        <a:xfrm>
          <a:off x="1444150" y="1289208"/>
          <a:ext cx="1237755" cy="1718945"/>
        </a:xfrm>
        <a:prstGeom prst="roundRect">
          <a:avLst/>
        </a:prstGeom>
        <a:solidFill>
          <a:schemeClr val="accent4">
            <a:hueOff val="-3571816"/>
            <a:satOff val="21519"/>
            <a:lumOff val="172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a-IR" sz="2000" b="1" kern="1200" dirty="0">
              <a:solidFill>
                <a:schemeClr val="tx1"/>
              </a:solidFill>
              <a:cs typeface="B Lotus" panose="00000400000000000000" pitchFamily="2" charset="-78"/>
            </a:rPr>
            <a:t>اسناد بالادست</a:t>
          </a:r>
          <a:endParaRPr lang="en-US" sz="2000" b="1" kern="1200" dirty="0">
            <a:solidFill>
              <a:schemeClr val="tx1"/>
            </a:solidFill>
            <a:cs typeface="B Lotus" panose="00000400000000000000" pitchFamily="2" charset="-78"/>
          </a:endParaRPr>
        </a:p>
      </dsp:txBody>
      <dsp:txXfrm>
        <a:off x="1504572" y="1349630"/>
        <a:ext cx="1116911" cy="1598101"/>
      </dsp:txXfrm>
    </dsp:sp>
    <dsp:sp modelId="{C84416CD-0739-4DFE-94BB-DD865DE93F82}">
      <dsp:nvSpPr>
        <dsp:cNvPr id="0" name=""/>
        <dsp:cNvSpPr/>
      </dsp:nvSpPr>
      <dsp:spPr>
        <a:xfrm>
          <a:off x="103" y="1289208"/>
          <a:ext cx="1237755" cy="1718945"/>
        </a:xfrm>
        <a:prstGeom prst="roundRect">
          <a:avLst/>
        </a:prstGeom>
        <a:solidFill>
          <a:schemeClr val="accent4">
            <a:hueOff val="-4464770"/>
            <a:satOff val="26899"/>
            <a:lumOff val="215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a-IR" sz="1800" b="1" kern="1200" dirty="0">
              <a:solidFill>
                <a:schemeClr val="tx1"/>
              </a:solidFill>
              <a:cs typeface="B Lotus" panose="00000400000000000000" pitchFamily="2" charset="-78"/>
            </a:rPr>
            <a:t>تجزیه و تحلیل داده ها و غربالگری نظرات</a:t>
          </a:r>
          <a:endParaRPr lang="en-US" sz="1800" b="1" kern="1200" dirty="0">
            <a:solidFill>
              <a:schemeClr val="tx1"/>
            </a:solidFill>
            <a:cs typeface="B Lotus" panose="00000400000000000000" pitchFamily="2" charset="-78"/>
          </a:endParaRPr>
        </a:p>
      </dsp:txBody>
      <dsp:txXfrm>
        <a:off x="60525" y="1349630"/>
        <a:ext cx="1116911" cy="159810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6C5844-1999-4AA8-A2E8-E1F9A46C3298}">
      <dsp:nvSpPr>
        <dsp:cNvPr id="0" name=""/>
        <dsp:cNvSpPr/>
      </dsp:nvSpPr>
      <dsp:spPr>
        <a:xfrm rot="5400000">
          <a:off x="7487274" y="161561"/>
          <a:ext cx="1052618" cy="736832"/>
        </a:xfrm>
        <a:prstGeom prst="chevron">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rtl="1">
            <a:lnSpc>
              <a:spcPct val="90000"/>
            </a:lnSpc>
            <a:spcBef>
              <a:spcPct val="0"/>
            </a:spcBef>
            <a:spcAft>
              <a:spcPct val="35000"/>
            </a:spcAft>
            <a:buNone/>
          </a:pPr>
          <a:r>
            <a:rPr lang="fa-IR" sz="3200" b="1" kern="1200" dirty="0">
              <a:cs typeface="B Lotus" panose="00000400000000000000" pitchFamily="2" charset="-78"/>
            </a:rPr>
            <a:t>1</a:t>
          </a:r>
          <a:endParaRPr lang="en-US" sz="3200" b="1" kern="1200" dirty="0">
            <a:cs typeface="B Lotus" panose="00000400000000000000" pitchFamily="2" charset="-78"/>
          </a:endParaRPr>
        </a:p>
      </dsp:txBody>
      <dsp:txXfrm rot="-5400000">
        <a:off x="7645167" y="372084"/>
        <a:ext cx="736832" cy="315786"/>
      </dsp:txXfrm>
    </dsp:sp>
    <dsp:sp modelId="{45E6F6A4-7418-47F6-B11A-96003F38CE5C}">
      <dsp:nvSpPr>
        <dsp:cNvPr id="0" name=""/>
        <dsp:cNvSpPr/>
      </dsp:nvSpPr>
      <dsp:spPr>
        <a:xfrm rot="16200000">
          <a:off x="3480302" y="-3480302"/>
          <a:ext cx="684561" cy="7645167"/>
        </a:xfrm>
        <a:prstGeom prst="round2Same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28016" bIns="11430" numCol="1" spcCol="1270" anchor="ctr" anchorCtr="0">
          <a:noAutofit/>
        </a:bodyPr>
        <a:lstStyle/>
        <a:p>
          <a:pPr marL="171450" lvl="1" indent="-171450" algn="r" defTabSz="800100" rtl="1">
            <a:lnSpc>
              <a:spcPct val="90000"/>
            </a:lnSpc>
            <a:spcBef>
              <a:spcPct val="0"/>
            </a:spcBef>
            <a:spcAft>
              <a:spcPct val="15000"/>
            </a:spcAft>
            <a:buChar char="•"/>
          </a:pPr>
          <a:r>
            <a:rPr lang="fa-IR" sz="1800" b="1" kern="1200" dirty="0">
              <a:cs typeface="B Lotus" panose="00000400000000000000" pitchFamily="2" charset="-78"/>
            </a:rPr>
            <a:t>سند پایش و ارزشیابی برنامه راهبردی توسعه استان زنجان</a:t>
          </a:r>
          <a:endParaRPr lang="en-US" sz="1800" b="1" kern="1200" dirty="0">
            <a:cs typeface="B Lotus" panose="00000400000000000000" pitchFamily="2" charset="-78"/>
          </a:endParaRPr>
        </a:p>
        <a:p>
          <a:pPr marL="342900" lvl="2" indent="-171450" algn="r" defTabSz="800100" rtl="1">
            <a:lnSpc>
              <a:spcPct val="90000"/>
            </a:lnSpc>
            <a:spcBef>
              <a:spcPct val="0"/>
            </a:spcBef>
            <a:spcAft>
              <a:spcPct val="15000"/>
            </a:spcAft>
            <a:buChar char="•"/>
          </a:pPr>
          <a:r>
            <a:rPr lang="fa-IR" sz="1800" b="1" kern="1200" dirty="0">
              <a:cs typeface="B Lotus" panose="00000400000000000000" pitchFamily="2" charset="-78"/>
            </a:rPr>
            <a:t>ماخذ: سازمان برنامه و بودجه</a:t>
          </a:r>
          <a:endParaRPr lang="en-US" sz="1800" b="1" kern="1200" dirty="0">
            <a:cs typeface="B Lotus" panose="00000400000000000000" pitchFamily="2" charset="-78"/>
          </a:endParaRPr>
        </a:p>
      </dsp:txBody>
      <dsp:txXfrm rot="5400000">
        <a:off x="33417" y="33419"/>
        <a:ext cx="7611749" cy="617725"/>
      </dsp:txXfrm>
    </dsp:sp>
    <dsp:sp modelId="{D9F816DC-08D0-44A2-A87E-869CF6CF4D8D}">
      <dsp:nvSpPr>
        <dsp:cNvPr id="0" name=""/>
        <dsp:cNvSpPr/>
      </dsp:nvSpPr>
      <dsp:spPr>
        <a:xfrm rot="5400000">
          <a:off x="7487274" y="1096722"/>
          <a:ext cx="1052618" cy="736832"/>
        </a:xfrm>
        <a:prstGeom prst="chevron">
          <a:avLst/>
        </a:prstGeom>
        <a:solidFill>
          <a:schemeClr val="accent4">
            <a:hueOff val="-1116192"/>
            <a:satOff val="6725"/>
            <a:lumOff val="539"/>
            <a:alphaOff val="0"/>
          </a:schemeClr>
        </a:solidFill>
        <a:ln w="19050" cap="flat" cmpd="sng" algn="ctr">
          <a:solidFill>
            <a:schemeClr val="accent4">
              <a:hueOff val="-1116192"/>
              <a:satOff val="6725"/>
              <a:lumOff val="53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fa-IR" sz="3200" b="1" kern="1200" dirty="0">
              <a:cs typeface="B Lotus" panose="00000400000000000000" pitchFamily="2" charset="-78"/>
            </a:rPr>
            <a:t>2</a:t>
          </a:r>
          <a:endParaRPr lang="en-US" sz="3200" b="1" kern="1200" dirty="0">
            <a:cs typeface="B Lotus" panose="00000400000000000000" pitchFamily="2" charset="-78"/>
          </a:endParaRPr>
        </a:p>
      </dsp:txBody>
      <dsp:txXfrm rot="-5400000">
        <a:off x="7645167" y="1307245"/>
        <a:ext cx="736832" cy="315786"/>
      </dsp:txXfrm>
    </dsp:sp>
    <dsp:sp modelId="{DA2DF247-3D6C-4328-94BF-E154A2621DA3}">
      <dsp:nvSpPr>
        <dsp:cNvPr id="0" name=""/>
        <dsp:cNvSpPr/>
      </dsp:nvSpPr>
      <dsp:spPr>
        <a:xfrm rot="16200000">
          <a:off x="3480482" y="-2541652"/>
          <a:ext cx="684201" cy="7645167"/>
        </a:xfrm>
        <a:prstGeom prst="round2SameRect">
          <a:avLst/>
        </a:prstGeom>
        <a:solidFill>
          <a:schemeClr val="lt1">
            <a:alpha val="90000"/>
            <a:hueOff val="0"/>
            <a:satOff val="0"/>
            <a:lumOff val="0"/>
            <a:alphaOff val="0"/>
          </a:schemeClr>
        </a:solidFill>
        <a:ln w="19050" cap="flat" cmpd="sng" algn="ctr">
          <a:solidFill>
            <a:schemeClr val="accent4">
              <a:hueOff val="-1116192"/>
              <a:satOff val="6725"/>
              <a:lumOff val="5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28016" bIns="11430" numCol="1" spcCol="1270" anchor="ctr" anchorCtr="0">
          <a:noAutofit/>
        </a:bodyPr>
        <a:lstStyle/>
        <a:p>
          <a:pPr marL="171450" lvl="1" indent="-171450" algn="r" defTabSz="800100" rtl="1">
            <a:lnSpc>
              <a:spcPct val="90000"/>
            </a:lnSpc>
            <a:spcBef>
              <a:spcPct val="0"/>
            </a:spcBef>
            <a:spcAft>
              <a:spcPct val="15000"/>
            </a:spcAft>
            <a:buChar char="•"/>
          </a:pPr>
          <a:r>
            <a:rPr lang="fa-IR" sz="1800" b="1" kern="1200" dirty="0">
              <a:cs typeface="B Lotus" panose="00000400000000000000" pitchFamily="2" charset="-78"/>
            </a:rPr>
            <a:t>نظریه پایه توسعه استان زنجان </a:t>
          </a:r>
          <a:endParaRPr lang="en-US" sz="1800" b="1" kern="1200" dirty="0">
            <a:cs typeface="B Lotus" panose="00000400000000000000" pitchFamily="2" charset="-78"/>
          </a:endParaRPr>
        </a:p>
        <a:p>
          <a:pPr marL="342900" lvl="2" indent="-171450" algn="r" defTabSz="800100" rtl="1">
            <a:lnSpc>
              <a:spcPct val="90000"/>
            </a:lnSpc>
            <a:spcBef>
              <a:spcPct val="0"/>
            </a:spcBef>
            <a:spcAft>
              <a:spcPct val="15000"/>
            </a:spcAft>
            <a:buChar char="•"/>
          </a:pPr>
          <a:r>
            <a:rPr lang="fa-IR" sz="1800" b="1" kern="1200" dirty="0">
              <a:cs typeface="B Lotus" panose="00000400000000000000" pitchFamily="2" charset="-78"/>
            </a:rPr>
            <a:t>ماخذ: سازمان برنامه و بودجه</a:t>
          </a:r>
          <a:endParaRPr lang="en-US" sz="1800" b="1" kern="1200" dirty="0">
            <a:cs typeface="B Lotus" panose="00000400000000000000" pitchFamily="2" charset="-78"/>
          </a:endParaRPr>
        </a:p>
      </dsp:txBody>
      <dsp:txXfrm rot="5400000">
        <a:off x="33399" y="972231"/>
        <a:ext cx="7611767" cy="617401"/>
      </dsp:txXfrm>
    </dsp:sp>
    <dsp:sp modelId="{A77C8F69-DC5C-47ED-B49E-B37A6ED1F1EF}">
      <dsp:nvSpPr>
        <dsp:cNvPr id="0" name=""/>
        <dsp:cNvSpPr/>
      </dsp:nvSpPr>
      <dsp:spPr>
        <a:xfrm rot="5400000">
          <a:off x="7487274" y="2031883"/>
          <a:ext cx="1052618" cy="736832"/>
        </a:xfrm>
        <a:prstGeom prst="chevron">
          <a:avLst/>
        </a:prstGeom>
        <a:solidFill>
          <a:schemeClr val="accent4">
            <a:hueOff val="-2232385"/>
            <a:satOff val="13449"/>
            <a:lumOff val="1078"/>
            <a:alphaOff val="0"/>
          </a:schemeClr>
        </a:solidFill>
        <a:ln w="1905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fa-IR" sz="3200" b="1" kern="1200" dirty="0">
              <a:cs typeface="B Lotus" panose="00000400000000000000" pitchFamily="2" charset="-78"/>
            </a:rPr>
            <a:t>3</a:t>
          </a:r>
          <a:endParaRPr lang="en-US" sz="3200" b="1" kern="1200" dirty="0">
            <a:cs typeface="B Lotus" panose="00000400000000000000" pitchFamily="2" charset="-78"/>
          </a:endParaRPr>
        </a:p>
      </dsp:txBody>
      <dsp:txXfrm rot="-5400000">
        <a:off x="7645167" y="2242406"/>
        <a:ext cx="736832" cy="315786"/>
      </dsp:txXfrm>
    </dsp:sp>
    <dsp:sp modelId="{4F084241-F7BD-4610-8A5A-53683C74DFC1}">
      <dsp:nvSpPr>
        <dsp:cNvPr id="0" name=""/>
        <dsp:cNvSpPr/>
      </dsp:nvSpPr>
      <dsp:spPr>
        <a:xfrm rot="16200000">
          <a:off x="3480482" y="-1606491"/>
          <a:ext cx="684201" cy="7645167"/>
        </a:xfrm>
        <a:prstGeom prst="round2SameRect">
          <a:avLst/>
        </a:prstGeom>
        <a:solidFill>
          <a:schemeClr val="lt1">
            <a:alpha val="90000"/>
            <a:hueOff val="0"/>
            <a:satOff val="0"/>
            <a:lumOff val="0"/>
            <a:alphaOff val="0"/>
          </a:schemeClr>
        </a:solidFill>
        <a:ln w="1905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28016" bIns="11430" numCol="1" spcCol="1270" anchor="ctr" anchorCtr="0">
          <a:noAutofit/>
        </a:bodyPr>
        <a:lstStyle/>
        <a:p>
          <a:pPr marL="171450" lvl="1" indent="-171450" algn="r" defTabSz="800100" rtl="1">
            <a:lnSpc>
              <a:spcPct val="90000"/>
            </a:lnSpc>
            <a:spcBef>
              <a:spcPct val="0"/>
            </a:spcBef>
            <a:spcAft>
              <a:spcPct val="15000"/>
            </a:spcAft>
            <a:buChar char="•"/>
          </a:pPr>
          <a:r>
            <a:rPr lang="fa-IR" sz="1800" b="1" kern="1200" dirty="0">
              <a:cs typeface="B Lotus" panose="00000400000000000000" pitchFamily="2" charset="-78"/>
            </a:rPr>
            <a:t>برنامه راهبردی توسعه مبتنی بر اتاق فکر در بخش های مختلف </a:t>
          </a:r>
          <a:endParaRPr lang="en-US" sz="1800" b="1" kern="1200" dirty="0">
            <a:cs typeface="B Lotus" panose="00000400000000000000" pitchFamily="2" charset="-78"/>
          </a:endParaRPr>
        </a:p>
        <a:p>
          <a:pPr marL="342900" lvl="2" indent="-171450" algn="r" defTabSz="800100" rtl="1">
            <a:lnSpc>
              <a:spcPct val="90000"/>
            </a:lnSpc>
            <a:spcBef>
              <a:spcPct val="0"/>
            </a:spcBef>
            <a:spcAft>
              <a:spcPct val="15000"/>
            </a:spcAft>
            <a:buChar char="•"/>
          </a:pPr>
          <a:r>
            <a:rPr lang="fa-IR" sz="1800" b="1" kern="1200" dirty="0">
              <a:cs typeface="B Lotus" panose="00000400000000000000" pitchFamily="2" charset="-78"/>
            </a:rPr>
            <a:t>ماخذ: سازمان برنامه و بودجه</a:t>
          </a:r>
          <a:endParaRPr lang="en-US" sz="1800" b="1" kern="1200" dirty="0">
            <a:cs typeface="B Lotus" panose="00000400000000000000" pitchFamily="2" charset="-78"/>
          </a:endParaRPr>
        </a:p>
      </dsp:txBody>
      <dsp:txXfrm rot="5400000">
        <a:off x="33399" y="1907392"/>
        <a:ext cx="7611767" cy="617401"/>
      </dsp:txXfrm>
    </dsp:sp>
    <dsp:sp modelId="{3E0797C8-FB19-4898-96FE-DD76428412A0}">
      <dsp:nvSpPr>
        <dsp:cNvPr id="0" name=""/>
        <dsp:cNvSpPr/>
      </dsp:nvSpPr>
      <dsp:spPr>
        <a:xfrm rot="5400000">
          <a:off x="7487274" y="2967044"/>
          <a:ext cx="1052618" cy="736832"/>
        </a:xfrm>
        <a:prstGeom prst="chevron">
          <a:avLst/>
        </a:prstGeom>
        <a:solidFill>
          <a:schemeClr val="accent4">
            <a:hueOff val="-3348577"/>
            <a:satOff val="20174"/>
            <a:lumOff val="1617"/>
            <a:alphaOff val="0"/>
          </a:schemeClr>
        </a:solidFill>
        <a:ln w="19050" cap="flat" cmpd="sng" algn="ctr">
          <a:solidFill>
            <a:schemeClr val="accent4">
              <a:hueOff val="-3348577"/>
              <a:satOff val="20174"/>
              <a:lumOff val="161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fa-IR" sz="3200" b="1" kern="1200" dirty="0">
              <a:cs typeface="B Lotus" panose="00000400000000000000" pitchFamily="2" charset="-78"/>
            </a:rPr>
            <a:t>4</a:t>
          </a:r>
          <a:endParaRPr lang="en-US" sz="3200" b="1" kern="1200" dirty="0">
            <a:cs typeface="B Lotus" panose="00000400000000000000" pitchFamily="2" charset="-78"/>
          </a:endParaRPr>
        </a:p>
      </dsp:txBody>
      <dsp:txXfrm rot="-5400000">
        <a:off x="7645167" y="3177567"/>
        <a:ext cx="736832" cy="315786"/>
      </dsp:txXfrm>
    </dsp:sp>
    <dsp:sp modelId="{098D0C04-C856-40FC-BB2F-28C9C0540A36}">
      <dsp:nvSpPr>
        <dsp:cNvPr id="0" name=""/>
        <dsp:cNvSpPr/>
      </dsp:nvSpPr>
      <dsp:spPr>
        <a:xfrm rot="16200000">
          <a:off x="3480482" y="-671330"/>
          <a:ext cx="684201" cy="7645167"/>
        </a:xfrm>
        <a:prstGeom prst="round2SameRect">
          <a:avLst/>
        </a:prstGeom>
        <a:solidFill>
          <a:schemeClr val="lt1">
            <a:alpha val="90000"/>
            <a:hueOff val="0"/>
            <a:satOff val="0"/>
            <a:lumOff val="0"/>
            <a:alphaOff val="0"/>
          </a:schemeClr>
        </a:solidFill>
        <a:ln w="19050" cap="flat" cmpd="sng" algn="ctr">
          <a:solidFill>
            <a:schemeClr val="accent4">
              <a:hueOff val="-3348577"/>
              <a:satOff val="20174"/>
              <a:lumOff val="16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28016" bIns="11430" numCol="1" spcCol="1270" anchor="ctr" anchorCtr="0">
          <a:noAutofit/>
        </a:bodyPr>
        <a:lstStyle/>
        <a:p>
          <a:pPr marL="171450" lvl="1" indent="-171450" algn="r" defTabSz="800100" rtl="1">
            <a:lnSpc>
              <a:spcPct val="90000"/>
            </a:lnSpc>
            <a:spcBef>
              <a:spcPct val="0"/>
            </a:spcBef>
            <a:spcAft>
              <a:spcPct val="15000"/>
            </a:spcAft>
            <a:buChar char="•"/>
          </a:pPr>
          <a:r>
            <a:rPr lang="fa-IR" sz="1800" b="1" kern="1200" dirty="0">
              <a:cs typeface="B Lotus" panose="00000400000000000000" pitchFamily="2" charset="-78"/>
            </a:rPr>
            <a:t>الویت های سرمایه گذاری در استان زنجان</a:t>
          </a:r>
          <a:endParaRPr lang="en-US" sz="1800" b="1" kern="1200" dirty="0">
            <a:cs typeface="B Lotus" panose="00000400000000000000" pitchFamily="2" charset="-78"/>
          </a:endParaRPr>
        </a:p>
        <a:p>
          <a:pPr marL="342900" lvl="2" indent="-171450" algn="r" defTabSz="800100" rtl="1">
            <a:lnSpc>
              <a:spcPct val="90000"/>
            </a:lnSpc>
            <a:spcBef>
              <a:spcPct val="0"/>
            </a:spcBef>
            <a:spcAft>
              <a:spcPct val="15000"/>
            </a:spcAft>
            <a:buChar char="•"/>
          </a:pPr>
          <a:r>
            <a:rPr lang="fa-IR" sz="1800" b="1" kern="1200" dirty="0">
              <a:cs typeface="B Lotus" panose="00000400000000000000" pitchFamily="2" charset="-78"/>
            </a:rPr>
            <a:t>ماخذ: مرکز خدمات سرمایه گذاری استان زنجان</a:t>
          </a:r>
          <a:endParaRPr lang="en-US" sz="1800" b="1" kern="1200" dirty="0">
            <a:cs typeface="B Lotus" panose="00000400000000000000" pitchFamily="2" charset="-78"/>
          </a:endParaRPr>
        </a:p>
      </dsp:txBody>
      <dsp:txXfrm rot="5400000">
        <a:off x="33399" y="2842553"/>
        <a:ext cx="7611767" cy="617401"/>
      </dsp:txXfrm>
    </dsp:sp>
    <dsp:sp modelId="{B9545DA9-7374-48C6-AA9E-E6291C01A243}">
      <dsp:nvSpPr>
        <dsp:cNvPr id="0" name=""/>
        <dsp:cNvSpPr/>
      </dsp:nvSpPr>
      <dsp:spPr>
        <a:xfrm rot="5400000">
          <a:off x="7487274" y="3902205"/>
          <a:ext cx="1052618" cy="736832"/>
        </a:xfrm>
        <a:prstGeom prst="chevron">
          <a:avLst/>
        </a:prstGeom>
        <a:solidFill>
          <a:schemeClr val="accent4">
            <a:hueOff val="-4464770"/>
            <a:satOff val="26899"/>
            <a:lumOff val="2156"/>
            <a:alphaOff val="0"/>
          </a:schemeClr>
        </a:solidFill>
        <a:ln w="1905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fa-IR" sz="3200" b="1" kern="1200" dirty="0">
              <a:cs typeface="B Lotus" panose="00000400000000000000" pitchFamily="2" charset="-78"/>
            </a:rPr>
            <a:t>5</a:t>
          </a:r>
          <a:endParaRPr lang="en-US" sz="3200" b="1" kern="1200" dirty="0">
            <a:cs typeface="B Lotus" panose="00000400000000000000" pitchFamily="2" charset="-78"/>
          </a:endParaRPr>
        </a:p>
      </dsp:txBody>
      <dsp:txXfrm rot="-5400000">
        <a:off x="7645167" y="4112728"/>
        <a:ext cx="736832" cy="315786"/>
      </dsp:txXfrm>
    </dsp:sp>
    <dsp:sp modelId="{894EE448-3C96-439D-B7D5-3E27BA971EF9}">
      <dsp:nvSpPr>
        <dsp:cNvPr id="0" name=""/>
        <dsp:cNvSpPr/>
      </dsp:nvSpPr>
      <dsp:spPr>
        <a:xfrm rot="16200000">
          <a:off x="3480482" y="263829"/>
          <a:ext cx="684201" cy="7645167"/>
        </a:xfrm>
        <a:prstGeom prst="round2SameRect">
          <a:avLst/>
        </a:prstGeom>
        <a:solidFill>
          <a:schemeClr val="lt1">
            <a:alpha val="90000"/>
            <a:hueOff val="0"/>
            <a:satOff val="0"/>
            <a:lumOff val="0"/>
            <a:alphaOff val="0"/>
          </a:schemeClr>
        </a:solidFill>
        <a:ln w="1905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28016" bIns="11430" numCol="1" spcCol="1270" anchor="ctr" anchorCtr="0">
          <a:noAutofit/>
        </a:bodyPr>
        <a:lstStyle/>
        <a:p>
          <a:pPr marL="171450" lvl="1" indent="-171450" algn="r" defTabSz="800100" rtl="1">
            <a:lnSpc>
              <a:spcPct val="90000"/>
            </a:lnSpc>
            <a:spcBef>
              <a:spcPct val="0"/>
            </a:spcBef>
            <a:spcAft>
              <a:spcPct val="15000"/>
            </a:spcAft>
            <a:buChar char="•"/>
          </a:pPr>
          <a:r>
            <a:rPr lang="fa-IR" sz="1800" b="1" kern="1200" dirty="0">
              <a:cs typeface="B Lotus" panose="00000400000000000000" pitchFamily="2" charset="-78"/>
            </a:rPr>
            <a:t>مطالعات برنامه آمایش استان زنجان</a:t>
          </a:r>
          <a:endParaRPr lang="en-US" sz="1800" b="1" kern="1200" dirty="0">
            <a:cs typeface="B Lotus" panose="00000400000000000000" pitchFamily="2" charset="-78"/>
          </a:endParaRPr>
        </a:p>
        <a:p>
          <a:pPr marL="342900" lvl="2" indent="-171450" algn="r" defTabSz="800100" rtl="1">
            <a:lnSpc>
              <a:spcPct val="90000"/>
            </a:lnSpc>
            <a:spcBef>
              <a:spcPct val="0"/>
            </a:spcBef>
            <a:spcAft>
              <a:spcPct val="15000"/>
            </a:spcAft>
            <a:buChar char="•"/>
          </a:pPr>
          <a:r>
            <a:rPr lang="fa-IR" sz="1800" b="1" kern="1200" dirty="0">
              <a:cs typeface="B Lotus" panose="00000400000000000000" pitchFamily="2" charset="-78"/>
            </a:rPr>
            <a:t>ماخذ: استانداری زنجان</a:t>
          </a:r>
          <a:endParaRPr lang="en-US" sz="1800" b="1" kern="1200" dirty="0">
            <a:cs typeface="B Lotus" panose="00000400000000000000" pitchFamily="2" charset="-78"/>
          </a:endParaRPr>
        </a:p>
      </dsp:txBody>
      <dsp:txXfrm rot="5400000">
        <a:off x="33399" y="3777712"/>
        <a:ext cx="7611767" cy="617401"/>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40175" y="0"/>
            <a:ext cx="3013075" cy="465138"/>
          </a:xfrm>
          <a:prstGeom prst="rect">
            <a:avLst/>
          </a:prstGeom>
        </p:spPr>
        <p:txBody>
          <a:bodyPr vert="horz" lIns="91440" tIns="45720" rIns="91440" bIns="45720" rtlCol="0"/>
          <a:lstStyle>
            <a:lvl1pPr algn="r">
              <a:defRPr sz="1200"/>
            </a:lvl1pPr>
          </a:lstStyle>
          <a:p>
            <a:fld id="{3629D241-7090-4426-A826-144859FBD49B}" type="datetimeFigureOut">
              <a:rPr lang="en-US" smtClean="0"/>
              <a:t>10/10/2020</a:t>
            </a:fld>
            <a:endParaRPr lang="en-US"/>
          </a:p>
        </p:txBody>
      </p:sp>
      <p:sp>
        <p:nvSpPr>
          <p:cNvPr id="4" name="Footer Placeholder 3"/>
          <p:cNvSpPr>
            <a:spLocks noGrp="1"/>
          </p:cNvSpPr>
          <p:nvPr>
            <p:ph type="ftr" sz="quarter" idx="2"/>
          </p:nvPr>
        </p:nvSpPr>
        <p:spPr>
          <a:xfrm>
            <a:off x="0" y="8842375"/>
            <a:ext cx="30130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40175" y="8842375"/>
            <a:ext cx="3013075" cy="465138"/>
          </a:xfrm>
          <a:prstGeom prst="rect">
            <a:avLst/>
          </a:prstGeom>
        </p:spPr>
        <p:txBody>
          <a:bodyPr vert="horz" lIns="91440" tIns="45720" rIns="91440" bIns="45720" rtlCol="0" anchor="b"/>
          <a:lstStyle>
            <a:lvl1pPr algn="r">
              <a:defRPr sz="1200"/>
            </a:lvl1pPr>
          </a:lstStyle>
          <a:p>
            <a:fld id="{EF00DDF6-8EB8-4F95-A608-F9D5A0EF3358}" type="slidenum">
              <a:rPr lang="en-US" smtClean="0"/>
              <a:t>‹#›</a:t>
            </a:fld>
            <a:endParaRPr lang="en-US"/>
          </a:p>
        </p:txBody>
      </p:sp>
    </p:spTree>
    <p:extLst>
      <p:ext uri="{BB962C8B-B14F-4D97-AF65-F5344CB8AC3E}">
        <p14:creationId xmlns:p14="http://schemas.microsoft.com/office/powerpoint/2010/main" val="12121713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vl1pPr>
          </a:lstStyle>
          <a:p>
            <a:fld id="{724506C0-3FFE-45A5-803D-9F4FC5464A70}" type="datetimeFigureOut">
              <a:rPr lang="en-US" smtClean="0"/>
              <a:t>10/10/2020</a:t>
            </a:fld>
            <a:endParaRPr lang="en-US"/>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vl1pPr>
          </a:lstStyle>
          <a:p>
            <a:fld id="{F8646707-6BBD-41A9-B4DF-0C76A73A2D2A}" type="slidenum">
              <a:rPr lang="en-US" smtClean="0"/>
              <a:t>‹#›</a:t>
            </a:fld>
            <a:endParaRPr lang="en-US"/>
          </a:p>
        </p:txBody>
      </p:sp>
    </p:spTree>
    <p:extLst>
      <p:ext uri="{BB962C8B-B14F-4D97-AF65-F5344CB8AC3E}">
        <p14:creationId xmlns:p14="http://schemas.microsoft.com/office/powerpoint/2010/main" val="3544585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305">
              <a:defRPr/>
            </a:pPr>
            <a:r>
              <a:rPr lang="en-US" dirty="0"/>
              <a:t>This template can be used as a starter file to give updates for project</a:t>
            </a:r>
            <a:r>
              <a:rPr lang="en-US" baseline="0" dirty="0"/>
              <a:t> milestones.</a:t>
            </a:r>
            <a:endParaRPr lang="en-US" dirty="0"/>
          </a:p>
          <a:p>
            <a:endParaRPr lang="en-US" baseline="0" dirty="0"/>
          </a:p>
          <a:p>
            <a:pPr lvl="0"/>
            <a:r>
              <a:rPr lang="en-US" sz="1000" b="1" dirty="0"/>
              <a:t>Sections</a:t>
            </a:r>
            <a:endParaRPr lang="en-US" sz="1000" dirty="0"/>
          </a:p>
          <a:p>
            <a:pPr lvl="0"/>
            <a:r>
              <a:rPr lang="en-US" sz="1000" dirty="0"/>
              <a:t>Right-click on a slide to add sections. Sections can help to organize your slides or facilitate collaboration between multiple authors.</a:t>
            </a:r>
          </a:p>
          <a:p>
            <a:pPr lvl="0"/>
            <a:endParaRPr lang="en-US" sz="1000" b="1" dirty="0"/>
          </a:p>
          <a:p>
            <a:pPr lvl="0"/>
            <a:r>
              <a:rPr lang="en-US" sz="1000" b="1" dirty="0"/>
              <a:t>Notes</a:t>
            </a:r>
          </a:p>
          <a:p>
            <a:pPr lvl="0"/>
            <a:r>
              <a:rPr lang="en-US" sz="1000" dirty="0"/>
              <a:t>Use the Notes section for delivery notes or to provide additional details for the audience. View these notes in Presentation View during your presentation. </a:t>
            </a:r>
          </a:p>
          <a:p>
            <a:pPr lvl="0">
              <a:buFontTx/>
              <a:buNone/>
            </a:pPr>
            <a:r>
              <a:rPr lang="en-US" sz="1000" dirty="0"/>
              <a:t>Keep in mind the font size (important for accessibility, visibility, videotaping, and online production)</a:t>
            </a:r>
          </a:p>
          <a:p>
            <a:pPr lvl="0"/>
            <a:endParaRPr lang="en-US" sz="1000" dirty="0"/>
          </a:p>
          <a:p>
            <a:pPr lvl="0">
              <a:buFontTx/>
              <a:buNone/>
            </a:pPr>
            <a:r>
              <a:rPr lang="en-US" sz="1000" b="1" dirty="0"/>
              <a:t>Coordinated colors </a:t>
            </a:r>
          </a:p>
          <a:p>
            <a:pPr lvl="0">
              <a:buFontTx/>
              <a:buNone/>
            </a:pPr>
            <a:r>
              <a:rPr lang="en-US" sz="1000" dirty="0"/>
              <a:t>Pay particular attention to the graphs, charts, and text boxes. </a:t>
            </a:r>
          </a:p>
          <a:p>
            <a:pPr lvl="0"/>
            <a:r>
              <a:rPr lang="en-US" sz="1000" dirty="0"/>
              <a:t>Consider that attendees will print in black and white or </a:t>
            </a:r>
            <a:r>
              <a:rPr lang="en-US" sz="1000" dirty="0" err="1"/>
              <a:t>grayscale</a:t>
            </a:r>
            <a:r>
              <a:rPr lang="en-US" sz="1000" dirty="0"/>
              <a:t>. Run a test print to make sure your colors work when printed in pure black and white and </a:t>
            </a:r>
            <a:r>
              <a:rPr lang="en-US" sz="1000" dirty="0" err="1"/>
              <a:t>grayscale</a:t>
            </a:r>
            <a:r>
              <a:rPr lang="en-US" sz="1000" dirty="0"/>
              <a:t>.</a:t>
            </a:r>
          </a:p>
          <a:p>
            <a:pPr lvl="0">
              <a:buFontTx/>
              <a:buNone/>
            </a:pPr>
            <a:endParaRPr lang="en-US" sz="1000" dirty="0"/>
          </a:p>
          <a:p>
            <a:pPr lvl="0">
              <a:buFontTx/>
              <a:buNone/>
            </a:pPr>
            <a:r>
              <a:rPr lang="en-US" sz="1000" b="1" dirty="0"/>
              <a:t>Graphics, tables, and graphs</a:t>
            </a:r>
          </a:p>
          <a:p>
            <a:pPr lvl="0"/>
            <a:r>
              <a:rPr lang="en-US" sz="1000" dirty="0"/>
              <a:t>Keep it simple: If possible, use consistent, non-distracting styles and colors.</a:t>
            </a:r>
          </a:p>
          <a:p>
            <a:pPr lvl="0"/>
            <a:r>
              <a:rPr lang="en-US" sz="1000" dirty="0"/>
              <a:t>Label all graphs and tables.</a:t>
            </a:r>
          </a:p>
          <a:p>
            <a:endParaRPr lang="en-US" dirty="0"/>
          </a:p>
          <a:p>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2</a:t>
            </a:fld>
            <a:endParaRPr lang="en-US"/>
          </a:p>
        </p:txBody>
      </p:sp>
    </p:spTree>
    <p:extLst>
      <p:ext uri="{BB962C8B-B14F-4D97-AF65-F5344CB8AC3E}">
        <p14:creationId xmlns:p14="http://schemas.microsoft.com/office/powerpoint/2010/main" val="20335882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9.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733203"/>
            <a:ext cx="9144000" cy="6124797"/>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477000" y="1295400"/>
            <a:ext cx="901373" cy="901373"/>
          </a:xfrm>
          <a:prstGeom prst="ellipse">
            <a:avLst/>
          </a:prstGeom>
          <a:ln>
            <a:noFill/>
          </a:ln>
          <a:effectLst>
            <a:outerShdw blurRad="292100" dist="76200" dir="2700000" algn="tl" rotWithShape="0">
              <a:srgbClr val="333333">
                <a:alpha val="50000"/>
              </a:srgbClr>
            </a:outerShdw>
          </a:effectLst>
        </p:spPr>
      </p:pic>
      <p:pic>
        <p:nvPicPr>
          <p:cNvPr id="9" name="Picture 8"/>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5791200" y="1905000"/>
            <a:ext cx="1240461" cy="1240461"/>
          </a:xfrm>
          <a:prstGeom prst="ellipse">
            <a:avLst/>
          </a:prstGeom>
          <a:ln>
            <a:noFill/>
          </a:ln>
          <a:effectLst>
            <a:outerShdw blurRad="292100" dist="76200" dir="2700000" algn="tl" rotWithShape="0">
              <a:srgbClr val="333333">
                <a:alpha val="50000"/>
              </a:srgbClr>
            </a:outerShdw>
          </a:effectLst>
        </p:spPr>
      </p:pic>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05600" y="2209800"/>
            <a:ext cx="1828800" cy="1828800"/>
          </a:xfrm>
          <a:prstGeom prst="ellipse">
            <a:avLst/>
          </a:prstGeom>
          <a:ln>
            <a:noFill/>
          </a:ln>
          <a:effectLst>
            <a:outerShdw blurRad="292100" dist="76200" dir="2700000" algn="tl" rotWithShape="0">
              <a:srgbClr val="333333">
                <a:alpha val="50000"/>
              </a:srgbClr>
            </a:outerShdw>
          </a:effectLst>
        </p:spPr>
      </p:pic>
      <p:sp>
        <p:nvSpPr>
          <p:cNvPr id="2" name="Title 1"/>
          <p:cNvSpPr>
            <a:spLocks noGrp="1"/>
          </p:cNvSpPr>
          <p:nvPr>
            <p:ph type="ctrTitle"/>
          </p:nvPr>
        </p:nvSpPr>
        <p:spPr>
          <a:xfrm>
            <a:off x="381000" y="381001"/>
            <a:ext cx="7772400" cy="761999"/>
          </a:xfrm>
        </p:spPr>
        <p:txBody>
          <a:bodyPr anchor="t"/>
          <a:lstStyle>
            <a:lvl1pPr algn="l">
              <a:defRPr>
                <a:latin typeface="Georgia" pitchFamily="18" charset="0"/>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439948" y="1219200"/>
            <a:ext cx="5275052" cy="1295400"/>
          </a:xfrm>
        </p:spPr>
        <p:txBody>
          <a:bodyPr>
            <a:normAutofit/>
          </a:bodyPr>
          <a:lstStyle>
            <a:lvl1pPr marL="0" indent="0" algn="l">
              <a:buNone/>
              <a:defRPr sz="1600" baseline="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a:t>
            </a:r>
          </a:p>
        </p:txBody>
      </p:sp>
      <p:sp>
        <p:nvSpPr>
          <p:cNvPr id="4" name="Date Placeholder 3"/>
          <p:cNvSpPr>
            <a:spLocks noGrp="1"/>
          </p:cNvSpPr>
          <p:nvPr>
            <p:ph type="dt" sz="half" idx="10"/>
          </p:nvPr>
        </p:nvSpPr>
        <p:spPr/>
        <p:txBody>
          <a:bodyPr/>
          <a:lstStyle/>
          <a:p>
            <a:fld id="{F922158D-428B-4987-8B28-745A2AFA1252}" type="datetimeFigureOut">
              <a:rPr lang="en-US" smtClean="0"/>
              <a:t>10/10/2020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nodeType="withEffect">
                                  <p:stCondLst>
                                    <p:cond delay="500"/>
                                  </p:stCondLst>
                                  <p:iterate type="lt">
                                    <p:tmPct val="5000"/>
                                  </p:iterate>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par>
                                <p:cTn id="17" presetID="31" presetClass="entr" presetSubtype="0" fill="hold" nodeType="withEffect">
                                  <p:stCondLst>
                                    <p:cond delay="1000"/>
                                  </p:stCondLst>
                                  <p:iterate type="lt">
                                    <p:tmPct val="5000"/>
                                  </p:iterate>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22158D-428B-4987-8B28-745A2AFA1252}" type="datetimeFigureOut">
              <a:rPr lang="en-US" smtClean="0"/>
              <a:t>10/10/2020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0"/>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22158D-428B-4987-8B28-745A2AFA1252}" type="datetimeFigureOut">
              <a:rPr lang="en-US" smtClean="0"/>
              <a:t>10/10/2020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3 x Image Bullets Right">
    <p:spTree>
      <p:nvGrpSpPr>
        <p:cNvPr id="1" name=""/>
        <p:cNvGrpSpPr/>
        <p:nvPr/>
      </p:nvGrpSpPr>
      <p:grpSpPr>
        <a:xfrm>
          <a:off x="0" y="0"/>
          <a:ext cx="0" cy="0"/>
          <a:chOff x="0" y="0"/>
          <a:chExt cx="0" cy="0"/>
        </a:xfrm>
      </p:grpSpPr>
      <p:sp>
        <p:nvSpPr>
          <p:cNvPr id="35" name="Oval 34">
            <a:extLst>
              <a:ext uri="{FF2B5EF4-FFF2-40B4-BE49-F238E27FC236}">
                <a16:creationId xmlns:a16="http://schemas.microsoft.com/office/drawing/2014/main" id="{22F44C7F-FA9B-CB41-B5C2-6A40A969176A}"/>
              </a:ext>
            </a:extLst>
          </p:cNvPr>
          <p:cNvSpPr>
            <a:spLocks noChangeAspect="1"/>
          </p:cNvSpPr>
          <p:nvPr userDrawn="1"/>
        </p:nvSpPr>
        <p:spPr>
          <a:xfrm>
            <a:off x="5299439" y="1366589"/>
            <a:ext cx="1028700" cy="1371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3" name="Oval 32">
            <a:extLst>
              <a:ext uri="{FF2B5EF4-FFF2-40B4-BE49-F238E27FC236}">
                <a16:creationId xmlns:a16="http://schemas.microsoft.com/office/drawing/2014/main" id="{0ACFECE1-DAAF-5642-BD0B-7A8FE9D241D9}"/>
              </a:ext>
            </a:extLst>
          </p:cNvPr>
          <p:cNvSpPr>
            <a:spLocks noChangeAspect="1"/>
          </p:cNvSpPr>
          <p:nvPr userDrawn="1"/>
        </p:nvSpPr>
        <p:spPr>
          <a:xfrm>
            <a:off x="5299439" y="2931225"/>
            <a:ext cx="1028700" cy="1371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4" name="Oval 33">
            <a:extLst>
              <a:ext uri="{FF2B5EF4-FFF2-40B4-BE49-F238E27FC236}">
                <a16:creationId xmlns:a16="http://schemas.microsoft.com/office/drawing/2014/main" id="{90294551-87F8-DE4F-B54E-8231A9CAF5BF}"/>
              </a:ext>
            </a:extLst>
          </p:cNvPr>
          <p:cNvSpPr>
            <a:spLocks noChangeAspect="1"/>
          </p:cNvSpPr>
          <p:nvPr userDrawn="1"/>
        </p:nvSpPr>
        <p:spPr>
          <a:xfrm>
            <a:off x="5299439" y="4495861"/>
            <a:ext cx="1028700" cy="1371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2" name="Rectangle 41">
            <a:extLst>
              <a:ext uri="{FF2B5EF4-FFF2-40B4-BE49-F238E27FC236}">
                <a16:creationId xmlns:a16="http://schemas.microsoft.com/office/drawing/2014/main" id="{D24854E3-04DE-4154-AD8A-9F8AC3E4EE33}"/>
              </a:ext>
            </a:extLst>
          </p:cNvPr>
          <p:cNvSpPr/>
          <p:nvPr userDrawn="1"/>
        </p:nvSpPr>
        <p:spPr>
          <a:xfrm>
            <a:off x="79014" y="86714"/>
            <a:ext cx="4656272" cy="6684572"/>
          </a:xfrm>
          <a:prstGeom prst="rect">
            <a:avLst/>
          </a:prstGeom>
          <a:gradFill>
            <a:gsLst>
              <a:gs pos="0">
                <a:schemeClr val="tx1">
                  <a:alpha val="0"/>
                </a:schemeClr>
              </a:gs>
              <a:gs pos="100000">
                <a:schemeClr val="tx1">
                  <a:alpha val="31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20" name="Picture Placeholder 19">
            <a:extLst>
              <a:ext uri="{FF2B5EF4-FFF2-40B4-BE49-F238E27FC236}">
                <a16:creationId xmlns:a16="http://schemas.microsoft.com/office/drawing/2014/main" id="{BDDC1CFF-7E89-421D-9524-BB3AECAFE005}"/>
              </a:ext>
            </a:extLst>
          </p:cNvPr>
          <p:cNvSpPr>
            <a:spLocks noGrp="1"/>
          </p:cNvSpPr>
          <p:nvPr>
            <p:ph type="pic" sz="quarter" idx="27" hasCustomPrompt="1"/>
          </p:nvPr>
        </p:nvSpPr>
        <p:spPr>
          <a:xfrm>
            <a:off x="79013" y="496139"/>
            <a:ext cx="4656273" cy="6275148"/>
          </a:xfrm>
          <a:custGeom>
            <a:avLst/>
            <a:gdLst>
              <a:gd name="connsiteX0" fmla="*/ 0 w 4441248"/>
              <a:gd name="connsiteY0" fmla="*/ 5980106 h 6321393"/>
              <a:gd name="connsiteX1" fmla="*/ 1034410 w 4441248"/>
              <a:gd name="connsiteY1" fmla="*/ 6048613 h 6321393"/>
              <a:gd name="connsiteX2" fmla="*/ 1778431 w 4441248"/>
              <a:gd name="connsiteY2" fmla="*/ 6321393 h 6321393"/>
              <a:gd name="connsiteX3" fmla="*/ 0 w 4441248"/>
              <a:gd name="connsiteY3" fmla="*/ 6321393 h 6321393"/>
              <a:gd name="connsiteX4" fmla="*/ 2269200 w 4441248"/>
              <a:gd name="connsiteY4" fmla="*/ 5443908 h 6321393"/>
              <a:gd name="connsiteX5" fmla="*/ 2395460 w 4441248"/>
              <a:gd name="connsiteY5" fmla="*/ 5885070 h 6321393"/>
              <a:gd name="connsiteX6" fmla="*/ 1997461 w 4441248"/>
              <a:gd name="connsiteY6" fmla="*/ 6195222 h 6321393"/>
              <a:gd name="connsiteX7" fmla="*/ 1526609 w 4441248"/>
              <a:gd name="connsiteY7" fmla="*/ 5931629 h 6321393"/>
              <a:gd name="connsiteX8" fmla="*/ 4441248 w 4441248"/>
              <a:gd name="connsiteY8" fmla="*/ 4283292 h 6321393"/>
              <a:gd name="connsiteX9" fmla="*/ 4441248 w 4441248"/>
              <a:gd name="connsiteY9" fmla="*/ 6321393 h 6321393"/>
              <a:gd name="connsiteX10" fmla="*/ 2296366 w 4441248"/>
              <a:gd name="connsiteY10" fmla="*/ 6321393 h 6321393"/>
              <a:gd name="connsiteX11" fmla="*/ 2056375 w 4441248"/>
              <a:gd name="connsiteY11" fmla="*/ 6224358 h 6321393"/>
              <a:gd name="connsiteX12" fmla="*/ 0 w 4441248"/>
              <a:gd name="connsiteY12" fmla="*/ 2359561 h 6321393"/>
              <a:gd name="connsiteX13" fmla="*/ 828613 w 4441248"/>
              <a:gd name="connsiteY13" fmla="*/ 2588947 h 6321393"/>
              <a:gd name="connsiteX14" fmla="*/ 0 w 4441248"/>
              <a:gd name="connsiteY14" fmla="*/ 3479506 h 6321393"/>
              <a:gd name="connsiteX15" fmla="*/ 3025930 w 4441248"/>
              <a:gd name="connsiteY15" fmla="*/ 144202 h 6321393"/>
              <a:gd name="connsiteX16" fmla="*/ 4441248 w 4441248"/>
              <a:gd name="connsiteY16" fmla="*/ 1340385 h 6321393"/>
              <a:gd name="connsiteX17" fmla="*/ 4441248 w 4441248"/>
              <a:gd name="connsiteY17" fmla="*/ 4098899 h 6321393"/>
              <a:gd name="connsiteX18" fmla="*/ 1417099 w 4441248"/>
              <a:gd name="connsiteY18" fmla="*/ 5846153 h 6321393"/>
              <a:gd name="connsiteX19" fmla="*/ 0 w 4441248"/>
              <a:gd name="connsiteY19" fmla="*/ 5428711 h 6321393"/>
              <a:gd name="connsiteX20" fmla="*/ 0 w 4441248"/>
              <a:gd name="connsiteY20" fmla="*/ 3724470 h 6321393"/>
              <a:gd name="connsiteX21" fmla="*/ 2684090 w 4441248"/>
              <a:gd name="connsiteY21" fmla="*/ 0 h 6321393"/>
              <a:gd name="connsiteX22" fmla="*/ 2784132 w 4441248"/>
              <a:gd name="connsiteY22" fmla="*/ 186781 h 6321393"/>
              <a:gd name="connsiteX23" fmla="*/ 1027256 w 4441248"/>
              <a:gd name="connsiteY23" fmla="*/ 2337985 h 6321393"/>
              <a:gd name="connsiteX24" fmla="*/ 451581 w 4441248"/>
              <a:gd name="connsiteY24" fmla="*/ 2265656 h 632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41248" h="6321393">
                <a:moveTo>
                  <a:pt x="0" y="5980106"/>
                </a:moveTo>
                <a:lnTo>
                  <a:pt x="1034410" y="6048613"/>
                </a:lnTo>
                <a:lnTo>
                  <a:pt x="1778431" y="6321393"/>
                </a:lnTo>
                <a:lnTo>
                  <a:pt x="0" y="6321393"/>
                </a:lnTo>
                <a:close/>
                <a:moveTo>
                  <a:pt x="2269200" y="5443908"/>
                </a:moveTo>
                <a:lnTo>
                  <a:pt x="2395460" y="5885070"/>
                </a:lnTo>
                <a:lnTo>
                  <a:pt x="1997461" y="6195222"/>
                </a:lnTo>
                <a:lnTo>
                  <a:pt x="1526609" y="5931629"/>
                </a:lnTo>
                <a:close/>
                <a:moveTo>
                  <a:pt x="4441248" y="4283292"/>
                </a:moveTo>
                <a:lnTo>
                  <a:pt x="4441248" y="6321393"/>
                </a:lnTo>
                <a:lnTo>
                  <a:pt x="2296366" y="6321393"/>
                </a:lnTo>
                <a:lnTo>
                  <a:pt x="2056375" y="6224358"/>
                </a:lnTo>
                <a:close/>
                <a:moveTo>
                  <a:pt x="0" y="2359561"/>
                </a:moveTo>
                <a:lnTo>
                  <a:pt x="828613" y="2588947"/>
                </a:lnTo>
                <a:lnTo>
                  <a:pt x="0" y="3479506"/>
                </a:lnTo>
                <a:close/>
                <a:moveTo>
                  <a:pt x="3025930" y="144202"/>
                </a:moveTo>
                <a:lnTo>
                  <a:pt x="4441248" y="1340385"/>
                </a:lnTo>
                <a:lnTo>
                  <a:pt x="4441248" y="4098899"/>
                </a:lnTo>
                <a:lnTo>
                  <a:pt x="1417099" y="5846153"/>
                </a:lnTo>
                <a:lnTo>
                  <a:pt x="0" y="5428711"/>
                </a:lnTo>
                <a:lnTo>
                  <a:pt x="0" y="3724470"/>
                </a:lnTo>
                <a:close/>
                <a:moveTo>
                  <a:pt x="2684090" y="0"/>
                </a:moveTo>
                <a:lnTo>
                  <a:pt x="2784132" y="186781"/>
                </a:lnTo>
                <a:lnTo>
                  <a:pt x="1027256" y="2337985"/>
                </a:lnTo>
                <a:lnTo>
                  <a:pt x="451581" y="2265656"/>
                </a:lnTo>
                <a:close/>
              </a:path>
            </a:pathLst>
          </a:custGeom>
          <a:solidFill>
            <a:schemeClr val="bg1">
              <a:lumMod val="95000"/>
            </a:schemeClr>
          </a:solidFill>
        </p:spPr>
        <p:txBody>
          <a:bodyPr wrap="square" anchor="ctr">
            <a:noAutofit/>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825" i="1">
                <a:latin typeface="Times New Roman" panose="02020603050405020304" pitchFamily="18" charset="0"/>
                <a:cs typeface="Times New Roman" panose="02020603050405020304" pitchFamily="18" charset="0"/>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ZA" dirty="0"/>
              <a:t>Insert or Drag and Drop Image Here</a:t>
            </a:r>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5301343" y="432000"/>
            <a:ext cx="3527657" cy="432000"/>
          </a:xfrm>
        </p:spPr>
        <p:txBody>
          <a:bodyPr/>
          <a:lstStyle>
            <a:lvl1pPr>
              <a:defRPr>
                <a:solidFill>
                  <a:schemeClr val="tx1">
                    <a:lumMod val="75000"/>
                    <a:lumOff val="25000"/>
                  </a:schemeClr>
                </a:solidFill>
              </a:defRPr>
            </a:lvl1pPr>
          </a:lstStyle>
          <a:p>
            <a:r>
              <a:rPr lang="en-US"/>
              <a:t>Click to edit Master title style</a:t>
            </a:r>
            <a:endParaRPr lang="en-ZA" dirty="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ZA" dirty="0"/>
              <a:t>Add a footer</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6576212" y="3582825"/>
            <a:ext cx="2251800" cy="720000"/>
          </a:xfrm>
        </p:spPr>
        <p:txBody>
          <a:bodyPr/>
          <a:lstStyle>
            <a:lvl1pPr marL="0" indent="0" algn="l">
              <a:buNone/>
              <a:defRPr sz="1200"/>
            </a:lvl1pPr>
          </a:lstStyle>
          <a:p>
            <a:pPr lvl="0"/>
            <a:r>
              <a:rPr lang="en-US" dirty="0"/>
              <a:t>Bullet Description</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6576212" y="5147461"/>
            <a:ext cx="2251800" cy="720000"/>
          </a:xfrm>
        </p:spPr>
        <p:txBody>
          <a:bodyPr/>
          <a:lstStyle>
            <a:lvl1pPr marL="0" indent="0" algn="l">
              <a:buNone/>
              <a:defRPr sz="1200"/>
            </a:lvl1pPr>
          </a:lstStyle>
          <a:p>
            <a:pPr lvl="0"/>
            <a:r>
              <a:rPr lang="en-US" dirty="0"/>
              <a:t>Bullet Description</a:t>
            </a:r>
          </a:p>
        </p:txBody>
      </p:sp>
      <p:sp>
        <p:nvSpPr>
          <p:cNvPr id="6" name="Text Placeholder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6576212" y="1369128"/>
            <a:ext cx="2251800" cy="432000"/>
          </a:xfrm>
        </p:spPr>
        <p:txBody>
          <a:bodyPr/>
          <a:lstStyle>
            <a:lvl1pPr marL="0" indent="0" algn="l">
              <a:buNone/>
              <a:defRPr b="1">
                <a:latin typeface="+mj-lt"/>
              </a:defRPr>
            </a:lvl1pPr>
          </a:lstStyle>
          <a:p>
            <a:pPr lvl="0"/>
            <a:r>
              <a:rPr lang="en-US" dirty="0"/>
              <a:t>Bullet 1</a:t>
            </a:r>
            <a:endParaRPr lang="en-ZA" dirty="0"/>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6576212" y="2933764"/>
            <a:ext cx="2251800" cy="432000"/>
          </a:xfrm>
        </p:spPr>
        <p:txBody>
          <a:bodyPr/>
          <a:lstStyle>
            <a:lvl1pPr marL="0" indent="0" algn="l">
              <a:buNone/>
              <a:defRPr b="1">
                <a:latin typeface="+mj-lt"/>
              </a:defRPr>
            </a:lvl1pPr>
          </a:lstStyle>
          <a:p>
            <a:pPr lvl="0"/>
            <a:r>
              <a:rPr lang="en-US" dirty="0"/>
              <a:t>Bullet 2</a:t>
            </a:r>
            <a:endParaRPr lang="en-ZA" dirty="0"/>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6576212" y="4498400"/>
            <a:ext cx="2251800" cy="432000"/>
          </a:xfrm>
        </p:spPr>
        <p:txBody>
          <a:bodyPr/>
          <a:lstStyle>
            <a:lvl1pPr marL="0" indent="0" algn="l">
              <a:buNone/>
              <a:defRPr b="1">
                <a:latin typeface="+mj-lt"/>
              </a:defRPr>
            </a:lvl1pPr>
          </a:lstStyle>
          <a:p>
            <a:pPr lvl="0"/>
            <a:r>
              <a:rPr lang="en-US" dirty="0"/>
              <a:t>Bullet 3</a:t>
            </a:r>
            <a:endParaRPr lang="en-ZA" dirty="0"/>
          </a:p>
        </p:txBody>
      </p:sp>
      <p:sp>
        <p:nvSpPr>
          <p:cNvPr id="21" name="Text Placeholder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6576212" y="1975094"/>
            <a:ext cx="2251800" cy="720000"/>
          </a:xfrm>
        </p:spPr>
        <p:txBody>
          <a:bodyPr/>
          <a:lstStyle>
            <a:lvl1pPr marL="0" indent="0" algn="l">
              <a:buNone/>
              <a:defRPr sz="1200"/>
            </a:lvl1pPr>
          </a:lstStyle>
          <a:p>
            <a:pPr lvl="0"/>
            <a:r>
              <a:rPr lang="en-US" dirty="0"/>
              <a:t>Bullet Description</a:t>
            </a:r>
          </a:p>
        </p:txBody>
      </p:sp>
      <p:sp>
        <p:nvSpPr>
          <p:cNvPr id="51" name="Octagon 50">
            <a:extLst>
              <a:ext uri="{FF2B5EF4-FFF2-40B4-BE49-F238E27FC236}">
                <a16:creationId xmlns:a16="http://schemas.microsoft.com/office/drawing/2014/main" id="{758B0359-60B9-4D73-825D-ACE303A61C50}"/>
              </a:ext>
            </a:extLst>
          </p:cNvPr>
          <p:cNvSpPr/>
          <p:nvPr userDrawn="1"/>
        </p:nvSpPr>
        <p:spPr>
          <a:xfrm rot="1361022">
            <a:off x="8546230" y="6053794"/>
            <a:ext cx="476096"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52" name="Oval 51">
            <a:extLst>
              <a:ext uri="{FF2B5EF4-FFF2-40B4-BE49-F238E27FC236}">
                <a16:creationId xmlns:a16="http://schemas.microsoft.com/office/drawing/2014/main" id="{09921541-DECE-43BB-BF92-A4B5D5EE5469}"/>
              </a:ext>
            </a:extLst>
          </p:cNvPr>
          <p:cNvSpPr/>
          <p:nvPr userDrawn="1"/>
        </p:nvSpPr>
        <p:spPr>
          <a:xfrm>
            <a:off x="8650404" y="6185903"/>
            <a:ext cx="55136"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schemeClr val="accent1"/>
              </a:solidFill>
            </a:endParaRPr>
          </a:p>
        </p:txBody>
      </p:sp>
      <p:sp>
        <p:nvSpPr>
          <p:cNvPr id="53" name="Oval 52">
            <a:extLst>
              <a:ext uri="{FF2B5EF4-FFF2-40B4-BE49-F238E27FC236}">
                <a16:creationId xmlns:a16="http://schemas.microsoft.com/office/drawing/2014/main" id="{83095B3B-1284-4E49-BE50-9C84BE7E58B6}"/>
              </a:ext>
            </a:extLst>
          </p:cNvPr>
          <p:cNvSpPr/>
          <p:nvPr userDrawn="1"/>
        </p:nvSpPr>
        <p:spPr>
          <a:xfrm>
            <a:off x="8919064" y="6561526"/>
            <a:ext cx="7532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54" name="Oval 53">
            <a:extLst>
              <a:ext uri="{FF2B5EF4-FFF2-40B4-BE49-F238E27FC236}">
                <a16:creationId xmlns:a16="http://schemas.microsoft.com/office/drawing/2014/main" id="{7491DD10-64CD-40CA-A0BB-397696C0C168}"/>
              </a:ext>
            </a:extLst>
          </p:cNvPr>
          <p:cNvSpPr/>
          <p:nvPr userDrawn="1"/>
        </p:nvSpPr>
        <p:spPr>
          <a:xfrm>
            <a:off x="8507156" y="5990144"/>
            <a:ext cx="195384"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schemeClr val="accent1"/>
              </a:solidFill>
            </a:endParaRPr>
          </a:p>
        </p:txBody>
      </p:sp>
      <p:sp>
        <p:nvSpPr>
          <p:cNvPr id="55" name="Slide Number Placeholder 54">
            <a:extLst>
              <a:ext uri="{FF2B5EF4-FFF2-40B4-BE49-F238E27FC236}">
                <a16:creationId xmlns:a16="http://schemas.microsoft.com/office/drawing/2014/main" id="{8702E81C-40F0-489E-8339-0139157E6327}"/>
              </a:ext>
            </a:extLst>
          </p:cNvPr>
          <p:cNvSpPr>
            <a:spLocks noGrp="1"/>
          </p:cNvSpPr>
          <p:nvPr>
            <p:ph type="sldNum" sz="quarter" idx="26"/>
          </p:nvPr>
        </p:nvSpPr>
        <p:spPr/>
        <p:txBody>
          <a:bodyPr/>
          <a:lstStyle/>
          <a:p>
            <a:fld id="{19B51A1E-902D-48AF-9020-955120F399B6}" type="slidenum">
              <a:rPr lang="en-ZA" smtClean="0"/>
              <a:pPr/>
              <a:t>‹#›</a:t>
            </a:fld>
            <a:endParaRPr lang="en-ZA" dirty="0"/>
          </a:p>
        </p:txBody>
      </p:sp>
      <p:grpSp>
        <p:nvGrpSpPr>
          <p:cNvPr id="22" name="Group 21">
            <a:extLst>
              <a:ext uri="{FF2B5EF4-FFF2-40B4-BE49-F238E27FC236}">
                <a16:creationId xmlns:a16="http://schemas.microsoft.com/office/drawing/2014/main" id="{9089FAF0-BF60-4AB9-A62E-595008DC4646}"/>
              </a:ext>
            </a:extLst>
          </p:cNvPr>
          <p:cNvGrpSpPr/>
          <p:nvPr userDrawn="1"/>
        </p:nvGrpSpPr>
        <p:grpSpPr>
          <a:xfrm>
            <a:off x="1419000" y="2269753"/>
            <a:ext cx="2310885" cy="3011457"/>
            <a:chOff x="1892000" y="2269752"/>
            <a:chExt cx="3081180" cy="3011457"/>
          </a:xfrm>
        </p:grpSpPr>
        <p:sp>
          <p:nvSpPr>
            <p:cNvPr id="26" name="Freeform: Shape 13">
              <a:extLst>
                <a:ext uri="{FF2B5EF4-FFF2-40B4-BE49-F238E27FC236}">
                  <a16:creationId xmlns:a16="http://schemas.microsoft.com/office/drawing/2014/main" id="{ED7DCD52-0637-49D9-AD21-2DF94DD3E348}"/>
                </a:ext>
              </a:extLst>
            </p:cNvPr>
            <p:cNvSpPr/>
            <p:nvPr/>
          </p:nvSpPr>
          <p:spPr>
            <a:xfrm rot="4308689">
              <a:off x="2464728" y="2678543"/>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27" name="Freeform: Shape 26">
              <a:extLst>
                <a:ext uri="{FF2B5EF4-FFF2-40B4-BE49-F238E27FC236}">
                  <a16:creationId xmlns:a16="http://schemas.microsoft.com/office/drawing/2014/main" id="{E6863CC2-FBFD-47D7-AB8F-DB2367EABF92}"/>
                </a:ext>
              </a:extLst>
            </p:cNvPr>
            <p:cNvSpPr/>
            <p:nvPr/>
          </p:nvSpPr>
          <p:spPr>
            <a:xfrm rot="13830869">
              <a:off x="2730967" y="5004791"/>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28" name="Freeform: Shape 17">
              <a:extLst>
                <a:ext uri="{FF2B5EF4-FFF2-40B4-BE49-F238E27FC236}">
                  <a16:creationId xmlns:a16="http://schemas.microsoft.com/office/drawing/2014/main" id="{09ADFC5E-3BBA-404B-A496-A4035DF5E859}"/>
                </a:ext>
              </a:extLst>
            </p:cNvPr>
            <p:cNvSpPr/>
            <p:nvPr/>
          </p:nvSpPr>
          <p:spPr>
            <a:xfrm rot="12431080">
              <a:off x="2802151" y="4740752"/>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29" name="Freeform: Shape 19">
              <a:extLst>
                <a:ext uri="{FF2B5EF4-FFF2-40B4-BE49-F238E27FC236}">
                  <a16:creationId xmlns:a16="http://schemas.microsoft.com/office/drawing/2014/main" id="{56E90DCD-03FB-4E9A-BD40-5269E9ACF1B1}"/>
                </a:ext>
              </a:extLst>
            </p:cNvPr>
            <p:cNvSpPr/>
            <p:nvPr/>
          </p:nvSpPr>
          <p:spPr>
            <a:xfrm rot="4308689">
              <a:off x="2058980" y="2102772"/>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30" name="Freeform: Shape 23">
              <a:extLst>
                <a:ext uri="{FF2B5EF4-FFF2-40B4-BE49-F238E27FC236}">
                  <a16:creationId xmlns:a16="http://schemas.microsoft.com/office/drawing/2014/main" id="{529D90B1-BC17-4168-A297-1DF303FB3C48}"/>
                </a:ext>
              </a:extLst>
            </p:cNvPr>
            <p:cNvSpPr/>
            <p:nvPr/>
          </p:nvSpPr>
          <p:spPr>
            <a:xfrm rot="17193105">
              <a:off x="4648324" y="3873318"/>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31" name="Freeform: Shape 30">
              <a:extLst>
                <a:ext uri="{FF2B5EF4-FFF2-40B4-BE49-F238E27FC236}">
                  <a16:creationId xmlns:a16="http://schemas.microsoft.com/office/drawing/2014/main" id="{6C5DEA8E-5C03-42CC-987D-490297890048}"/>
                </a:ext>
              </a:extLst>
            </p:cNvPr>
            <p:cNvSpPr/>
            <p:nvPr/>
          </p:nvSpPr>
          <p:spPr>
            <a:xfrm rot="17193105">
              <a:off x="4152588" y="3654247"/>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32" name="Freeform: Shape 28">
              <a:extLst>
                <a:ext uri="{FF2B5EF4-FFF2-40B4-BE49-F238E27FC236}">
                  <a16:creationId xmlns:a16="http://schemas.microsoft.com/office/drawing/2014/main" id="{404E048B-9C67-4EC0-82E9-DC9D4AEE9703}"/>
                </a:ext>
              </a:extLst>
            </p:cNvPr>
            <p:cNvSpPr/>
            <p:nvPr/>
          </p:nvSpPr>
          <p:spPr>
            <a:xfrm rot="4308689">
              <a:off x="3831248" y="2441608"/>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grpSp>
      <p:sp>
        <p:nvSpPr>
          <p:cNvPr id="38" name="Picture Placeholder 3">
            <a:extLst>
              <a:ext uri="{FF2B5EF4-FFF2-40B4-BE49-F238E27FC236}">
                <a16:creationId xmlns:a16="http://schemas.microsoft.com/office/drawing/2014/main" id="{EC82E52C-5E33-5942-8474-7ED4354EC95D}"/>
              </a:ext>
            </a:extLst>
          </p:cNvPr>
          <p:cNvSpPr>
            <a:spLocks noGrp="1"/>
          </p:cNvSpPr>
          <p:nvPr>
            <p:ph type="pic" sz="quarter" idx="30"/>
          </p:nvPr>
        </p:nvSpPr>
        <p:spPr>
          <a:xfrm>
            <a:off x="5554406" y="4835817"/>
            <a:ext cx="518766" cy="691688"/>
          </a:xfrm>
        </p:spPr>
        <p:txBody>
          <a:bodyPr/>
          <a:lstStyle>
            <a:lvl1pPr marL="0" indent="0">
              <a:buNone/>
              <a:defRPr/>
            </a:lvl1pPr>
          </a:lstStyle>
          <a:p>
            <a:r>
              <a:rPr lang="en-US"/>
              <a:t>Click icon to add picture</a:t>
            </a:r>
            <a:endParaRPr lang="en-US" dirty="0"/>
          </a:p>
        </p:txBody>
      </p:sp>
      <p:sp>
        <p:nvSpPr>
          <p:cNvPr id="39" name="Picture Placeholder 3">
            <a:extLst>
              <a:ext uri="{FF2B5EF4-FFF2-40B4-BE49-F238E27FC236}">
                <a16:creationId xmlns:a16="http://schemas.microsoft.com/office/drawing/2014/main" id="{07EC0147-5BE6-9248-BF42-BD99608F459C}"/>
              </a:ext>
            </a:extLst>
          </p:cNvPr>
          <p:cNvSpPr>
            <a:spLocks noGrp="1"/>
          </p:cNvSpPr>
          <p:nvPr>
            <p:ph type="pic" sz="quarter" idx="31"/>
          </p:nvPr>
        </p:nvSpPr>
        <p:spPr>
          <a:xfrm>
            <a:off x="5554406" y="3271181"/>
            <a:ext cx="518766" cy="691688"/>
          </a:xfrm>
        </p:spPr>
        <p:txBody>
          <a:bodyPr/>
          <a:lstStyle>
            <a:lvl1pPr marL="0" indent="0">
              <a:buNone/>
              <a:defRPr/>
            </a:lvl1pPr>
          </a:lstStyle>
          <a:p>
            <a:r>
              <a:rPr lang="en-US"/>
              <a:t>Click icon to add picture</a:t>
            </a:r>
            <a:endParaRPr lang="en-US" dirty="0"/>
          </a:p>
        </p:txBody>
      </p:sp>
      <p:sp>
        <p:nvSpPr>
          <p:cNvPr id="40" name="Picture Placeholder 3">
            <a:extLst>
              <a:ext uri="{FF2B5EF4-FFF2-40B4-BE49-F238E27FC236}">
                <a16:creationId xmlns:a16="http://schemas.microsoft.com/office/drawing/2014/main" id="{2B8E1942-1472-BC49-A624-3A31190A69E1}"/>
              </a:ext>
            </a:extLst>
          </p:cNvPr>
          <p:cNvSpPr>
            <a:spLocks noGrp="1"/>
          </p:cNvSpPr>
          <p:nvPr>
            <p:ph type="pic" sz="quarter" idx="32"/>
          </p:nvPr>
        </p:nvSpPr>
        <p:spPr>
          <a:xfrm>
            <a:off x="5554406" y="1706545"/>
            <a:ext cx="518766" cy="691688"/>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2514781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le and Subtitle Only">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F8AB0F04-910C-4647-AE1C-177C66B50038}"/>
              </a:ext>
            </a:extLst>
          </p:cNvPr>
          <p:cNvSpPr/>
          <p:nvPr userDrawn="1"/>
        </p:nvSpPr>
        <p:spPr>
          <a:xfrm rot="4308689">
            <a:off x="6023251" y="44791"/>
            <a:ext cx="648657" cy="583165"/>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27" name="Freeform: Shape 26">
            <a:extLst>
              <a:ext uri="{FF2B5EF4-FFF2-40B4-BE49-F238E27FC236}">
                <a16:creationId xmlns:a16="http://schemas.microsoft.com/office/drawing/2014/main" id="{3E72A672-7789-4744-A4CB-D177B890FDE6}"/>
              </a:ext>
            </a:extLst>
          </p:cNvPr>
          <p:cNvSpPr/>
          <p:nvPr userDrawn="1"/>
        </p:nvSpPr>
        <p:spPr>
          <a:xfrm rot="4308689">
            <a:off x="6212493" y="-65425"/>
            <a:ext cx="3571215" cy="2802820"/>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a:t>Click to edit Master title style</a:t>
            </a:r>
            <a:endParaRPr lang="en-ZA" dirty="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ZA"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ZA" smtClean="0"/>
              <a:pPr/>
              <a:t>‹#›</a:t>
            </a:fld>
            <a:endParaRPr lang="en-ZA" dirty="0"/>
          </a:p>
        </p:txBody>
      </p:sp>
      <p:sp>
        <p:nvSpPr>
          <p:cNvPr id="14" name="Freeform: Shape 13">
            <a:extLst>
              <a:ext uri="{FF2B5EF4-FFF2-40B4-BE49-F238E27FC236}">
                <a16:creationId xmlns:a16="http://schemas.microsoft.com/office/drawing/2014/main" id="{0C7CDA8E-8D79-474E-8278-7D77C867E238}"/>
              </a:ext>
            </a:extLst>
          </p:cNvPr>
          <p:cNvSpPr/>
          <p:nvPr userDrawn="1"/>
        </p:nvSpPr>
        <p:spPr>
          <a:xfrm rot="4308689">
            <a:off x="6645807" y="1909964"/>
            <a:ext cx="1980696" cy="1549883"/>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19" name="Freeform: Shape 18">
            <a:extLst>
              <a:ext uri="{FF2B5EF4-FFF2-40B4-BE49-F238E27FC236}">
                <a16:creationId xmlns:a16="http://schemas.microsoft.com/office/drawing/2014/main" id="{ABD99355-65C1-4211-9E82-3D41ACE0AE17}"/>
              </a:ext>
            </a:extLst>
          </p:cNvPr>
          <p:cNvSpPr/>
          <p:nvPr userDrawn="1"/>
        </p:nvSpPr>
        <p:spPr>
          <a:xfrm rot="13830869">
            <a:off x="7049735" y="4003664"/>
            <a:ext cx="346713" cy="154593"/>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18" name="Freeform: Shape 17">
            <a:extLst>
              <a:ext uri="{FF2B5EF4-FFF2-40B4-BE49-F238E27FC236}">
                <a16:creationId xmlns:a16="http://schemas.microsoft.com/office/drawing/2014/main" id="{F459E701-5FEF-4918-8F3A-04E29BF09009}"/>
              </a:ext>
            </a:extLst>
          </p:cNvPr>
          <p:cNvSpPr/>
          <p:nvPr userDrawn="1"/>
        </p:nvSpPr>
        <p:spPr>
          <a:xfrm rot="12431080">
            <a:off x="7146462" y="3713860"/>
            <a:ext cx="533002"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20" name="Freeform: Shape 19">
            <a:extLst>
              <a:ext uri="{FF2B5EF4-FFF2-40B4-BE49-F238E27FC236}">
                <a16:creationId xmlns:a16="http://schemas.microsoft.com/office/drawing/2014/main" id="{8550A0A6-1197-4153-9800-69D58909D0C7}"/>
              </a:ext>
            </a:extLst>
          </p:cNvPr>
          <p:cNvSpPr/>
          <p:nvPr userDrawn="1"/>
        </p:nvSpPr>
        <p:spPr>
          <a:xfrm rot="4308689">
            <a:off x="6433305" y="1273403"/>
            <a:ext cx="1246227" cy="118514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24" name="Freeform: Shape 23">
            <a:extLst>
              <a:ext uri="{FF2B5EF4-FFF2-40B4-BE49-F238E27FC236}">
                <a16:creationId xmlns:a16="http://schemas.microsoft.com/office/drawing/2014/main" id="{4F0A2415-21FA-4B06-89CA-A379C8C2E262}"/>
              </a:ext>
            </a:extLst>
          </p:cNvPr>
          <p:cNvSpPr/>
          <p:nvPr userDrawn="1"/>
        </p:nvSpPr>
        <p:spPr>
          <a:xfrm rot="17193105">
            <a:off x="8500696" y="2897245"/>
            <a:ext cx="243160" cy="304915"/>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23" name="Freeform: Shape 22">
            <a:extLst>
              <a:ext uri="{FF2B5EF4-FFF2-40B4-BE49-F238E27FC236}">
                <a16:creationId xmlns:a16="http://schemas.microsoft.com/office/drawing/2014/main" id="{FF9CE8FE-77D6-45E0-BBF7-78F07AC29771}"/>
              </a:ext>
            </a:extLst>
          </p:cNvPr>
          <p:cNvSpPr/>
          <p:nvPr userDrawn="1"/>
        </p:nvSpPr>
        <p:spPr>
          <a:xfrm rot="17193105">
            <a:off x="8072689" y="2691180"/>
            <a:ext cx="692798" cy="3829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13" name="Text Placeholder 8">
            <a:extLst>
              <a:ext uri="{FF2B5EF4-FFF2-40B4-BE49-F238E27FC236}">
                <a16:creationId xmlns:a16="http://schemas.microsoft.com/office/drawing/2014/main" id="{37BBBFC2-32EB-4335-9980-A7CF236703B3}"/>
              </a:ext>
            </a:extLst>
          </p:cNvPr>
          <p:cNvSpPr>
            <a:spLocks noGrp="1"/>
          </p:cNvSpPr>
          <p:nvPr>
            <p:ph type="body" sz="quarter" idx="26" hasCustomPrompt="1"/>
          </p:nvPr>
        </p:nvSpPr>
        <p:spPr>
          <a:xfrm>
            <a:off x="323850" y="1080001"/>
            <a:ext cx="8504635" cy="276561"/>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en-US" dirty="0"/>
              <a:t>Sub Header</a:t>
            </a:r>
            <a:endParaRPr lang="en-ZA" dirty="0"/>
          </a:p>
        </p:txBody>
      </p:sp>
    </p:spTree>
    <p:extLst>
      <p:ext uri="{BB962C8B-B14F-4D97-AF65-F5344CB8AC3E}">
        <p14:creationId xmlns:p14="http://schemas.microsoft.com/office/powerpoint/2010/main" val="36699390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ctrTitle"/>
            <p:custDataLst>
              <p:tags r:id="rId1"/>
            </p:custDataLst>
          </p:nvPr>
        </p:nvSpPr>
        <p:spPr>
          <a:xfrm>
            <a:off x="2701925" y="2130427"/>
            <a:ext cx="4800600" cy="1470025"/>
          </a:xfrm>
        </p:spPr>
        <p:txBody>
          <a:bodyPr/>
          <a:lstStyle>
            <a:lvl1pPr>
              <a:buClr>
                <a:srgbClr val="FFFFFF"/>
              </a:buClr>
              <a:defRPr/>
            </a:lvl1pPr>
          </a:lstStyle>
          <a:p>
            <a:pPr lvl="0"/>
            <a:r>
              <a:rPr lang="en-US" altLang="en-US" noProof="0"/>
              <a:t>Click to edit Master title style</a:t>
            </a:r>
          </a:p>
        </p:txBody>
      </p:sp>
      <p:sp>
        <p:nvSpPr>
          <p:cNvPr id="20483"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pPr lvl="0"/>
            <a:r>
              <a:rPr lang="en-US" altLang="en-US" noProof="0"/>
              <a:t>Click to edit Master subtitle style</a:t>
            </a:r>
          </a:p>
        </p:txBody>
      </p:sp>
      <p:sp>
        <p:nvSpPr>
          <p:cNvPr id="20484" name="Rectangle 4"/>
          <p:cNvSpPr>
            <a:spLocks noGrp="1" noChangeArrowheads="1"/>
          </p:cNvSpPr>
          <p:nvPr>
            <p:ph type="dt" sz="half" idx="2"/>
          </p:nvPr>
        </p:nvSpPr>
        <p:spPr/>
        <p:txBody>
          <a:bodyPr/>
          <a:lstStyle>
            <a:lvl1pPr>
              <a:defRPr/>
            </a:lvl1pPr>
          </a:lstStyle>
          <a:p>
            <a:pPr>
              <a:defRPr/>
            </a:pPr>
            <a:endParaRPr lang="en-GB"/>
          </a:p>
        </p:txBody>
      </p:sp>
      <p:sp>
        <p:nvSpPr>
          <p:cNvPr id="20485" name="Rectangle 5"/>
          <p:cNvSpPr>
            <a:spLocks noGrp="1" noChangeArrowheads="1"/>
          </p:cNvSpPr>
          <p:nvPr>
            <p:ph type="ftr" sz="quarter" idx="3"/>
          </p:nvPr>
        </p:nvSpPr>
        <p:spPr/>
        <p:txBody>
          <a:bodyPr/>
          <a:lstStyle>
            <a:lvl1pPr>
              <a:defRPr/>
            </a:lvl1pPr>
          </a:lstStyle>
          <a:p>
            <a:pPr>
              <a:defRPr/>
            </a:pPr>
            <a:endParaRPr lang="en-GB"/>
          </a:p>
        </p:txBody>
      </p:sp>
      <p:sp>
        <p:nvSpPr>
          <p:cNvPr id="20486" name="Rectangle 6"/>
          <p:cNvSpPr>
            <a:spLocks noGrp="1" noChangeArrowheads="1"/>
          </p:cNvSpPr>
          <p:nvPr>
            <p:ph type="sldNum" sz="quarter" idx="4"/>
          </p:nvPr>
        </p:nvSpPr>
        <p:spPr/>
        <p:txBody>
          <a:bodyPr/>
          <a:lstStyle>
            <a:lvl1pPr>
              <a:defRPr/>
            </a:lvl1pPr>
          </a:lstStyle>
          <a:p>
            <a:pPr>
              <a:defRPr/>
            </a:pPr>
            <a:fld id="{29CB473A-8C00-439F-A404-34F7B35B09C1}" type="slidenum">
              <a:rPr lang="en-GB" altLang="en-US" smtClean="0"/>
              <a:pPr>
                <a:defRPr/>
              </a:pPr>
              <a:t>‹#›</a:t>
            </a:fld>
            <a:endParaRPr lang="en-GB" altLang="en-US"/>
          </a:p>
        </p:txBody>
      </p:sp>
    </p:spTree>
    <p:extLst>
      <p:ext uri="{BB962C8B-B14F-4D97-AF65-F5344CB8AC3E}">
        <p14:creationId xmlns:p14="http://schemas.microsoft.com/office/powerpoint/2010/main" val="59411270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3638582-5E2A-4DFC-929F-1E9BDB1E343E}" type="slidenum">
              <a:rPr lang="en-GB" altLang="en-US" smtClean="0"/>
              <a:pPr>
                <a:defRPr/>
              </a:pPr>
              <a:t>‹#›</a:t>
            </a:fld>
            <a:endParaRPr lang="en-GB" altLang="en-US"/>
          </a:p>
        </p:txBody>
      </p:sp>
    </p:spTree>
    <p:extLst>
      <p:ext uri="{BB962C8B-B14F-4D97-AF65-F5344CB8AC3E}">
        <p14:creationId xmlns:p14="http://schemas.microsoft.com/office/powerpoint/2010/main" val="176018544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lstStyle>
            <a:lvl1pPr>
              <a:defRPr sz="4500"/>
            </a:lvl1pPr>
          </a:lstStyle>
          <a:p>
            <a:r>
              <a:rPr lang="en-US"/>
              <a:t>Click to edit Master title style</a:t>
            </a:r>
          </a:p>
        </p:txBody>
      </p:sp>
      <p:sp>
        <p:nvSpPr>
          <p:cNvPr id="3" name="Text Placeholder 2"/>
          <p:cNvSpPr>
            <a:spLocks noGrp="1"/>
          </p:cNvSpPr>
          <p:nvPr>
            <p:ph type="body" idx="1"/>
          </p:nvPr>
        </p:nvSpPr>
        <p:spPr>
          <a:xfrm>
            <a:off x="623888" y="4589465"/>
            <a:ext cx="78867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33A87CB-1DC7-4B1B-B56D-87D7BD3CE40D}" type="slidenum">
              <a:rPr lang="en-GB" altLang="en-US" smtClean="0"/>
              <a:pPr>
                <a:defRPr/>
              </a:pPr>
              <a:t>‹#›</a:t>
            </a:fld>
            <a:endParaRPr lang="en-GB" altLang="en-US"/>
          </a:p>
        </p:txBody>
      </p:sp>
    </p:spTree>
    <p:extLst>
      <p:ext uri="{BB962C8B-B14F-4D97-AF65-F5344CB8AC3E}">
        <p14:creationId xmlns:p14="http://schemas.microsoft.com/office/powerpoint/2010/main" val="10647295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693988" y="1600202"/>
            <a:ext cx="30861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32489" y="1600202"/>
            <a:ext cx="3087687"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GB"/>
          </a:p>
        </p:txBody>
      </p:sp>
      <p:sp>
        <p:nvSpPr>
          <p:cNvPr id="6" name="Footer Placeholder 5"/>
          <p:cNvSpPr>
            <a:spLocks noGrp="1"/>
          </p:cNvSpPr>
          <p:nvPr>
            <p:ph type="ftr" sz="quarter" idx="11"/>
          </p:nvPr>
        </p:nvSpPr>
        <p:spPr/>
        <p:txBody>
          <a:bodyPr/>
          <a:lstStyle>
            <a:lvl1pPr>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pPr>
              <a:defRPr/>
            </a:pPr>
            <a:fld id="{2F506387-A12D-4244-AD98-C6E76970549C}" type="slidenum">
              <a:rPr lang="en-GB" altLang="en-US" smtClean="0"/>
              <a:pPr>
                <a:defRPr/>
              </a:pPr>
              <a:t>‹#›</a:t>
            </a:fld>
            <a:endParaRPr lang="en-GB" altLang="en-US"/>
          </a:p>
        </p:txBody>
      </p:sp>
    </p:spTree>
    <p:extLst>
      <p:ext uri="{BB962C8B-B14F-4D97-AF65-F5344CB8AC3E}">
        <p14:creationId xmlns:p14="http://schemas.microsoft.com/office/powerpoint/2010/main" val="168420679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GB"/>
          </a:p>
        </p:txBody>
      </p:sp>
      <p:sp>
        <p:nvSpPr>
          <p:cNvPr id="8" name="Footer Placeholder 7"/>
          <p:cNvSpPr>
            <a:spLocks noGrp="1"/>
          </p:cNvSpPr>
          <p:nvPr>
            <p:ph type="ftr" sz="quarter" idx="11"/>
          </p:nvPr>
        </p:nvSpPr>
        <p:spPr/>
        <p:txBody>
          <a:bodyPr/>
          <a:lstStyle>
            <a:lvl1pPr>
              <a:defRPr/>
            </a:lvl1pPr>
          </a:lstStyle>
          <a:p>
            <a:pPr>
              <a:defRPr/>
            </a:pPr>
            <a:endParaRPr lang="en-GB"/>
          </a:p>
        </p:txBody>
      </p:sp>
      <p:sp>
        <p:nvSpPr>
          <p:cNvPr id="9" name="Slide Number Placeholder 8"/>
          <p:cNvSpPr>
            <a:spLocks noGrp="1"/>
          </p:cNvSpPr>
          <p:nvPr>
            <p:ph type="sldNum" sz="quarter" idx="12"/>
          </p:nvPr>
        </p:nvSpPr>
        <p:spPr/>
        <p:txBody>
          <a:bodyPr/>
          <a:lstStyle>
            <a:lvl1pPr>
              <a:defRPr/>
            </a:lvl1pPr>
          </a:lstStyle>
          <a:p>
            <a:pPr>
              <a:defRPr/>
            </a:pPr>
            <a:fld id="{3933011C-4012-410E-A4AD-1692C70E5292}" type="slidenum">
              <a:rPr lang="en-GB" altLang="en-US" smtClean="0"/>
              <a:pPr>
                <a:defRPr/>
              </a:pPr>
              <a:t>‹#›</a:t>
            </a:fld>
            <a:endParaRPr lang="en-GB" altLang="en-US"/>
          </a:p>
        </p:txBody>
      </p:sp>
    </p:spTree>
    <p:extLst>
      <p:ext uri="{BB962C8B-B14F-4D97-AF65-F5344CB8AC3E}">
        <p14:creationId xmlns:p14="http://schemas.microsoft.com/office/powerpoint/2010/main" val="356575743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GB"/>
          </a:p>
        </p:txBody>
      </p:sp>
      <p:sp>
        <p:nvSpPr>
          <p:cNvPr id="4" name="Footer Placeholder 3"/>
          <p:cNvSpPr>
            <a:spLocks noGrp="1"/>
          </p:cNvSpPr>
          <p:nvPr>
            <p:ph type="ftr" sz="quarter" idx="11"/>
          </p:nvPr>
        </p:nvSpPr>
        <p:spPr/>
        <p:txBody>
          <a:bodyPr/>
          <a:lstStyle>
            <a:lvl1pPr>
              <a:defRPr/>
            </a:lvl1pPr>
          </a:lstStyle>
          <a:p>
            <a:pPr>
              <a:defRPr/>
            </a:pPr>
            <a:endParaRPr lang="en-GB"/>
          </a:p>
        </p:txBody>
      </p:sp>
      <p:sp>
        <p:nvSpPr>
          <p:cNvPr id="5" name="Slide Number Placeholder 4"/>
          <p:cNvSpPr>
            <a:spLocks noGrp="1"/>
          </p:cNvSpPr>
          <p:nvPr>
            <p:ph type="sldNum" sz="quarter" idx="12"/>
          </p:nvPr>
        </p:nvSpPr>
        <p:spPr/>
        <p:txBody>
          <a:bodyPr/>
          <a:lstStyle>
            <a:lvl1pPr>
              <a:defRPr/>
            </a:lvl1pPr>
          </a:lstStyle>
          <a:p>
            <a:pPr>
              <a:defRPr/>
            </a:pPr>
            <a:fld id="{01F4E536-F760-4FEB-B9F5-3DAECFC69885}" type="slidenum">
              <a:rPr lang="en-GB" altLang="en-US" smtClean="0"/>
              <a:pPr>
                <a:defRPr/>
              </a:pPr>
              <a:t>‹#›</a:t>
            </a:fld>
            <a:endParaRPr lang="en-GB" altLang="en-US"/>
          </a:p>
        </p:txBody>
      </p:sp>
    </p:spTree>
    <p:extLst>
      <p:ext uri="{BB962C8B-B14F-4D97-AF65-F5344CB8AC3E}">
        <p14:creationId xmlns:p14="http://schemas.microsoft.com/office/powerpoint/2010/main" val="383039635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srcRect l="-92" t="50811" r="45394" b="-590"/>
          <a:stretch/>
        </p:blipFill>
        <p:spPr>
          <a:xfrm>
            <a:off x="-13648" y="0"/>
            <a:ext cx="9157648" cy="5582272"/>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85800" y="1066799"/>
            <a:ext cx="1979920" cy="2013807"/>
          </a:xfrm>
          <a:prstGeom prst="ellipse">
            <a:avLst/>
          </a:prstGeom>
          <a:ln>
            <a:noFill/>
          </a:ln>
          <a:effectLst>
            <a:outerShdw blurRad="292100" dist="139700" dir="2700000" algn="tl" rotWithShape="0">
              <a:srgbClr val="333333">
                <a:alpha val="65000"/>
              </a:srgbClr>
            </a:outerShdw>
          </a:effectLst>
        </p:spPr>
      </p:pic>
      <p:sp>
        <p:nvSpPr>
          <p:cNvPr id="2" name="Title 1"/>
          <p:cNvSpPr>
            <a:spLocks noGrp="1"/>
          </p:cNvSpPr>
          <p:nvPr>
            <p:ph type="title" hasCustomPrompt="1"/>
          </p:nvPr>
        </p:nvSpPr>
        <p:spPr>
          <a:xfrm>
            <a:off x="3768304" y="1905000"/>
            <a:ext cx="5105400" cy="1143001"/>
          </a:xfrm>
        </p:spPr>
        <p:txBody>
          <a:bodyPr anchor="b" anchorCtr="0">
            <a:normAutofit/>
          </a:bodyPr>
          <a:lstStyle>
            <a:lvl1pPr algn="l">
              <a:defRPr sz="3600" b="0" cap="none">
                <a:latin typeface="Georgia" pitchFamily="18" charset="0"/>
              </a:defRPr>
            </a:lvl1pPr>
          </a:lstStyle>
          <a:p>
            <a:r>
              <a:rPr lang="en-US" dirty="0"/>
              <a:t>Click to edit master title style</a:t>
            </a:r>
          </a:p>
        </p:txBody>
      </p:sp>
      <p:sp>
        <p:nvSpPr>
          <p:cNvPr id="3" name="Text Placeholder 2"/>
          <p:cNvSpPr>
            <a:spLocks noGrp="1"/>
          </p:cNvSpPr>
          <p:nvPr>
            <p:ph type="body" idx="1"/>
          </p:nvPr>
        </p:nvSpPr>
        <p:spPr>
          <a:xfrm>
            <a:off x="3810000" y="3048000"/>
            <a:ext cx="5105400" cy="1500187"/>
          </a:xfrm>
        </p:spPr>
        <p:txBody>
          <a:bodyPr anchor="t"/>
          <a:lstStyle>
            <a:lvl1pPr marL="0" indent="0">
              <a:buNone/>
              <a:defRPr sz="2000">
                <a:solidFill>
                  <a:schemeClr val="tx1"/>
                </a:solidFill>
                <a:latin typeface="Georgia"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22158D-428B-4987-8B28-745A2AFA1252}" type="datetimeFigureOut">
              <a:rPr lang="en-US" smtClean="0"/>
              <a:t>10/10/2020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GB"/>
          </a:p>
        </p:txBody>
      </p:sp>
      <p:sp>
        <p:nvSpPr>
          <p:cNvPr id="3" name="Footer Placeholder 2"/>
          <p:cNvSpPr>
            <a:spLocks noGrp="1"/>
          </p:cNvSpPr>
          <p:nvPr>
            <p:ph type="ftr" sz="quarter" idx="11"/>
          </p:nvPr>
        </p:nvSpPr>
        <p:spPr/>
        <p:txBody>
          <a:bodyPr/>
          <a:lstStyle>
            <a:lvl1pPr>
              <a:defRPr/>
            </a:lvl1pPr>
          </a:lstStyle>
          <a:p>
            <a:pPr>
              <a:defRPr/>
            </a:pPr>
            <a:endParaRPr lang="en-GB"/>
          </a:p>
        </p:txBody>
      </p:sp>
      <p:sp>
        <p:nvSpPr>
          <p:cNvPr id="4" name="Slide Number Placeholder 3"/>
          <p:cNvSpPr>
            <a:spLocks noGrp="1"/>
          </p:cNvSpPr>
          <p:nvPr>
            <p:ph type="sldNum" sz="quarter" idx="12"/>
          </p:nvPr>
        </p:nvSpPr>
        <p:spPr/>
        <p:txBody>
          <a:bodyPr/>
          <a:lstStyle>
            <a:lvl1pPr>
              <a:defRPr/>
            </a:lvl1pPr>
          </a:lstStyle>
          <a:p>
            <a:pPr>
              <a:defRPr/>
            </a:pPr>
            <a:fld id="{7D2CCBA5-E1D3-4C8F-9A94-3C2DDE38A26D}" type="slidenum">
              <a:rPr lang="en-GB" altLang="en-US" smtClean="0"/>
              <a:pPr>
                <a:defRPr/>
              </a:pPr>
              <a:t>‹#›</a:t>
            </a:fld>
            <a:endParaRPr lang="en-GB" altLang="en-US"/>
          </a:p>
        </p:txBody>
      </p:sp>
    </p:spTree>
    <p:extLst>
      <p:ext uri="{BB962C8B-B14F-4D97-AF65-F5344CB8AC3E}">
        <p14:creationId xmlns:p14="http://schemas.microsoft.com/office/powerpoint/2010/main" val="122835202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lstStyle>
            <a:lvl1pPr>
              <a:defRPr sz="2400"/>
            </a:lvl1pPr>
          </a:lstStyle>
          <a:p>
            <a:r>
              <a:rPr lang="en-US"/>
              <a:t>Click to edit Master title style</a:t>
            </a:r>
          </a:p>
        </p:txBody>
      </p:sp>
      <p:sp>
        <p:nvSpPr>
          <p:cNvPr id="3" name="Content Placeholder 2"/>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GB"/>
          </a:p>
        </p:txBody>
      </p:sp>
      <p:sp>
        <p:nvSpPr>
          <p:cNvPr id="6" name="Footer Placeholder 5"/>
          <p:cNvSpPr>
            <a:spLocks noGrp="1"/>
          </p:cNvSpPr>
          <p:nvPr>
            <p:ph type="ftr" sz="quarter" idx="11"/>
          </p:nvPr>
        </p:nvSpPr>
        <p:spPr/>
        <p:txBody>
          <a:bodyPr/>
          <a:lstStyle>
            <a:lvl1pPr>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pPr>
              <a:defRPr/>
            </a:pPr>
            <a:fld id="{A46E1B28-1AFE-4C61-829C-F3048FFCCFB3}" type="slidenum">
              <a:rPr lang="en-GB" altLang="en-US" smtClean="0"/>
              <a:pPr>
                <a:defRPr/>
              </a:pPr>
              <a:t>‹#›</a:t>
            </a:fld>
            <a:endParaRPr lang="en-GB" altLang="en-US"/>
          </a:p>
        </p:txBody>
      </p:sp>
    </p:spTree>
    <p:extLst>
      <p:ext uri="{BB962C8B-B14F-4D97-AF65-F5344CB8AC3E}">
        <p14:creationId xmlns:p14="http://schemas.microsoft.com/office/powerpoint/2010/main" val="305070727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lstStyle>
            <a:lvl1pPr>
              <a:defRPr sz="2400"/>
            </a:lvl1pPr>
          </a:lstStyle>
          <a:p>
            <a:r>
              <a:rPr lang="en-US"/>
              <a:t>Click to edit Master title style</a:t>
            </a:r>
          </a:p>
        </p:txBody>
      </p:sp>
      <p:sp>
        <p:nvSpPr>
          <p:cNvPr id="3" name="Picture Placeholder 2"/>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GB"/>
          </a:p>
        </p:txBody>
      </p:sp>
      <p:sp>
        <p:nvSpPr>
          <p:cNvPr id="6" name="Footer Placeholder 5"/>
          <p:cNvSpPr>
            <a:spLocks noGrp="1"/>
          </p:cNvSpPr>
          <p:nvPr>
            <p:ph type="ftr" sz="quarter" idx="11"/>
          </p:nvPr>
        </p:nvSpPr>
        <p:spPr/>
        <p:txBody>
          <a:bodyPr/>
          <a:lstStyle>
            <a:lvl1pPr>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pPr>
              <a:defRPr/>
            </a:pPr>
            <a:fld id="{8A0902D1-3CAA-47AF-A578-5812DFEF9B24}" type="slidenum">
              <a:rPr lang="en-GB" altLang="en-US" smtClean="0"/>
              <a:pPr>
                <a:defRPr/>
              </a:pPr>
              <a:t>‹#›</a:t>
            </a:fld>
            <a:endParaRPr lang="en-GB" altLang="en-US"/>
          </a:p>
        </p:txBody>
      </p:sp>
    </p:spTree>
    <p:extLst>
      <p:ext uri="{BB962C8B-B14F-4D97-AF65-F5344CB8AC3E}">
        <p14:creationId xmlns:p14="http://schemas.microsoft.com/office/powerpoint/2010/main" val="339960038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82F5A8E-052A-474F-A7F0-CD74B2E3DA35}" type="slidenum">
              <a:rPr lang="en-GB" altLang="en-US" smtClean="0"/>
              <a:pPr>
                <a:defRPr/>
              </a:pPr>
              <a:t>‹#›</a:t>
            </a:fld>
            <a:endParaRPr lang="en-GB" altLang="en-US"/>
          </a:p>
        </p:txBody>
      </p:sp>
    </p:spTree>
    <p:extLst>
      <p:ext uri="{BB962C8B-B14F-4D97-AF65-F5344CB8AC3E}">
        <p14:creationId xmlns:p14="http://schemas.microsoft.com/office/powerpoint/2010/main" val="25529214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40"/>
            <a:ext cx="15811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693989" y="274640"/>
            <a:ext cx="4592637"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6EA43D5-C3F1-456B-BD19-2614442E2E6F}" type="slidenum">
              <a:rPr lang="en-GB" altLang="en-US" smtClean="0"/>
              <a:pPr>
                <a:defRPr/>
              </a:pPr>
              <a:t>‹#›</a:t>
            </a:fld>
            <a:endParaRPr lang="en-GB" altLang="en-US"/>
          </a:p>
        </p:txBody>
      </p:sp>
    </p:spTree>
    <p:extLst>
      <p:ext uri="{BB962C8B-B14F-4D97-AF65-F5344CB8AC3E}">
        <p14:creationId xmlns:p14="http://schemas.microsoft.com/office/powerpoint/2010/main" val="207355022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5914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14400"/>
          </a:xfrm>
        </p:spPr>
        <p:txBody>
          <a:bodyPr anchor="t">
            <a:normAutofit/>
          </a:bodyPr>
          <a:lstStyle>
            <a:lvl1pPr algn="l">
              <a:defRPr sz="2800">
                <a:latin typeface="Georgia" pitchFamily="18" charset="0"/>
              </a:defRPr>
            </a:lvl1p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marL="342900" indent="-342900">
              <a:lnSpc>
                <a:spcPct val="150000"/>
              </a:lnSpc>
              <a:spcBef>
                <a:spcPts val="0"/>
              </a:spcBef>
              <a:buSzPct val="130000"/>
              <a:buFont typeface="Arial" pitchFamily="34" charset="0"/>
              <a:buChar char="•"/>
              <a:defRPr sz="2000">
                <a:latin typeface="Georgia" pitchFamily="18" charset="0"/>
              </a:defRPr>
            </a:lvl1pPr>
            <a:lvl2pPr marL="571500" indent="-228600">
              <a:lnSpc>
                <a:spcPct val="150000"/>
              </a:lnSpc>
              <a:spcBef>
                <a:spcPts val="0"/>
              </a:spcBef>
              <a:buSzPct val="60000"/>
              <a:buFont typeface="Courier New" pitchFamily="49" charset="0"/>
              <a:buChar char="o"/>
              <a:defRPr sz="1800">
                <a:latin typeface="Georgia" pitchFamily="18" charset="0"/>
              </a:defRPr>
            </a:lvl2pPr>
            <a:lvl3pPr>
              <a:defRPr sz="2000">
                <a:latin typeface="Georgia" pitchFamily="18" charset="0"/>
              </a:defRPr>
            </a:lvl3pPr>
            <a:lvl4pPr>
              <a:defRPr sz="2000">
                <a:latin typeface="Georgia" pitchFamily="18" charset="0"/>
              </a:defRPr>
            </a:lvl4pPr>
            <a:lvl5pPr>
              <a:defRPr sz="2000">
                <a:latin typeface="Georgia"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22158D-428B-4987-8B28-745A2AFA1252}" type="datetimeFigureOut">
              <a:rPr lang="en-US" smtClean="0"/>
              <a:t>10/10/2020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922158D-428B-4987-8B28-745A2AFA1252}" type="datetimeFigureOut">
              <a:rPr lang="en-US" smtClean="0"/>
              <a:t>10/10/2020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096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22158D-428B-4987-8B28-745A2AFA1252}" type="datetimeFigureOut">
              <a:rPr lang="en-US" smtClean="0"/>
              <a:t>10/10/2020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a:defRPr sz="28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22158D-428B-4987-8B28-745A2AFA1252}" type="datetimeFigureOut">
              <a:rPr lang="en-US" smtClean="0"/>
              <a:t>10/10/2020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22158D-428B-4987-8B28-745A2AFA1252}" type="datetimeFigureOut">
              <a:rPr lang="en-US" smtClean="0"/>
              <a:t>10/10/2020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08313" cy="7620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914400"/>
            <a:ext cx="5111750" cy="521176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752600"/>
            <a:ext cx="3008313" cy="4373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22158D-428B-4987-8B28-745A2AFA1252}" type="datetimeFigureOut">
              <a:rPr lang="en-US" smtClean="0"/>
              <a:t>10/10/2020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22158D-428B-4987-8B28-745A2AFA1252}" type="datetimeFigureOut">
              <a:rPr lang="en-US" smtClean="0"/>
              <a:t>10/10/2020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8.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ags" Target="../tags/tag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14400"/>
            <a:ext cx="8229600" cy="9144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828800"/>
            <a:ext cx="8229600" cy="42973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22158D-428B-4987-8B28-745A2AFA1252}" type="datetimeFigureOut">
              <a:rPr lang="en-US" smtClean="0"/>
              <a:t>10/10/2020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5FC477-0A05-4F3E-8EE9-E015C9089D56}" type="slidenum">
              <a:rPr lang="en-US" smtClean="0"/>
              <a:t>‹#›</a:t>
            </a:fld>
            <a:endParaRPr lang="en-US"/>
          </a:p>
        </p:txBody>
      </p:sp>
      <p:pic>
        <p:nvPicPr>
          <p:cNvPr id="7" name="Picture 6"/>
          <p:cNvPicPr>
            <a:picLocks noChangeAspect="1"/>
          </p:cNvPicPr>
          <p:nvPr/>
        </p:nvPicPr>
        <p:blipFill rotWithShape="1">
          <a:blip r:embed="rId15" cstate="email">
            <a:extLst>
              <a:ext uri="{28A0092B-C50C-407E-A947-70E740481C1C}">
                <a14:useLocalDpi xmlns:a14="http://schemas.microsoft.com/office/drawing/2010/main"/>
              </a:ext>
            </a:extLst>
          </a:blip>
          <a:srcRect l="-144"/>
          <a:stretch/>
        </p:blipFill>
        <p:spPr>
          <a:xfrm>
            <a:off x="-13251" y="0"/>
            <a:ext cx="9157252" cy="66044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ransition spd="slow">
    <p:fade/>
  </p:transition>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4"/>
            </p:custDataLst>
          </p:nvPr>
        </p:nvSpPr>
        <p:spPr bwMode="auto">
          <a:xfrm>
            <a:off x="2703513" y="274638"/>
            <a:ext cx="6316662"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custDataLst>
              <p:tags r:id="rId15"/>
            </p:custDataLst>
          </p:nvPr>
        </p:nvSpPr>
        <p:spPr bwMode="auto">
          <a:xfrm>
            <a:off x="2693989" y="1600202"/>
            <a:ext cx="6326187"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lvl1pPr>
          </a:lstStyle>
          <a:p>
            <a:fld id="{4176F56B-6120-4DE2-8DF6-B8F750AA2B46}" type="slidenum">
              <a:rPr lang="en-US" altLang="en-US"/>
              <a:pPr/>
              <a:t>‹#›</a:t>
            </a:fld>
            <a:endParaRPr lang="en-US" altLang="en-US"/>
          </a:p>
        </p:txBody>
      </p:sp>
    </p:spTree>
    <p:extLst>
      <p:ext uri="{BB962C8B-B14F-4D97-AF65-F5344CB8AC3E}">
        <p14:creationId xmlns:p14="http://schemas.microsoft.com/office/powerpoint/2010/main" val="27061294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xStyles>
    <p:titleStyle>
      <a:lvl1pPr algn="l" rtl="0" eaLnBrk="1" fontAlgn="base" hangingPunct="1">
        <a:spcBef>
          <a:spcPct val="0"/>
        </a:spcBef>
        <a:spcAft>
          <a:spcPct val="0"/>
        </a:spcAft>
        <a:buClr>
          <a:schemeClr val="tx1"/>
        </a:buClr>
        <a:defRPr sz="2400" kern="1200">
          <a:solidFill>
            <a:schemeClr val="tx1"/>
          </a:solidFill>
          <a:latin typeface="+mj-lt"/>
          <a:ea typeface="+mj-ea"/>
          <a:cs typeface="+mj-cs"/>
        </a:defRPr>
      </a:lvl1pPr>
      <a:lvl2pPr algn="l" rtl="0" eaLnBrk="1" fontAlgn="base" hangingPunct="1">
        <a:spcBef>
          <a:spcPct val="0"/>
        </a:spcBef>
        <a:spcAft>
          <a:spcPct val="0"/>
        </a:spcAft>
        <a:buClr>
          <a:schemeClr val="tx1"/>
        </a:buClr>
        <a:defRPr sz="2400">
          <a:solidFill>
            <a:schemeClr val="tx1"/>
          </a:solidFill>
          <a:latin typeface="Arial" panose="020B0604020202020204" pitchFamily="34" charset="0"/>
        </a:defRPr>
      </a:lvl2pPr>
      <a:lvl3pPr algn="l" rtl="0" eaLnBrk="1" fontAlgn="base" hangingPunct="1">
        <a:spcBef>
          <a:spcPct val="0"/>
        </a:spcBef>
        <a:spcAft>
          <a:spcPct val="0"/>
        </a:spcAft>
        <a:buClr>
          <a:schemeClr val="tx1"/>
        </a:buClr>
        <a:defRPr sz="2400">
          <a:solidFill>
            <a:schemeClr val="tx1"/>
          </a:solidFill>
          <a:latin typeface="Arial" panose="020B0604020202020204" pitchFamily="34" charset="0"/>
        </a:defRPr>
      </a:lvl3pPr>
      <a:lvl4pPr algn="l" rtl="0" eaLnBrk="1" fontAlgn="base" hangingPunct="1">
        <a:spcBef>
          <a:spcPct val="0"/>
        </a:spcBef>
        <a:spcAft>
          <a:spcPct val="0"/>
        </a:spcAft>
        <a:buClr>
          <a:schemeClr val="tx1"/>
        </a:buClr>
        <a:defRPr sz="2400">
          <a:solidFill>
            <a:schemeClr val="tx1"/>
          </a:solidFill>
          <a:latin typeface="Arial" panose="020B0604020202020204" pitchFamily="34" charset="0"/>
        </a:defRPr>
      </a:lvl4pPr>
      <a:lvl5pPr algn="l" rtl="0" eaLnBrk="1" fontAlgn="base" hangingPunct="1">
        <a:spcBef>
          <a:spcPct val="0"/>
        </a:spcBef>
        <a:spcAft>
          <a:spcPct val="0"/>
        </a:spcAft>
        <a:buClr>
          <a:schemeClr val="tx1"/>
        </a:buClr>
        <a:defRPr sz="2400">
          <a:solidFill>
            <a:schemeClr val="tx1"/>
          </a:solidFill>
          <a:latin typeface="Arial" panose="020B0604020202020204" pitchFamily="34" charset="0"/>
        </a:defRPr>
      </a:lvl5pPr>
      <a:lvl6pPr marL="342900" algn="l" rtl="0" eaLnBrk="1" fontAlgn="base" hangingPunct="1">
        <a:spcBef>
          <a:spcPct val="0"/>
        </a:spcBef>
        <a:spcAft>
          <a:spcPct val="0"/>
        </a:spcAft>
        <a:buClr>
          <a:schemeClr val="tx1"/>
        </a:buClr>
        <a:defRPr sz="2400">
          <a:solidFill>
            <a:schemeClr val="tx1"/>
          </a:solidFill>
          <a:latin typeface="Arial" panose="020B0604020202020204" pitchFamily="34" charset="0"/>
        </a:defRPr>
      </a:lvl6pPr>
      <a:lvl7pPr marL="685800" algn="l" rtl="0" eaLnBrk="1" fontAlgn="base" hangingPunct="1">
        <a:spcBef>
          <a:spcPct val="0"/>
        </a:spcBef>
        <a:spcAft>
          <a:spcPct val="0"/>
        </a:spcAft>
        <a:buClr>
          <a:schemeClr val="tx1"/>
        </a:buClr>
        <a:defRPr sz="2400">
          <a:solidFill>
            <a:schemeClr val="tx1"/>
          </a:solidFill>
          <a:latin typeface="Arial" panose="020B0604020202020204" pitchFamily="34" charset="0"/>
        </a:defRPr>
      </a:lvl7pPr>
      <a:lvl8pPr marL="1028700" algn="l" rtl="0" eaLnBrk="1" fontAlgn="base" hangingPunct="1">
        <a:spcBef>
          <a:spcPct val="0"/>
        </a:spcBef>
        <a:spcAft>
          <a:spcPct val="0"/>
        </a:spcAft>
        <a:buClr>
          <a:schemeClr val="tx1"/>
        </a:buClr>
        <a:defRPr sz="2400">
          <a:solidFill>
            <a:schemeClr val="tx1"/>
          </a:solidFill>
          <a:latin typeface="Arial" panose="020B0604020202020204" pitchFamily="34" charset="0"/>
        </a:defRPr>
      </a:lvl8pPr>
      <a:lvl9pPr marL="1371600" algn="l" rtl="0" eaLnBrk="1" fontAlgn="base" hangingPunct="1">
        <a:spcBef>
          <a:spcPct val="0"/>
        </a:spcBef>
        <a:spcAft>
          <a:spcPct val="0"/>
        </a:spcAft>
        <a:buClr>
          <a:schemeClr val="tx1"/>
        </a:buClr>
        <a:defRPr sz="2400">
          <a:solidFill>
            <a:schemeClr val="tx1"/>
          </a:solidFill>
          <a:latin typeface="Arial" panose="020B0604020202020204" pitchFamily="34" charset="0"/>
        </a:defRPr>
      </a:lvl9pPr>
    </p:titleStyle>
    <p:bodyStyle>
      <a:lvl1pPr marL="257175" indent="-257175" algn="l" rtl="0" eaLnBrk="1" fontAlgn="base" hangingPunct="1">
        <a:spcBef>
          <a:spcPct val="20000"/>
        </a:spcBef>
        <a:spcAft>
          <a:spcPct val="0"/>
        </a:spcAft>
        <a:buClr>
          <a:schemeClr val="tx1"/>
        </a:buClr>
        <a:buChar char="•"/>
        <a:defRPr sz="1800" kern="1200">
          <a:solidFill>
            <a:schemeClr val="tx1"/>
          </a:solidFill>
          <a:latin typeface="+mn-lt"/>
          <a:ea typeface="+mn-ea"/>
          <a:cs typeface="+mn-cs"/>
        </a:defRPr>
      </a:lvl1pPr>
      <a:lvl2pPr marL="557213" indent="-214313" algn="l" rtl="0" eaLnBrk="1" fontAlgn="base" hangingPunct="1">
        <a:spcBef>
          <a:spcPct val="20000"/>
        </a:spcBef>
        <a:spcAft>
          <a:spcPct val="0"/>
        </a:spcAft>
        <a:buClr>
          <a:schemeClr val="tx1"/>
        </a:buClr>
        <a:buChar char="•"/>
        <a:defRPr sz="1800" kern="1200">
          <a:solidFill>
            <a:schemeClr val="tx1"/>
          </a:solidFill>
          <a:latin typeface="+mn-lt"/>
          <a:ea typeface="+mn-ea"/>
          <a:cs typeface="+mn-cs"/>
        </a:defRPr>
      </a:lvl2pPr>
      <a:lvl3pPr marL="857250" indent="-171450" algn="l" rtl="0" eaLnBrk="1" fontAlgn="base" hangingPunct="1">
        <a:spcBef>
          <a:spcPct val="20000"/>
        </a:spcBef>
        <a:spcAft>
          <a:spcPct val="0"/>
        </a:spcAft>
        <a:buClr>
          <a:schemeClr val="tx1"/>
        </a:buClr>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Clr>
          <a:schemeClr val="tx1"/>
        </a:buClr>
        <a:buChar char="•"/>
        <a:defRPr sz="1800" kern="1200">
          <a:solidFill>
            <a:schemeClr val="tx1"/>
          </a:solidFill>
          <a:latin typeface="+mn-lt"/>
          <a:ea typeface="+mn-ea"/>
          <a:cs typeface="+mn-cs"/>
        </a:defRPr>
      </a:lvl4pPr>
      <a:lvl5pPr marL="1543050" indent="-171450" algn="l" rtl="0" eaLnBrk="1" fontAlgn="base" hangingPunct="1">
        <a:spcBef>
          <a:spcPct val="20000"/>
        </a:spcBef>
        <a:spcAft>
          <a:spcPct val="0"/>
        </a:spcAft>
        <a:buClr>
          <a:schemeClr val="tx1"/>
        </a:buClr>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 Id="rId5" Type="http://schemas.openxmlformats.org/officeDocument/2006/relationships/image" Target="../media/image29.jpe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3.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5.xml"/><Relationship Id="rId5" Type="http://schemas.openxmlformats.org/officeDocument/2006/relationships/image" Target="../media/image17.png"/><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7.jpeg"/><Relationship Id="rId1" Type="http://schemas.openxmlformats.org/officeDocument/2006/relationships/slideLayout" Target="../slideLayouts/slideLayout3.xml"/><Relationship Id="rId4" Type="http://schemas.openxmlformats.org/officeDocument/2006/relationships/image" Target="../media/image47.jpeg"/></Relationships>
</file>

<file path=ppt/slides/_rels/slide5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72.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image" Target="../media/image53.png"/><Relationship Id="rId1" Type="http://schemas.openxmlformats.org/officeDocument/2006/relationships/slideLayout" Target="../slideLayouts/slideLayout6.xml"/><Relationship Id="rId6" Type="http://schemas.openxmlformats.org/officeDocument/2006/relationships/image" Target="../media/image57.jpeg"/><Relationship Id="rId5" Type="http://schemas.openxmlformats.org/officeDocument/2006/relationships/image" Target="../media/image56.jpeg"/><Relationship Id="rId10" Type="http://schemas.openxmlformats.org/officeDocument/2006/relationships/image" Target="../media/image61.jpeg"/><Relationship Id="rId4" Type="http://schemas.openxmlformats.org/officeDocument/2006/relationships/image" Target="../media/image55.png"/><Relationship Id="rId9" Type="http://schemas.openxmlformats.org/officeDocument/2006/relationships/image" Target="../media/image60.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image" Target="../media/image62.tmp"/><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9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esme-allah31.jpg"/>
          <p:cNvPicPr>
            <a:picLocks noChangeAspect="1"/>
          </p:cNvPicPr>
          <p:nvPr/>
        </p:nvPicPr>
        <p:blipFill>
          <a:blip r:embed="rId2" cstate="print"/>
          <a:stretch>
            <a:fillRect/>
          </a:stretch>
        </p:blipFill>
        <p:spPr>
          <a:xfrm>
            <a:off x="152400" y="81840"/>
            <a:ext cx="8839200" cy="669432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19562162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H="1">
            <a:off x="533601" y="1627412"/>
            <a:ext cx="8042563"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22532" name="TextBox 3"/>
          <p:cNvSpPr txBox="1">
            <a:spLocks noChangeArrowheads="1"/>
          </p:cNvSpPr>
          <p:nvPr/>
        </p:nvSpPr>
        <p:spPr bwMode="auto">
          <a:xfrm>
            <a:off x="511235" y="1779079"/>
            <a:ext cx="80425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rtl="1" fontAlgn="base">
              <a:spcBef>
                <a:spcPct val="0"/>
              </a:spcBef>
              <a:spcAft>
                <a:spcPct val="0"/>
              </a:spcAft>
              <a:buNone/>
            </a:pPr>
            <a:r>
              <a:rPr lang="ar-SA" altLang="fa-IR" sz="2400" b="1" dirty="0">
                <a:solidFill>
                  <a:prstClr val="black"/>
                </a:solidFill>
                <a:cs typeface="B Lotus" panose="00000400000000000000" pitchFamily="2" charset="-78"/>
              </a:rPr>
              <a:t> </a:t>
            </a:r>
            <a:endParaRPr lang="en-US" altLang="fa-IR" sz="2400" b="1" dirty="0">
              <a:solidFill>
                <a:prstClr val="black"/>
              </a:solidFill>
              <a:cs typeface="B Lotus" panose="00000400000000000000" pitchFamily="2" charset="-78"/>
            </a:endParaRPr>
          </a:p>
        </p:txBody>
      </p:sp>
      <p:sp>
        <p:nvSpPr>
          <p:cNvPr id="8" name="Title 7"/>
          <p:cNvSpPr>
            <a:spLocks noGrp="1"/>
          </p:cNvSpPr>
          <p:nvPr>
            <p:ph type="title"/>
          </p:nvPr>
        </p:nvSpPr>
        <p:spPr>
          <a:xfrm>
            <a:off x="609600" y="948928"/>
            <a:ext cx="8037716" cy="673895"/>
          </a:xfrm>
        </p:spPr>
        <p:txBody>
          <a:bodyPr/>
          <a:lstStyle/>
          <a:p>
            <a:pPr algn="r"/>
            <a:r>
              <a:rPr lang="fa-IR" altLang="fa-IR" dirty="0">
                <a:solidFill>
                  <a:prstClr val="black"/>
                </a:solidFill>
                <a:cs typeface="B Titr" panose="00000700000000000000" pitchFamily="2" charset="-78"/>
              </a:rPr>
              <a:t>فرآیند انجام کار توسط مشاور</a:t>
            </a:r>
          </a:p>
        </p:txBody>
      </p:sp>
      <p:pic>
        <p:nvPicPr>
          <p:cNvPr id="12" name="Content Placeholder 11" descr="Screen Clipping"/>
          <p:cNvPicPr>
            <a:picLocks noGrp="1" noChangeAspect="1"/>
          </p:cNvPicPr>
          <p:nvPr>
            <p:ph sz="half" idx="1"/>
          </p:nvPr>
        </p:nvPicPr>
        <p:blipFill>
          <a:blip r:embed="rId2" cstate="email">
            <a:extLst>
              <a:ext uri="{28A0092B-C50C-407E-A947-70E740481C1C}">
                <a14:useLocalDpi xmlns:a14="http://schemas.microsoft.com/office/drawing/2010/main" val="0"/>
              </a:ext>
            </a:extLst>
          </a:blip>
          <a:stretch>
            <a:fillRect/>
          </a:stretch>
        </p:blipFill>
        <p:spPr>
          <a:xfrm>
            <a:off x="440182" y="1860204"/>
            <a:ext cx="8229399" cy="4191000"/>
          </a:xfrm>
        </p:spPr>
      </p:pic>
      <p:sp>
        <p:nvSpPr>
          <p:cNvPr id="2" name="Oval 1"/>
          <p:cNvSpPr/>
          <p:nvPr/>
        </p:nvSpPr>
        <p:spPr>
          <a:xfrm>
            <a:off x="2133600" y="4876800"/>
            <a:ext cx="1371600" cy="1005840"/>
          </a:xfrm>
          <a:prstGeom prst="ellipse">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Oval 6"/>
          <p:cNvSpPr/>
          <p:nvPr/>
        </p:nvSpPr>
        <p:spPr>
          <a:xfrm>
            <a:off x="440182" y="4800600"/>
            <a:ext cx="1500182" cy="1005840"/>
          </a:xfrm>
          <a:prstGeom prst="ellipse">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57686144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H="1">
            <a:off x="533601" y="1627412"/>
            <a:ext cx="8042563"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22532" name="TextBox 3"/>
          <p:cNvSpPr txBox="1">
            <a:spLocks noChangeArrowheads="1"/>
          </p:cNvSpPr>
          <p:nvPr/>
        </p:nvSpPr>
        <p:spPr bwMode="auto">
          <a:xfrm>
            <a:off x="511235" y="1779079"/>
            <a:ext cx="80425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rtl="1" fontAlgn="base">
              <a:spcBef>
                <a:spcPct val="0"/>
              </a:spcBef>
              <a:spcAft>
                <a:spcPct val="0"/>
              </a:spcAft>
              <a:buNone/>
            </a:pPr>
            <a:r>
              <a:rPr lang="ar-SA" altLang="fa-IR" sz="2400" b="1" dirty="0">
                <a:solidFill>
                  <a:prstClr val="black"/>
                </a:solidFill>
                <a:cs typeface="B Lotus" panose="00000400000000000000" pitchFamily="2" charset="-78"/>
              </a:rPr>
              <a:t> </a:t>
            </a:r>
            <a:endParaRPr lang="en-US" altLang="fa-IR" sz="2400" b="1" dirty="0">
              <a:solidFill>
                <a:prstClr val="black"/>
              </a:solidFill>
              <a:cs typeface="B Lotus" panose="00000400000000000000" pitchFamily="2" charset="-78"/>
            </a:endParaRPr>
          </a:p>
        </p:txBody>
      </p:sp>
      <p:sp>
        <p:nvSpPr>
          <p:cNvPr id="8" name="Title 7"/>
          <p:cNvSpPr>
            <a:spLocks noGrp="1"/>
          </p:cNvSpPr>
          <p:nvPr>
            <p:ph type="title"/>
          </p:nvPr>
        </p:nvSpPr>
        <p:spPr>
          <a:xfrm>
            <a:off x="609600" y="948928"/>
            <a:ext cx="8037716" cy="673895"/>
          </a:xfrm>
        </p:spPr>
        <p:txBody>
          <a:bodyPr/>
          <a:lstStyle/>
          <a:p>
            <a:pPr algn="r"/>
            <a:r>
              <a:rPr lang="fa-IR" altLang="fa-IR" dirty="0">
                <a:solidFill>
                  <a:prstClr val="black"/>
                </a:solidFill>
                <a:cs typeface="B Titr" panose="00000700000000000000" pitchFamily="2" charset="-78"/>
              </a:rPr>
              <a:t>فرآیند انجام کار توسط مشاور</a:t>
            </a:r>
          </a:p>
        </p:txBody>
      </p:sp>
      <p:pic>
        <p:nvPicPr>
          <p:cNvPr id="4" name="Content Placeholder 3" descr="Screen Clipping"/>
          <p:cNvPicPr>
            <a:picLocks noGrp="1" noChangeAspect="1"/>
          </p:cNvPicPr>
          <p:nvPr>
            <p:ph sz="half" idx="1"/>
          </p:nvPr>
        </p:nvPicPr>
        <p:blipFill>
          <a:blip r:embed="rId2" cstate="email">
            <a:extLst>
              <a:ext uri="{28A0092B-C50C-407E-A947-70E740481C1C}">
                <a14:useLocalDpi xmlns:a14="http://schemas.microsoft.com/office/drawing/2010/main" val="0"/>
              </a:ext>
            </a:extLst>
          </a:blip>
          <a:stretch>
            <a:fillRect/>
          </a:stretch>
        </p:blipFill>
        <p:spPr>
          <a:xfrm>
            <a:off x="533601" y="1779079"/>
            <a:ext cx="7879809" cy="4969569"/>
          </a:xfrm>
        </p:spPr>
      </p:pic>
    </p:spTree>
    <p:extLst>
      <p:ext uri="{BB962C8B-B14F-4D97-AF65-F5344CB8AC3E}">
        <p14:creationId xmlns:p14="http://schemas.microsoft.com/office/powerpoint/2010/main" val="339171487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H="1">
            <a:off x="533601" y="1627412"/>
            <a:ext cx="8042563"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22532" name="TextBox 3"/>
          <p:cNvSpPr txBox="1">
            <a:spLocks noChangeArrowheads="1"/>
          </p:cNvSpPr>
          <p:nvPr/>
        </p:nvSpPr>
        <p:spPr bwMode="auto">
          <a:xfrm>
            <a:off x="511235" y="1779079"/>
            <a:ext cx="80425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rtl="1" fontAlgn="base">
              <a:spcBef>
                <a:spcPct val="0"/>
              </a:spcBef>
              <a:spcAft>
                <a:spcPct val="0"/>
              </a:spcAft>
              <a:buNone/>
            </a:pPr>
            <a:r>
              <a:rPr lang="ar-SA" altLang="fa-IR" sz="2400" b="1" dirty="0">
                <a:solidFill>
                  <a:prstClr val="black"/>
                </a:solidFill>
                <a:cs typeface="B Lotus" panose="00000400000000000000" pitchFamily="2" charset="-78"/>
              </a:rPr>
              <a:t> </a:t>
            </a:r>
            <a:endParaRPr lang="en-US" altLang="fa-IR" sz="2400" b="1" dirty="0">
              <a:solidFill>
                <a:prstClr val="black"/>
              </a:solidFill>
              <a:cs typeface="B Lotus" panose="00000400000000000000" pitchFamily="2" charset="-78"/>
            </a:endParaRPr>
          </a:p>
        </p:txBody>
      </p:sp>
      <p:sp>
        <p:nvSpPr>
          <p:cNvPr id="8" name="Title 7"/>
          <p:cNvSpPr>
            <a:spLocks noGrp="1"/>
          </p:cNvSpPr>
          <p:nvPr>
            <p:ph type="title"/>
          </p:nvPr>
        </p:nvSpPr>
        <p:spPr>
          <a:xfrm>
            <a:off x="609600" y="948928"/>
            <a:ext cx="8037716" cy="673895"/>
          </a:xfrm>
        </p:spPr>
        <p:txBody>
          <a:bodyPr/>
          <a:lstStyle/>
          <a:p>
            <a:pPr algn="r"/>
            <a:r>
              <a:rPr lang="fa-IR" altLang="fa-IR" dirty="0">
                <a:solidFill>
                  <a:prstClr val="black"/>
                </a:solidFill>
                <a:cs typeface="B Titr" panose="00000700000000000000" pitchFamily="2" charset="-78"/>
              </a:rPr>
              <a:t>فرآیند انجام کار توسط مشاور</a:t>
            </a:r>
          </a:p>
        </p:txBody>
      </p:sp>
      <p:pic>
        <p:nvPicPr>
          <p:cNvPr id="5" name="Content Placeholder 4" descr="Screen Clipping"/>
          <p:cNvPicPr>
            <a:picLocks noGrp="1" noChangeAspect="1"/>
          </p:cNvPicPr>
          <p:nvPr>
            <p:ph sz="half" idx="1"/>
          </p:nvPr>
        </p:nvPicPr>
        <p:blipFill>
          <a:blip r:embed="rId2" cstate="email">
            <a:extLst>
              <a:ext uri="{28A0092B-C50C-407E-A947-70E740481C1C}">
                <a14:useLocalDpi xmlns:a14="http://schemas.microsoft.com/office/drawing/2010/main" val="0"/>
              </a:ext>
            </a:extLst>
          </a:blip>
          <a:stretch>
            <a:fillRect/>
          </a:stretch>
        </p:blipFill>
        <p:spPr>
          <a:xfrm>
            <a:off x="2514600" y="1779079"/>
            <a:ext cx="3910992" cy="4990668"/>
          </a:xfrm>
        </p:spPr>
      </p:pic>
    </p:spTree>
    <p:extLst>
      <p:ext uri="{BB962C8B-B14F-4D97-AF65-F5344CB8AC3E}">
        <p14:creationId xmlns:p14="http://schemas.microsoft.com/office/powerpoint/2010/main" val="376342634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H="1">
            <a:off x="533601" y="1627412"/>
            <a:ext cx="8042563"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22532" name="TextBox 3"/>
          <p:cNvSpPr txBox="1">
            <a:spLocks noChangeArrowheads="1"/>
          </p:cNvSpPr>
          <p:nvPr/>
        </p:nvSpPr>
        <p:spPr bwMode="auto">
          <a:xfrm>
            <a:off x="511235" y="1779079"/>
            <a:ext cx="80425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rtl="1" fontAlgn="base">
              <a:spcBef>
                <a:spcPct val="0"/>
              </a:spcBef>
              <a:spcAft>
                <a:spcPct val="0"/>
              </a:spcAft>
              <a:buNone/>
            </a:pPr>
            <a:r>
              <a:rPr lang="ar-SA" altLang="fa-IR" sz="2400" b="1" dirty="0">
                <a:solidFill>
                  <a:prstClr val="black"/>
                </a:solidFill>
                <a:cs typeface="B Lotus" panose="00000400000000000000" pitchFamily="2" charset="-78"/>
              </a:rPr>
              <a:t> </a:t>
            </a:r>
            <a:endParaRPr lang="en-US" altLang="fa-IR" sz="2400" b="1" dirty="0">
              <a:solidFill>
                <a:prstClr val="black"/>
              </a:solidFill>
              <a:cs typeface="B Lotus" panose="00000400000000000000" pitchFamily="2" charset="-78"/>
            </a:endParaRPr>
          </a:p>
        </p:txBody>
      </p:sp>
      <p:sp>
        <p:nvSpPr>
          <p:cNvPr id="8" name="Title 7"/>
          <p:cNvSpPr>
            <a:spLocks noGrp="1"/>
          </p:cNvSpPr>
          <p:nvPr>
            <p:ph type="title"/>
          </p:nvPr>
        </p:nvSpPr>
        <p:spPr>
          <a:xfrm>
            <a:off x="609600" y="948928"/>
            <a:ext cx="8037716" cy="673895"/>
          </a:xfrm>
        </p:spPr>
        <p:txBody>
          <a:bodyPr/>
          <a:lstStyle/>
          <a:p>
            <a:pPr algn="r"/>
            <a:r>
              <a:rPr lang="fa-IR" altLang="fa-IR" dirty="0">
                <a:solidFill>
                  <a:prstClr val="black"/>
                </a:solidFill>
                <a:cs typeface="B Titr" panose="00000700000000000000" pitchFamily="2" charset="-78"/>
              </a:rPr>
              <a:t>فرآیند انجام کار توسط مشاور</a:t>
            </a:r>
          </a:p>
        </p:txBody>
      </p:sp>
      <p:pic>
        <p:nvPicPr>
          <p:cNvPr id="4" name="Content Placeholder 3" descr="Screen Clipping"/>
          <p:cNvPicPr>
            <a:picLocks noGrp="1" noChangeAspect="1"/>
          </p:cNvPicPr>
          <p:nvPr>
            <p:ph sz="half" idx="1"/>
          </p:nvPr>
        </p:nvPicPr>
        <p:blipFill>
          <a:blip r:embed="rId2" cstate="email">
            <a:extLst>
              <a:ext uri="{28A0092B-C50C-407E-A947-70E740481C1C}">
                <a14:useLocalDpi xmlns:a14="http://schemas.microsoft.com/office/drawing/2010/main" val="0"/>
              </a:ext>
            </a:extLst>
          </a:blip>
          <a:stretch>
            <a:fillRect/>
          </a:stretch>
        </p:blipFill>
        <p:spPr>
          <a:xfrm>
            <a:off x="533601" y="1779079"/>
            <a:ext cx="8020196" cy="4621721"/>
          </a:xfrm>
        </p:spPr>
      </p:pic>
    </p:spTree>
    <p:extLst>
      <p:ext uri="{BB962C8B-B14F-4D97-AF65-F5344CB8AC3E}">
        <p14:creationId xmlns:p14="http://schemas.microsoft.com/office/powerpoint/2010/main" val="83196928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H="1">
            <a:off x="533601" y="1627412"/>
            <a:ext cx="8042563"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22532" name="TextBox 3"/>
          <p:cNvSpPr txBox="1">
            <a:spLocks noChangeArrowheads="1"/>
          </p:cNvSpPr>
          <p:nvPr/>
        </p:nvSpPr>
        <p:spPr bwMode="auto">
          <a:xfrm>
            <a:off x="511235" y="1779079"/>
            <a:ext cx="80425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rtl="1" fontAlgn="base">
              <a:spcBef>
                <a:spcPct val="0"/>
              </a:spcBef>
              <a:spcAft>
                <a:spcPct val="0"/>
              </a:spcAft>
              <a:buNone/>
            </a:pPr>
            <a:r>
              <a:rPr lang="ar-SA" altLang="fa-IR" sz="2400" b="1" dirty="0">
                <a:solidFill>
                  <a:prstClr val="black"/>
                </a:solidFill>
                <a:cs typeface="B Lotus" panose="00000400000000000000" pitchFamily="2" charset="-78"/>
              </a:rPr>
              <a:t> </a:t>
            </a:r>
            <a:endParaRPr lang="en-US" altLang="fa-IR" sz="2400" b="1" dirty="0">
              <a:solidFill>
                <a:prstClr val="black"/>
              </a:solidFill>
              <a:cs typeface="B Lotus" panose="00000400000000000000" pitchFamily="2" charset="-78"/>
            </a:endParaRPr>
          </a:p>
        </p:txBody>
      </p:sp>
      <p:pic>
        <p:nvPicPr>
          <p:cNvPr id="6" name="Content Placeholder 5"/>
          <p:cNvPicPr>
            <a:picLocks noGrp="1" noChangeAspect="1"/>
          </p:cNvPicPr>
          <p:nvPr>
            <p:ph sz="half" idx="1"/>
          </p:nvPr>
        </p:nvPicPr>
        <p:blipFill>
          <a:blip r:embed="rId2" cstate="email">
            <a:extLst>
              <a:ext uri="{28A0092B-C50C-407E-A947-70E740481C1C}">
                <a14:useLocalDpi xmlns:a14="http://schemas.microsoft.com/office/drawing/2010/main" val="0"/>
              </a:ext>
            </a:extLst>
          </a:blip>
          <a:stretch>
            <a:fillRect/>
          </a:stretch>
        </p:blipFill>
        <p:spPr>
          <a:xfrm>
            <a:off x="2923775" y="1246046"/>
            <a:ext cx="3706017" cy="5432385"/>
          </a:xfrm>
        </p:spPr>
      </p:pic>
      <p:sp>
        <p:nvSpPr>
          <p:cNvPr id="5" name="Title 4"/>
          <p:cNvSpPr>
            <a:spLocks noGrp="1"/>
          </p:cNvSpPr>
          <p:nvPr>
            <p:ph type="title"/>
          </p:nvPr>
        </p:nvSpPr>
        <p:spPr>
          <a:xfrm>
            <a:off x="661984" y="331646"/>
            <a:ext cx="8229600" cy="914400"/>
          </a:xfrm>
        </p:spPr>
        <p:txBody>
          <a:bodyPr>
            <a:normAutofit fontScale="90000"/>
          </a:bodyPr>
          <a:lstStyle/>
          <a:p>
            <a:pPr algn="r" rtl="1"/>
            <a:r>
              <a:rPr lang="fa-IR" b="1" dirty="0">
                <a:cs typeface="B Lotus" panose="00000400000000000000" pitchFamily="2" charset="-78"/>
              </a:rPr>
              <a:t>نمونه پرسشنامه های تکمیل شده در جلسات مشارکتی با مدیریت وجامعه محلی </a:t>
            </a:r>
            <a:endParaRPr lang="en-US" b="1" dirty="0">
              <a:cs typeface="B Lotus" panose="00000400000000000000" pitchFamily="2" charset="-78"/>
            </a:endParaRPr>
          </a:p>
        </p:txBody>
      </p:sp>
    </p:spTree>
    <p:extLst>
      <p:ext uri="{BB962C8B-B14F-4D97-AF65-F5344CB8AC3E}">
        <p14:creationId xmlns:p14="http://schemas.microsoft.com/office/powerpoint/2010/main" val="81549034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fa-IR" b="1" dirty="0">
                <a:cs typeface="B Lotus" panose="00000400000000000000" pitchFamily="2" charset="-78"/>
              </a:rPr>
              <a:t>نمونه تصاویر برگزاری کارگاههای مشارکتی با دهیاران، شوراها، پیشروان و معتمدین محلی</a:t>
            </a:r>
            <a:endParaRPr lang="en-US" b="1" dirty="0">
              <a:cs typeface="B Lotus" panose="00000400000000000000" pitchFamily="2" charset="-78"/>
            </a:endParaRPr>
          </a:p>
        </p:txBody>
      </p:sp>
      <p:pic>
        <p:nvPicPr>
          <p:cNvPr id="6" name="Content Placeholder 5"/>
          <p:cNvPicPr>
            <a:picLocks noGrp="1" noChangeAspect="1"/>
          </p:cNvPicPr>
          <p:nvPr>
            <p:ph sz="half" idx="1"/>
          </p:nvPr>
        </p:nvPicPr>
        <p:blipFill>
          <a:blip r:embed="rId2" cstate="email">
            <a:extLst>
              <a:ext uri="{28A0092B-C50C-407E-A947-70E740481C1C}">
                <a14:useLocalDpi xmlns:a14="http://schemas.microsoft.com/office/drawing/2010/main" val="0"/>
              </a:ext>
            </a:extLst>
          </a:blip>
          <a:stretch>
            <a:fillRect/>
          </a:stretch>
        </p:blipFill>
        <p:spPr>
          <a:xfrm>
            <a:off x="457200" y="1981200"/>
            <a:ext cx="4038600" cy="22717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Content Placeholder 4"/>
          <p:cNvPicPr>
            <a:picLocks noGrp="1" noChangeAspect="1"/>
          </p:cNvPicPr>
          <p:nvPr>
            <p:ph sz="half" idx="2"/>
          </p:nvPr>
        </p:nvPicPr>
        <p:blipFill>
          <a:blip r:embed="rId3" cstate="email">
            <a:extLst>
              <a:ext uri="{28A0092B-C50C-407E-A947-70E740481C1C}">
                <a14:useLocalDpi xmlns:a14="http://schemas.microsoft.com/office/drawing/2010/main" val="0"/>
              </a:ext>
            </a:extLst>
          </a:blip>
          <a:stretch>
            <a:fillRect/>
          </a:stretch>
        </p:blipFill>
        <p:spPr>
          <a:xfrm>
            <a:off x="4876800" y="1981200"/>
            <a:ext cx="4038600" cy="22717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883912" y="4439948"/>
            <a:ext cx="4031488" cy="22677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64312" y="4472275"/>
            <a:ext cx="4031488" cy="22677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134133891"/>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8229600" cy="914400"/>
          </a:xfrm>
        </p:spPr>
        <p:txBody>
          <a:bodyPr/>
          <a:lstStyle/>
          <a:p>
            <a:pPr algn="r" rtl="1"/>
            <a:r>
              <a:rPr lang="fa-IR" b="1" dirty="0">
                <a:cs typeface="B Lotus" panose="00000400000000000000" pitchFamily="2" charset="-78"/>
              </a:rPr>
              <a:t>صورتجلسه برگزاری نشست با دستگاههای اجرایی شهرستان</a:t>
            </a:r>
            <a:endParaRPr lang="en-US" b="1" dirty="0">
              <a:cs typeface="B Lotus" panose="00000400000000000000" pitchFamily="2" charset="-78"/>
            </a:endParaRPr>
          </a:p>
        </p:txBody>
      </p:sp>
      <p:pic>
        <p:nvPicPr>
          <p:cNvPr id="6" name="Content Placeholder 5"/>
          <p:cNvPicPr>
            <a:picLocks noGrp="1" noChangeAspect="1"/>
          </p:cNvPicPr>
          <p:nvPr>
            <p:ph sz="half" idx="1"/>
          </p:nvPr>
        </p:nvPicPr>
        <p:blipFill>
          <a:blip r:embed="rId2" cstate="email">
            <a:extLst>
              <a:ext uri="{28A0092B-C50C-407E-A947-70E740481C1C}">
                <a14:useLocalDpi xmlns:a14="http://schemas.microsoft.com/office/drawing/2010/main" val="0"/>
              </a:ext>
            </a:extLst>
          </a:blip>
          <a:stretch>
            <a:fillRect/>
          </a:stretch>
        </p:blipFill>
        <p:spPr>
          <a:xfrm rot="16200000">
            <a:off x="-448402" y="1830056"/>
            <a:ext cx="5476347" cy="4107260"/>
          </a:xfrm>
        </p:spPr>
      </p:pic>
      <p:pic>
        <p:nvPicPr>
          <p:cNvPr id="5" name="Content Placeholder 4"/>
          <p:cNvPicPr>
            <a:picLocks noGrp="1" noChangeAspect="1"/>
          </p:cNvPicPr>
          <p:nvPr>
            <p:ph sz="half" idx="2"/>
          </p:nvPr>
        </p:nvPicPr>
        <p:blipFill>
          <a:blip r:embed="rId3" cstate="email">
            <a:extLst>
              <a:ext uri="{28A0092B-C50C-407E-A947-70E740481C1C}">
                <a14:useLocalDpi xmlns:a14="http://schemas.microsoft.com/office/drawing/2010/main" val="0"/>
              </a:ext>
            </a:extLst>
          </a:blip>
          <a:stretch>
            <a:fillRect/>
          </a:stretch>
        </p:blipFill>
        <p:spPr>
          <a:xfrm>
            <a:off x="4730057" y="1145512"/>
            <a:ext cx="4103488" cy="5471318"/>
          </a:xfrm>
        </p:spPr>
      </p:pic>
    </p:spTree>
    <p:extLst>
      <p:ext uri="{BB962C8B-B14F-4D97-AF65-F5344CB8AC3E}">
        <p14:creationId xmlns:p14="http://schemas.microsoft.com/office/powerpoint/2010/main" val="1390307992"/>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8229600" cy="914400"/>
          </a:xfrm>
        </p:spPr>
        <p:txBody>
          <a:bodyPr/>
          <a:lstStyle/>
          <a:p>
            <a:pPr algn="r" rtl="1"/>
            <a:r>
              <a:rPr lang="fa-IR" b="1" dirty="0">
                <a:cs typeface="B Lotus" panose="00000400000000000000" pitchFamily="2" charset="-78"/>
              </a:rPr>
              <a:t>صورتجلسه برگزاری نشست با جهاد کشاورزی و آموزش و پرورش</a:t>
            </a:r>
            <a:endParaRPr lang="en-US" b="1" dirty="0">
              <a:cs typeface="B Lotus" panose="00000400000000000000" pitchFamily="2" charset="-78"/>
            </a:endParaRPr>
          </a:p>
        </p:txBody>
      </p:sp>
      <p:pic>
        <p:nvPicPr>
          <p:cNvPr id="7" name="Content Placeholder 6"/>
          <p:cNvPicPr>
            <a:picLocks noGrp="1" noChangeAspect="1"/>
          </p:cNvPicPr>
          <p:nvPr>
            <p:ph sz="half" idx="2"/>
          </p:nvPr>
        </p:nvPicPr>
        <p:blipFill>
          <a:blip r:embed="rId2" cstate="email">
            <a:extLst>
              <a:ext uri="{28A0092B-C50C-407E-A947-70E740481C1C}">
                <a14:useLocalDpi xmlns:a14="http://schemas.microsoft.com/office/drawing/2010/main" val="0"/>
              </a:ext>
            </a:extLst>
          </a:blip>
          <a:stretch>
            <a:fillRect/>
          </a:stretch>
        </p:blipFill>
        <p:spPr>
          <a:xfrm rot="16200000">
            <a:off x="4449928" y="1888495"/>
            <a:ext cx="4842142" cy="3631606"/>
          </a:xfrm>
        </p:spPr>
      </p:pic>
      <p:pic>
        <p:nvPicPr>
          <p:cNvPr id="4" name="Content Placeholder 3"/>
          <p:cNvPicPr>
            <a:picLocks noGrp="1" noChangeAspect="1"/>
          </p:cNvPicPr>
          <p:nvPr>
            <p:ph sz="half" idx="1"/>
          </p:nvPr>
        </p:nvPicPr>
        <p:blipFill>
          <a:blip r:embed="rId3"/>
          <a:stretch>
            <a:fillRect/>
          </a:stretch>
        </p:blipFill>
        <p:spPr>
          <a:xfrm>
            <a:off x="454955" y="1283226"/>
            <a:ext cx="3633737" cy="4842937"/>
          </a:xfrm>
          <a:prstGeom prst="rect">
            <a:avLst/>
          </a:prstGeom>
        </p:spPr>
      </p:pic>
    </p:spTree>
    <p:extLst>
      <p:ext uri="{BB962C8B-B14F-4D97-AF65-F5344CB8AC3E}">
        <p14:creationId xmlns:p14="http://schemas.microsoft.com/office/powerpoint/2010/main" val="1623522269"/>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8229600" cy="914400"/>
          </a:xfrm>
        </p:spPr>
        <p:txBody>
          <a:bodyPr/>
          <a:lstStyle/>
          <a:p>
            <a:pPr algn="r" rtl="1"/>
            <a:r>
              <a:rPr lang="fa-IR" b="1" dirty="0">
                <a:cs typeface="B Lotus" panose="00000400000000000000" pitchFamily="2" charset="-78"/>
              </a:rPr>
              <a:t>اظهار نظر دستگاههای اجرایی شهرستان سلطانیه</a:t>
            </a:r>
            <a:endParaRPr lang="en-US" b="1" dirty="0">
              <a:cs typeface="B Lotus" panose="00000400000000000000" pitchFamily="2" charset="-78"/>
            </a:endParaRPr>
          </a:p>
        </p:txBody>
      </p:sp>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048000" y="1295400"/>
            <a:ext cx="3900923" cy="5452751"/>
          </a:xfrm>
          <a:prstGeom prst="rect">
            <a:avLst/>
          </a:prstGeom>
        </p:spPr>
      </p:pic>
    </p:spTree>
    <p:extLst>
      <p:ext uri="{BB962C8B-B14F-4D97-AF65-F5344CB8AC3E}">
        <p14:creationId xmlns:p14="http://schemas.microsoft.com/office/powerpoint/2010/main" val="621371055"/>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94744632"/>
              </p:ext>
            </p:extLst>
          </p:nvPr>
        </p:nvGraphicFramePr>
        <p:xfrm>
          <a:off x="457200" y="990600"/>
          <a:ext cx="8229600" cy="513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5443311"/>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8">
            <a:extLst>
              <a:ext uri="{FF2B5EF4-FFF2-40B4-BE49-F238E27FC236}">
                <a16:creationId xmlns:a16="http://schemas.microsoft.com/office/drawing/2014/main" id="{7DD607C7-7CF7-4A0F-BFF7-6F3C46205E68}"/>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29798" y="3505200"/>
            <a:ext cx="5469461" cy="3395330"/>
          </a:xfrm>
          <a:prstGeom prst="roundRect">
            <a:avLst>
              <a:gd name="adj" fmla="val 44311"/>
            </a:avLst>
          </a:prstGeom>
        </p:spPr>
      </p:pic>
      <p:sp>
        <p:nvSpPr>
          <p:cNvPr id="2" name="Title 1"/>
          <p:cNvSpPr>
            <a:spLocks noGrp="1"/>
          </p:cNvSpPr>
          <p:nvPr>
            <p:ph type="ctrTitle" idx="4294967295"/>
            <p:custDataLst>
              <p:tags r:id="rId2"/>
            </p:custDataLst>
          </p:nvPr>
        </p:nvSpPr>
        <p:spPr>
          <a:xfrm>
            <a:off x="2515410" y="3002268"/>
            <a:ext cx="6467792" cy="2228306"/>
          </a:xfrm>
        </p:spPr>
        <p:txBody>
          <a:bodyPr>
            <a:noAutofit/>
          </a:bodyPr>
          <a:lstStyle/>
          <a:p>
            <a:pPr algn="ctr" rtl="1">
              <a:lnSpc>
                <a:spcPts val="4300"/>
              </a:lnSpc>
              <a:spcBef>
                <a:spcPts val="600"/>
              </a:spcBef>
              <a:spcAft>
                <a:spcPts val="600"/>
              </a:spcAft>
            </a:pPr>
            <a:r>
              <a:rPr lang="fa-IR" b="1" dirty="0">
                <a:ln w="19050">
                  <a:solidFill>
                    <a:schemeClr val="tx1"/>
                  </a:solidFill>
                  <a:prstDash val="solid"/>
                </a:ln>
                <a:solidFill>
                  <a:schemeClr val="accent5"/>
                </a:solidFill>
                <a:effectLst/>
                <a:cs typeface="B Titr" panose="00000700000000000000" pitchFamily="2" charset="-78"/>
              </a:rPr>
              <a:t>برنامه توسعه اقتصادی، اشتغالزایی و طرح توسعه پایدار منظومه های روستایی شهرستان سلطانیه</a:t>
            </a:r>
            <a:br>
              <a:rPr lang="fa-IR" b="1" dirty="0">
                <a:ln w="19050">
                  <a:solidFill>
                    <a:schemeClr val="tx1"/>
                  </a:solidFill>
                  <a:prstDash val="solid"/>
                </a:ln>
                <a:solidFill>
                  <a:schemeClr val="accent5"/>
                </a:solidFill>
                <a:effectLst/>
                <a:cs typeface="B Titr" panose="00000700000000000000" pitchFamily="2" charset="-78"/>
              </a:rPr>
            </a:br>
            <a:br>
              <a:rPr lang="fa-IR" b="1" dirty="0">
                <a:ln w="19050">
                  <a:solidFill>
                    <a:schemeClr val="tx1"/>
                  </a:solidFill>
                  <a:prstDash val="solid"/>
                </a:ln>
                <a:solidFill>
                  <a:schemeClr val="accent5"/>
                </a:solidFill>
                <a:cs typeface="B Titr" panose="00000700000000000000" pitchFamily="2" charset="-78"/>
              </a:rPr>
            </a:br>
            <a:r>
              <a:rPr lang="fa-IR" b="1" dirty="0">
                <a:ln w="19050">
                  <a:solidFill>
                    <a:schemeClr val="tx1"/>
                  </a:solidFill>
                  <a:prstDash val="solid"/>
                </a:ln>
                <a:solidFill>
                  <a:schemeClr val="accent5"/>
                </a:solidFill>
                <a:effectLst/>
                <a:cs typeface="B Titr" panose="00000700000000000000" pitchFamily="2" charset="-78"/>
              </a:rPr>
              <a:t> (مرکزی)</a:t>
            </a:r>
            <a:br>
              <a:rPr lang="fa-IR" b="1" dirty="0">
                <a:ln w="19050">
                  <a:solidFill>
                    <a:schemeClr val="tx1"/>
                  </a:solidFill>
                  <a:prstDash val="solid"/>
                </a:ln>
                <a:solidFill>
                  <a:schemeClr val="accent5"/>
                </a:solidFill>
                <a:effectLst/>
                <a:cs typeface="B Titr" panose="00000700000000000000" pitchFamily="2" charset="-78"/>
              </a:rPr>
            </a:br>
            <a:r>
              <a:rPr lang="fa-IR" b="1" dirty="0">
                <a:ln w="19050">
                  <a:solidFill>
                    <a:schemeClr val="tx1"/>
                  </a:solidFill>
                  <a:prstDash val="solid"/>
                </a:ln>
                <a:solidFill>
                  <a:schemeClr val="accent5"/>
                </a:solidFill>
                <a:cs typeface="B Titr" panose="00000700000000000000" pitchFamily="2" charset="-78"/>
              </a:rPr>
              <a:t>سند توسعه شهرستان</a:t>
            </a:r>
            <a:br>
              <a:rPr lang="fa-IR" b="1" dirty="0">
                <a:ln w="19050">
                  <a:solidFill>
                    <a:schemeClr val="tx1"/>
                  </a:solidFill>
                  <a:prstDash val="solid"/>
                </a:ln>
                <a:solidFill>
                  <a:schemeClr val="accent5"/>
                </a:solidFill>
                <a:cs typeface="B Titr" panose="00000700000000000000" pitchFamily="2" charset="-78"/>
              </a:rPr>
            </a:br>
            <a:br>
              <a:rPr lang="fa-IR" b="1" dirty="0">
                <a:ln w="19050">
                  <a:solidFill>
                    <a:schemeClr val="tx1"/>
                  </a:solidFill>
                  <a:prstDash val="solid"/>
                </a:ln>
                <a:solidFill>
                  <a:schemeClr val="accent5"/>
                </a:solidFill>
                <a:cs typeface="B Titr" panose="00000700000000000000" pitchFamily="2" charset="-78"/>
              </a:rPr>
            </a:br>
            <a:br>
              <a:rPr lang="fa-IR" b="1" dirty="0">
                <a:ln w="19050">
                  <a:solidFill>
                    <a:schemeClr val="tx1"/>
                  </a:solidFill>
                  <a:prstDash val="solid"/>
                </a:ln>
                <a:solidFill>
                  <a:schemeClr val="accent5"/>
                </a:solidFill>
                <a:cs typeface="B Titr" panose="00000700000000000000" pitchFamily="2" charset="-78"/>
              </a:rPr>
            </a:br>
            <a:r>
              <a:rPr lang="fa-IR" b="1" dirty="0">
                <a:ln w="19050">
                  <a:solidFill>
                    <a:schemeClr val="tx1"/>
                  </a:solidFill>
                  <a:prstDash val="solid"/>
                </a:ln>
                <a:solidFill>
                  <a:schemeClr val="accent5"/>
                </a:solidFill>
                <a:cs typeface="B Titr" panose="00000700000000000000" pitchFamily="2" charset="-78"/>
              </a:rPr>
              <a:t>مهندسین مشاور سبزسامانه سبلان</a:t>
            </a:r>
            <a:r>
              <a:rPr lang="fa-IR" b="1" dirty="0">
                <a:ln w="19050">
                  <a:solidFill>
                    <a:schemeClr val="tx1"/>
                  </a:solidFill>
                  <a:prstDash val="solid"/>
                </a:ln>
                <a:solidFill>
                  <a:schemeClr val="accent5"/>
                </a:solidFill>
                <a:effectLst/>
                <a:cs typeface="B Titr" panose="00000700000000000000" pitchFamily="2" charset="-78"/>
              </a:rPr>
              <a:t> </a:t>
            </a:r>
            <a:br>
              <a:rPr lang="fa-IR" sz="2400" b="1" dirty="0">
                <a:ln w="19050">
                  <a:solidFill>
                    <a:schemeClr val="tx1"/>
                  </a:solidFill>
                  <a:prstDash val="solid"/>
                </a:ln>
                <a:solidFill>
                  <a:schemeClr val="accent5"/>
                </a:solidFill>
                <a:effectLst/>
                <a:cs typeface="B Titr" panose="00000700000000000000" pitchFamily="2" charset="-78"/>
              </a:rPr>
            </a:br>
            <a:r>
              <a:rPr lang="fa-IR" sz="2400" b="1" dirty="0">
                <a:ln w="19050">
                  <a:solidFill>
                    <a:schemeClr val="tx1"/>
                  </a:solidFill>
                  <a:prstDash val="solid"/>
                </a:ln>
                <a:solidFill>
                  <a:schemeClr val="accent5"/>
                </a:solidFill>
                <a:cs typeface="B Titr" panose="00000700000000000000" pitchFamily="2" charset="-78"/>
              </a:rPr>
              <a:t>مهر ماه 99 </a:t>
            </a:r>
            <a:endParaRPr lang="en-ZA" sz="2400" b="1" i="1" dirty="0">
              <a:ln w="19050">
                <a:solidFill>
                  <a:schemeClr val="tx1"/>
                </a:solidFill>
                <a:prstDash val="solid"/>
              </a:ln>
              <a:solidFill>
                <a:schemeClr val="accent5"/>
              </a:solidFill>
              <a:effectLst/>
              <a:cs typeface="B Titr" panose="00000700000000000000" pitchFamily="2" charset="-78"/>
            </a:endParaRPr>
          </a:p>
        </p:txBody>
      </p:sp>
      <p:pic>
        <p:nvPicPr>
          <p:cNvPr id="8" name="Picture 1"/>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2700" y="623887"/>
            <a:ext cx="91567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7"/>
          <a:stretch>
            <a:fillRect/>
          </a:stretch>
        </p:blipFill>
        <p:spPr>
          <a:xfrm>
            <a:off x="7239000" y="6113834"/>
            <a:ext cx="1755747" cy="607040"/>
          </a:xfrm>
          <a:prstGeom prst="rect">
            <a:avLst/>
          </a:prstGeom>
        </p:spPr>
      </p:pic>
    </p:spTree>
    <p:custDataLst>
      <p:tags r:id="rId1"/>
    </p:custData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rotWithShape="1">
          <a:blip r:embed="rId2"/>
          <a:srcRect t="5319" b="6021"/>
          <a:stretch/>
        </p:blipFill>
        <p:spPr>
          <a:xfrm>
            <a:off x="228600" y="381000"/>
            <a:ext cx="8763000" cy="6172200"/>
          </a:xfrm>
          <a:prstGeom prst="rect">
            <a:avLst/>
          </a:prstGeom>
        </p:spPr>
      </p:pic>
      <p:sp>
        <p:nvSpPr>
          <p:cNvPr id="5" name="TextBox 4"/>
          <p:cNvSpPr txBox="1"/>
          <p:nvPr/>
        </p:nvSpPr>
        <p:spPr>
          <a:xfrm>
            <a:off x="1524000" y="609600"/>
            <a:ext cx="1676400" cy="461665"/>
          </a:xfrm>
          <a:prstGeom prst="rect">
            <a:avLst/>
          </a:prstGeom>
          <a:noFill/>
        </p:spPr>
        <p:txBody>
          <a:bodyPr wrap="square" rtlCol="0">
            <a:spAutoFit/>
          </a:bodyPr>
          <a:lstStyle/>
          <a:p>
            <a:r>
              <a:rPr lang="en-US" sz="2400" dirty="0">
                <a:solidFill>
                  <a:srgbClr val="FF0000"/>
                </a:solidFill>
              </a:rPr>
              <a:t>Abepi.ir</a:t>
            </a:r>
          </a:p>
        </p:txBody>
      </p:sp>
    </p:spTree>
    <p:extLst>
      <p:ext uri="{BB962C8B-B14F-4D97-AF65-F5344CB8AC3E}">
        <p14:creationId xmlns:p14="http://schemas.microsoft.com/office/powerpoint/2010/main" val="1912839617"/>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492115" y="914400"/>
            <a:ext cx="4520789" cy="769441"/>
          </a:xfrm>
          <a:prstGeom prst="rect">
            <a:avLst/>
          </a:prstGeom>
        </p:spPr>
        <p:txBody>
          <a:bodyPr wrap="none">
            <a:spAutoFit/>
          </a:bodyPr>
          <a:lstStyle/>
          <a:p>
            <a:r>
              <a:rPr lang="fa-IR" altLang="fa-IR" sz="4400" dirty="0">
                <a:cs typeface="B Homa" pitchFamily="2" charset="-78"/>
              </a:rPr>
              <a:t>1-معرفی محدوده طرح</a:t>
            </a:r>
            <a:endParaRPr lang="en-US" sz="4400" dirty="0"/>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28600" y="2057400"/>
            <a:ext cx="4714240" cy="265176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873091">
            <a:off x="4165317" y="1610228"/>
            <a:ext cx="4714239" cy="265176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21118046">
            <a:off x="2163571" y="4202566"/>
            <a:ext cx="4714239" cy="265176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3486344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flipH="1">
            <a:off x="249383" y="1371600"/>
            <a:ext cx="8535092"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609600"/>
            <a:ext cx="8229600" cy="914400"/>
          </a:xfrm>
        </p:spPr>
        <p:txBody>
          <a:bodyPr/>
          <a:lstStyle/>
          <a:p>
            <a:pPr algn="r" rtl="1"/>
            <a:r>
              <a:rPr lang="fa-IR" dirty="0">
                <a:cs typeface="B Homa" panose="00000400000000000000" pitchFamily="2" charset="-78"/>
              </a:rPr>
              <a:t>منظومه مرکزی</a:t>
            </a:r>
            <a:endParaRPr lang="en-US" dirty="0">
              <a:cs typeface="B Homa" panose="00000400000000000000" pitchFamily="2" charset="-78"/>
            </a:endParaRPr>
          </a:p>
        </p:txBody>
      </p:sp>
      <p:sp>
        <p:nvSpPr>
          <p:cNvPr id="3" name="Content Placeholder 2"/>
          <p:cNvSpPr>
            <a:spLocks noGrp="1"/>
          </p:cNvSpPr>
          <p:nvPr>
            <p:ph idx="1"/>
          </p:nvPr>
        </p:nvSpPr>
        <p:spPr>
          <a:xfrm>
            <a:off x="457200" y="1524000"/>
            <a:ext cx="8229600" cy="5029200"/>
          </a:xfrm>
        </p:spPr>
        <p:txBody>
          <a:bodyPr>
            <a:noAutofit/>
          </a:bodyPr>
          <a:lstStyle/>
          <a:p>
            <a:pPr algn="r" rtl="1"/>
            <a:r>
              <a:rPr lang="fa-IR" dirty="0">
                <a:cs typeface="B Mitra" panose="00000400000000000000" pitchFamily="2" charset="-78"/>
              </a:rPr>
              <a:t>شهرستان سلطانیه از جمله شهرستان جدید التاسیس استان زنجان به شمار می رود که در سال 1392 از شهرستان ابهر جدا و به عنوان یک شهرستان مستقل نامیده شد.</a:t>
            </a:r>
          </a:p>
          <a:p>
            <a:pPr algn="r" rtl="1"/>
            <a:r>
              <a:rPr lang="fa-IR" dirty="0">
                <a:cs typeface="B Mitra" panose="00000400000000000000" pitchFamily="2" charset="-78"/>
              </a:rPr>
              <a:t>این شهرستان از دو بخش باغ حلی و مرکزی تشکیل یافته و منظومه مرکزی متشکل از دو دهستان سلطانیه و سنبل اباد است.</a:t>
            </a:r>
          </a:p>
          <a:p>
            <a:pPr algn="r" rtl="1"/>
            <a:r>
              <a:rPr lang="fa-IR" dirty="0">
                <a:cs typeface="B Mitra" panose="00000400000000000000" pitchFamily="2" charset="-78"/>
              </a:rPr>
              <a:t> دارای 21 آبادی دارای سکنه بوده که از این تعداد 10 آبادی در دهستان سلطانیه و 11 آبادی در دهستان سنبل آباد می باشند.</a:t>
            </a:r>
          </a:p>
          <a:p>
            <a:pPr algn="r" rtl="1"/>
            <a:endParaRPr lang="en-US" dirty="0">
              <a:cs typeface="B Mitra" panose="00000400000000000000" pitchFamily="2" charset="-78"/>
            </a:endParaRPr>
          </a:p>
        </p:txBody>
      </p:sp>
    </p:spTree>
    <p:extLst>
      <p:ext uri="{BB962C8B-B14F-4D97-AF65-F5344CB8AC3E}">
        <p14:creationId xmlns:p14="http://schemas.microsoft.com/office/powerpoint/2010/main" val="232389350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97450125"/>
              </p:ext>
            </p:extLst>
          </p:nvPr>
        </p:nvGraphicFramePr>
        <p:xfrm>
          <a:off x="4929505" y="609600"/>
          <a:ext cx="4214495" cy="1779651"/>
        </p:xfrm>
        <a:graphic>
          <a:graphicData uri="http://schemas.openxmlformats.org/drawingml/2006/table">
            <a:tbl>
              <a:tblPr rtl="1" firstRow="1" firstCol="1" bandRow="1">
                <a:tableStyleId>{5C22544A-7EE6-4342-B048-85BDC9FD1C3A}</a:tableStyleId>
              </a:tblPr>
              <a:tblGrid>
                <a:gridCol w="879475">
                  <a:extLst>
                    <a:ext uri="{9D8B030D-6E8A-4147-A177-3AD203B41FA5}">
                      <a16:colId xmlns:a16="http://schemas.microsoft.com/office/drawing/2014/main" val="2640531757"/>
                    </a:ext>
                  </a:extLst>
                </a:gridCol>
                <a:gridCol w="1118870">
                  <a:extLst>
                    <a:ext uri="{9D8B030D-6E8A-4147-A177-3AD203B41FA5}">
                      <a16:colId xmlns:a16="http://schemas.microsoft.com/office/drawing/2014/main" val="3011103965"/>
                    </a:ext>
                  </a:extLst>
                </a:gridCol>
                <a:gridCol w="1118870">
                  <a:extLst>
                    <a:ext uri="{9D8B030D-6E8A-4147-A177-3AD203B41FA5}">
                      <a16:colId xmlns:a16="http://schemas.microsoft.com/office/drawing/2014/main" val="3860027353"/>
                    </a:ext>
                  </a:extLst>
                </a:gridCol>
                <a:gridCol w="1097280">
                  <a:extLst>
                    <a:ext uri="{9D8B030D-6E8A-4147-A177-3AD203B41FA5}">
                      <a16:colId xmlns:a16="http://schemas.microsoft.com/office/drawing/2014/main" val="565601191"/>
                    </a:ext>
                  </a:extLst>
                </a:gridCol>
              </a:tblGrid>
              <a:tr h="142875">
                <a:tc rowSpan="2">
                  <a:txBody>
                    <a:bodyPr/>
                    <a:lstStyle/>
                    <a:p>
                      <a:pPr algn="ctr" rtl="1">
                        <a:lnSpc>
                          <a:spcPct val="135000"/>
                        </a:lnSpc>
                        <a:spcAft>
                          <a:spcPts val="0"/>
                        </a:spcAft>
                      </a:pPr>
                      <a:r>
                        <a:rPr lang="fa-IR" sz="1600">
                          <a:effectLst/>
                          <a:cs typeface="B Koodak" panose="00000700000000000000" pitchFamily="2" charset="-78"/>
                        </a:rPr>
                        <a:t>نام منظومه</a:t>
                      </a:r>
                      <a:endParaRPr lang="en-US" sz="2800" b="1">
                        <a:effectLst/>
                        <a:latin typeface="Times New Roman Bold" panose="02020803070505020304" pitchFamily="18" charset="0"/>
                        <a:ea typeface="Times New Roman" panose="02020603050405020304" pitchFamily="18" charset="0"/>
                        <a:cs typeface="B Koodak" panose="00000700000000000000" pitchFamily="2" charset="-78"/>
                      </a:endParaRPr>
                    </a:p>
                  </a:txBody>
                  <a:tcPr marL="68580" marR="68580" marT="0" marB="0" anchor="ctr"/>
                </a:tc>
                <a:tc gridSpan="3">
                  <a:txBody>
                    <a:bodyPr/>
                    <a:lstStyle/>
                    <a:p>
                      <a:pPr algn="ctr" rtl="1">
                        <a:lnSpc>
                          <a:spcPct val="135000"/>
                        </a:lnSpc>
                        <a:spcAft>
                          <a:spcPts val="0"/>
                        </a:spcAft>
                      </a:pPr>
                      <a:r>
                        <a:rPr lang="fa-IR" sz="1600" dirty="0">
                          <a:effectLst/>
                          <a:cs typeface="B Koodak" panose="00000700000000000000" pitchFamily="2" charset="-78"/>
                        </a:rPr>
                        <a:t>تعداد آبادی‌ها</a:t>
                      </a:r>
                      <a:endParaRPr lang="en-US" sz="2800" b="1" dirty="0">
                        <a:effectLst/>
                        <a:latin typeface="Times New Roman Bold" panose="02020803070505020304" pitchFamily="18" charset="0"/>
                        <a:ea typeface="Times New Roman" panose="02020603050405020304" pitchFamily="18" charset="0"/>
                        <a:cs typeface="B Koodak" panose="00000700000000000000" pitchFamily="2" charset="-78"/>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42508641"/>
                  </a:ext>
                </a:extLst>
              </a:tr>
              <a:tr h="432816">
                <a:tc vMerge="1">
                  <a:txBody>
                    <a:bodyPr/>
                    <a:lstStyle/>
                    <a:p>
                      <a:endParaRPr lang="en-US"/>
                    </a:p>
                  </a:txBody>
                  <a:tcPr/>
                </a:tc>
                <a:tc>
                  <a:txBody>
                    <a:bodyPr/>
                    <a:lstStyle/>
                    <a:p>
                      <a:pPr algn="ctr" rtl="1">
                        <a:lnSpc>
                          <a:spcPct val="135000"/>
                        </a:lnSpc>
                        <a:spcAft>
                          <a:spcPts val="0"/>
                        </a:spcAft>
                      </a:pPr>
                      <a:r>
                        <a:rPr lang="fa-IR" sz="1600">
                          <a:effectLst/>
                          <a:cs typeface="B Koodak" panose="00000700000000000000" pitchFamily="2" charset="-78"/>
                        </a:rPr>
                        <a:t>جمع</a:t>
                      </a:r>
                      <a:endParaRPr lang="en-US" sz="2800" b="1">
                        <a:effectLst/>
                        <a:latin typeface="Times New Roman Bold" panose="02020803070505020304" pitchFamily="18" charset="0"/>
                        <a:ea typeface="Times New Roman" panose="02020603050405020304" pitchFamily="18" charset="0"/>
                        <a:cs typeface="B Koodak" panose="00000700000000000000" pitchFamily="2" charset="-78"/>
                      </a:endParaRPr>
                    </a:p>
                  </a:txBody>
                  <a:tcPr marL="68580" marR="68580" marT="0" marB="0" anchor="ctr"/>
                </a:tc>
                <a:tc>
                  <a:txBody>
                    <a:bodyPr/>
                    <a:lstStyle/>
                    <a:p>
                      <a:pPr algn="ctr" rtl="1">
                        <a:lnSpc>
                          <a:spcPct val="135000"/>
                        </a:lnSpc>
                        <a:spcAft>
                          <a:spcPts val="0"/>
                        </a:spcAft>
                      </a:pPr>
                      <a:r>
                        <a:rPr lang="fa-IR" sz="1600">
                          <a:effectLst/>
                          <a:cs typeface="B Koodak" panose="00000700000000000000" pitchFamily="2" charset="-78"/>
                        </a:rPr>
                        <a:t>دارای سکنه</a:t>
                      </a:r>
                      <a:endParaRPr lang="en-US" sz="2800" b="1">
                        <a:effectLst/>
                        <a:latin typeface="Times New Roman Bold" panose="02020803070505020304" pitchFamily="18" charset="0"/>
                        <a:ea typeface="Times New Roman" panose="02020603050405020304" pitchFamily="18" charset="0"/>
                        <a:cs typeface="B Koodak" panose="00000700000000000000" pitchFamily="2" charset="-78"/>
                      </a:endParaRPr>
                    </a:p>
                  </a:txBody>
                  <a:tcPr marL="68580" marR="68580" marT="0" marB="0" anchor="ctr"/>
                </a:tc>
                <a:tc>
                  <a:txBody>
                    <a:bodyPr/>
                    <a:lstStyle/>
                    <a:p>
                      <a:pPr algn="ctr" rtl="1">
                        <a:lnSpc>
                          <a:spcPct val="135000"/>
                        </a:lnSpc>
                        <a:spcAft>
                          <a:spcPts val="0"/>
                        </a:spcAft>
                      </a:pPr>
                      <a:r>
                        <a:rPr lang="fa-IR" sz="1600">
                          <a:effectLst/>
                          <a:cs typeface="B Koodak" panose="00000700000000000000" pitchFamily="2" charset="-78"/>
                        </a:rPr>
                        <a:t>خالی از سکنه</a:t>
                      </a:r>
                      <a:endParaRPr lang="en-US" sz="2800" b="1">
                        <a:effectLst/>
                        <a:latin typeface="Times New Roman Bold" panose="02020803070505020304" pitchFamily="18" charset="0"/>
                        <a:ea typeface="Times New Roman" panose="02020603050405020304" pitchFamily="18" charset="0"/>
                        <a:cs typeface="B Koodak" panose="00000700000000000000" pitchFamily="2" charset="-78"/>
                      </a:endParaRPr>
                    </a:p>
                  </a:txBody>
                  <a:tcPr marL="68580" marR="68580" marT="0" marB="0" anchor="ctr"/>
                </a:tc>
                <a:extLst>
                  <a:ext uri="{0D108BD9-81ED-4DB2-BD59-A6C34878D82A}">
                    <a16:rowId xmlns:a16="http://schemas.microsoft.com/office/drawing/2014/main" val="273133928"/>
                  </a:ext>
                </a:extLst>
              </a:tr>
              <a:tr h="0">
                <a:tc>
                  <a:txBody>
                    <a:bodyPr/>
                    <a:lstStyle/>
                    <a:p>
                      <a:pPr algn="ctr" rtl="1">
                        <a:lnSpc>
                          <a:spcPct val="135000"/>
                        </a:lnSpc>
                        <a:spcAft>
                          <a:spcPts val="0"/>
                        </a:spcAft>
                      </a:pPr>
                      <a:r>
                        <a:rPr lang="fa-IR" sz="1800" b="0">
                          <a:effectLst/>
                          <a:latin typeface="Calibri" panose="020F0502020204030204" pitchFamily="34" charset="0"/>
                          <a:ea typeface="Times New Roman" panose="02020603050405020304" pitchFamily="18" charset="0"/>
                          <a:cs typeface="B Koodak" panose="00000700000000000000" pitchFamily="2" charset="-78"/>
                        </a:rPr>
                        <a:t>مرکزی</a:t>
                      </a:r>
                      <a:endParaRPr lang="en-US" sz="3200" b="1">
                        <a:effectLst/>
                        <a:latin typeface="Times New Roman Bold" panose="02020803070505020304" pitchFamily="18" charset="0"/>
                        <a:ea typeface="Times New Roman" panose="02020603050405020304" pitchFamily="18" charset="0"/>
                        <a:cs typeface="B Koodak" panose="00000700000000000000" pitchFamily="2" charset="-78"/>
                      </a:endParaRPr>
                    </a:p>
                  </a:txBody>
                  <a:tcPr marL="68580" marR="68580" marT="0" marB="0" anchor="ctr"/>
                </a:tc>
                <a:tc>
                  <a:txBody>
                    <a:bodyPr/>
                    <a:lstStyle/>
                    <a:p>
                      <a:pPr algn="ctr" rtl="1">
                        <a:lnSpc>
                          <a:spcPct val="135000"/>
                        </a:lnSpc>
                        <a:spcAft>
                          <a:spcPts val="0"/>
                        </a:spcAft>
                      </a:pPr>
                      <a:r>
                        <a:rPr lang="fa-IR" sz="1800" b="0">
                          <a:effectLst/>
                          <a:latin typeface="Calibri" panose="020F0502020204030204" pitchFamily="34" charset="0"/>
                          <a:ea typeface="Times New Roman" panose="02020603050405020304" pitchFamily="18" charset="0"/>
                          <a:cs typeface="B Koodak" panose="00000700000000000000" pitchFamily="2" charset="-78"/>
                        </a:rPr>
                        <a:t>21</a:t>
                      </a:r>
                      <a:endParaRPr lang="en-US" sz="3200" b="1">
                        <a:effectLst/>
                        <a:latin typeface="Times New Roman Bold" panose="02020803070505020304" pitchFamily="18" charset="0"/>
                        <a:ea typeface="Times New Roman" panose="02020603050405020304" pitchFamily="18" charset="0"/>
                        <a:cs typeface="B Koodak" panose="00000700000000000000" pitchFamily="2" charset="-78"/>
                      </a:endParaRPr>
                    </a:p>
                  </a:txBody>
                  <a:tcPr marL="68580" marR="68580" marT="0" marB="0" anchor="ctr"/>
                </a:tc>
                <a:tc>
                  <a:txBody>
                    <a:bodyPr/>
                    <a:lstStyle/>
                    <a:p>
                      <a:pPr algn="ctr" rtl="1">
                        <a:lnSpc>
                          <a:spcPct val="135000"/>
                        </a:lnSpc>
                        <a:spcAft>
                          <a:spcPts val="0"/>
                        </a:spcAft>
                      </a:pPr>
                      <a:r>
                        <a:rPr lang="fa-IR" sz="1800" b="0">
                          <a:effectLst/>
                          <a:latin typeface="Calibri" panose="020F0502020204030204" pitchFamily="34" charset="0"/>
                          <a:ea typeface="Times New Roman" panose="02020603050405020304" pitchFamily="18" charset="0"/>
                          <a:cs typeface="B Koodak" panose="00000700000000000000" pitchFamily="2" charset="-78"/>
                        </a:rPr>
                        <a:t>21</a:t>
                      </a:r>
                      <a:endParaRPr lang="en-US" sz="3200" b="1">
                        <a:effectLst/>
                        <a:latin typeface="Times New Roman Bold" panose="02020803070505020304" pitchFamily="18" charset="0"/>
                        <a:ea typeface="Times New Roman" panose="02020603050405020304" pitchFamily="18" charset="0"/>
                        <a:cs typeface="B Koodak" panose="00000700000000000000" pitchFamily="2" charset="-78"/>
                      </a:endParaRPr>
                    </a:p>
                  </a:txBody>
                  <a:tcPr marL="68580" marR="68580" marT="0" marB="0" anchor="ctr"/>
                </a:tc>
                <a:tc>
                  <a:txBody>
                    <a:bodyPr/>
                    <a:lstStyle/>
                    <a:p>
                      <a:pPr algn="ctr" rtl="1">
                        <a:lnSpc>
                          <a:spcPct val="135000"/>
                        </a:lnSpc>
                        <a:spcAft>
                          <a:spcPts val="0"/>
                        </a:spcAft>
                      </a:pPr>
                      <a:r>
                        <a:rPr lang="fa-IR" sz="1800" b="0">
                          <a:effectLst/>
                          <a:latin typeface="Calibri" panose="020F0502020204030204" pitchFamily="34" charset="0"/>
                          <a:ea typeface="Times New Roman" panose="02020603050405020304" pitchFamily="18" charset="0"/>
                          <a:cs typeface="B Koodak" panose="00000700000000000000" pitchFamily="2" charset="-78"/>
                        </a:rPr>
                        <a:t>-</a:t>
                      </a:r>
                      <a:endParaRPr lang="en-US" sz="3200" b="1">
                        <a:effectLst/>
                        <a:latin typeface="Times New Roman Bold" panose="02020803070505020304" pitchFamily="18" charset="0"/>
                        <a:ea typeface="Times New Roman" panose="02020603050405020304" pitchFamily="18" charset="0"/>
                        <a:cs typeface="B Koodak" panose="00000700000000000000" pitchFamily="2" charset="-78"/>
                      </a:endParaRPr>
                    </a:p>
                  </a:txBody>
                  <a:tcPr marL="68580" marR="68580" marT="0" marB="0" anchor="ctr"/>
                </a:tc>
                <a:extLst>
                  <a:ext uri="{0D108BD9-81ED-4DB2-BD59-A6C34878D82A}">
                    <a16:rowId xmlns:a16="http://schemas.microsoft.com/office/drawing/2014/main" val="2324979468"/>
                  </a:ext>
                </a:extLst>
              </a:tr>
              <a:tr h="0">
                <a:tc>
                  <a:txBody>
                    <a:bodyPr/>
                    <a:lstStyle/>
                    <a:p>
                      <a:pPr algn="ctr" rtl="1">
                        <a:lnSpc>
                          <a:spcPct val="135000"/>
                        </a:lnSpc>
                        <a:spcAft>
                          <a:spcPts val="0"/>
                        </a:spcAft>
                      </a:pPr>
                      <a:r>
                        <a:rPr lang="fa-IR" sz="1800" b="0">
                          <a:effectLst/>
                          <a:latin typeface="Calibri" panose="020F0502020204030204" pitchFamily="34" charset="0"/>
                          <a:ea typeface="Times New Roman" panose="02020603050405020304" pitchFamily="18" charset="0"/>
                          <a:cs typeface="B Koodak" panose="00000700000000000000" pitchFamily="2" charset="-78"/>
                        </a:rPr>
                        <a:t>سلطانیه</a:t>
                      </a:r>
                      <a:endParaRPr lang="en-US" sz="3200" b="1">
                        <a:effectLst/>
                        <a:latin typeface="Times New Roman Bold" panose="02020803070505020304" pitchFamily="18" charset="0"/>
                        <a:ea typeface="Times New Roman" panose="02020603050405020304" pitchFamily="18" charset="0"/>
                        <a:cs typeface="B Koodak" panose="00000700000000000000" pitchFamily="2" charset="-78"/>
                      </a:endParaRPr>
                    </a:p>
                  </a:txBody>
                  <a:tcPr marL="68580" marR="68580" marT="0" marB="0" anchor="ctr"/>
                </a:tc>
                <a:tc>
                  <a:txBody>
                    <a:bodyPr/>
                    <a:lstStyle/>
                    <a:p>
                      <a:pPr algn="ctr" rtl="1">
                        <a:lnSpc>
                          <a:spcPct val="135000"/>
                        </a:lnSpc>
                        <a:spcAft>
                          <a:spcPts val="0"/>
                        </a:spcAft>
                      </a:pPr>
                      <a:r>
                        <a:rPr lang="fa-IR" sz="1800" b="0">
                          <a:effectLst/>
                          <a:latin typeface="Calibri" panose="020F0502020204030204" pitchFamily="34" charset="0"/>
                          <a:ea typeface="Times New Roman" panose="02020603050405020304" pitchFamily="18" charset="0"/>
                          <a:cs typeface="B Koodak" panose="00000700000000000000" pitchFamily="2" charset="-78"/>
                        </a:rPr>
                        <a:t>10</a:t>
                      </a:r>
                      <a:endParaRPr lang="en-US" sz="3200" b="1">
                        <a:effectLst/>
                        <a:latin typeface="Times New Roman Bold" panose="02020803070505020304" pitchFamily="18" charset="0"/>
                        <a:ea typeface="Times New Roman" panose="02020603050405020304" pitchFamily="18" charset="0"/>
                        <a:cs typeface="B Koodak" panose="00000700000000000000" pitchFamily="2" charset="-78"/>
                      </a:endParaRPr>
                    </a:p>
                  </a:txBody>
                  <a:tcPr marL="68580" marR="68580" marT="0" marB="0" anchor="ctr"/>
                </a:tc>
                <a:tc>
                  <a:txBody>
                    <a:bodyPr/>
                    <a:lstStyle/>
                    <a:p>
                      <a:pPr algn="ctr" rtl="1">
                        <a:lnSpc>
                          <a:spcPct val="135000"/>
                        </a:lnSpc>
                        <a:spcAft>
                          <a:spcPts val="0"/>
                        </a:spcAft>
                      </a:pPr>
                      <a:r>
                        <a:rPr lang="fa-IR" sz="1800" b="0">
                          <a:effectLst/>
                          <a:latin typeface="Calibri" panose="020F0502020204030204" pitchFamily="34" charset="0"/>
                          <a:ea typeface="Times New Roman" panose="02020603050405020304" pitchFamily="18" charset="0"/>
                          <a:cs typeface="B Koodak" panose="00000700000000000000" pitchFamily="2" charset="-78"/>
                        </a:rPr>
                        <a:t>10</a:t>
                      </a:r>
                      <a:endParaRPr lang="en-US" sz="3200" b="1">
                        <a:effectLst/>
                        <a:latin typeface="Times New Roman Bold" panose="02020803070505020304" pitchFamily="18" charset="0"/>
                        <a:ea typeface="Times New Roman" panose="02020603050405020304" pitchFamily="18" charset="0"/>
                        <a:cs typeface="B Koodak" panose="00000700000000000000" pitchFamily="2" charset="-78"/>
                      </a:endParaRPr>
                    </a:p>
                  </a:txBody>
                  <a:tcPr marL="68580" marR="68580" marT="0" marB="0" anchor="ctr"/>
                </a:tc>
                <a:tc>
                  <a:txBody>
                    <a:bodyPr/>
                    <a:lstStyle/>
                    <a:p>
                      <a:pPr algn="ctr" rtl="1">
                        <a:lnSpc>
                          <a:spcPct val="135000"/>
                        </a:lnSpc>
                        <a:spcAft>
                          <a:spcPts val="0"/>
                        </a:spcAft>
                      </a:pPr>
                      <a:r>
                        <a:rPr lang="fa-IR" sz="1800" b="0">
                          <a:effectLst/>
                          <a:latin typeface="Calibri" panose="020F0502020204030204" pitchFamily="34" charset="0"/>
                          <a:ea typeface="Times New Roman" panose="02020603050405020304" pitchFamily="18" charset="0"/>
                          <a:cs typeface="B Koodak" panose="00000700000000000000" pitchFamily="2" charset="-78"/>
                        </a:rPr>
                        <a:t>-</a:t>
                      </a:r>
                      <a:endParaRPr lang="en-US" sz="3200" b="1">
                        <a:effectLst/>
                        <a:latin typeface="Times New Roman Bold" panose="02020803070505020304" pitchFamily="18" charset="0"/>
                        <a:ea typeface="Times New Roman" panose="02020603050405020304" pitchFamily="18" charset="0"/>
                        <a:cs typeface="B Koodak" panose="00000700000000000000" pitchFamily="2" charset="-78"/>
                      </a:endParaRPr>
                    </a:p>
                  </a:txBody>
                  <a:tcPr marL="68580" marR="68580" marT="0" marB="0" anchor="ctr"/>
                </a:tc>
                <a:extLst>
                  <a:ext uri="{0D108BD9-81ED-4DB2-BD59-A6C34878D82A}">
                    <a16:rowId xmlns:a16="http://schemas.microsoft.com/office/drawing/2014/main" val="3231272364"/>
                  </a:ext>
                </a:extLst>
              </a:tr>
              <a:tr h="0">
                <a:tc>
                  <a:txBody>
                    <a:bodyPr/>
                    <a:lstStyle/>
                    <a:p>
                      <a:pPr algn="ctr" rtl="1">
                        <a:lnSpc>
                          <a:spcPct val="135000"/>
                        </a:lnSpc>
                        <a:spcAft>
                          <a:spcPts val="0"/>
                        </a:spcAft>
                      </a:pPr>
                      <a:r>
                        <a:rPr lang="fa-IR" sz="1800" b="0">
                          <a:effectLst/>
                          <a:latin typeface="Calibri" panose="020F0502020204030204" pitchFamily="34" charset="0"/>
                          <a:ea typeface="Times New Roman" panose="02020603050405020304" pitchFamily="18" charset="0"/>
                          <a:cs typeface="B Koodak" panose="00000700000000000000" pitchFamily="2" charset="-78"/>
                        </a:rPr>
                        <a:t>سنبل اباد</a:t>
                      </a:r>
                      <a:endParaRPr lang="en-US" sz="3200" b="1">
                        <a:effectLst/>
                        <a:latin typeface="Times New Roman Bold" panose="02020803070505020304" pitchFamily="18" charset="0"/>
                        <a:ea typeface="Times New Roman" panose="02020603050405020304" pitchFamily="18" charset="0"/>
                        <a:cs typeface="B Koodak" panose="00000700000000000000" pitchFamily="2" charset="-78"/>
                      </a:endParaRPr>
                    </a:p>
                  </a:txBody>
                  <a:tcPr marL="68580" marR="68580" marT="0" marB="0" anchor="ctr"/>
                </a:tc>
                <a:tc>
                  <a:txBody>
                    <a:bodyPr/>
                    <a:lstStyle/>
                    <a:p>
                      <a:pPr algn="ctr" rtl="1">
                        <a:lnSpc>
                          <a:spcPct val="135000"/>
                        </a:lnSpc>
                        <a:spcAft>
                          <a:spcPts val="0"/>
                        </a:spcAft>
                      </a:pPr>
                      <a:r>
                        <a:rPr lang="fa-IR" sz="1800" b="0">
                          <a:effectLst/>
                          <a:latin typeface="Calibri" panose="020F0502020204030204" pitchFamily="34" charset="0"/>
                          <a:ea typeface="Times New Roman" panose="02020603050405020304" pitchFamily="18" charset="0"/>
                          <a:cs typeface="B Koodak" panose="00000700000000000000" pitchFamily="2" charset="-78"/>
                        </a:rPr>
                        <a:t>11</a:t>
                      </a:r>
                      <a:endParaRPr lang="en-US" sz="3200" b="1">
                        <a:effectLst/>
                        <a:latin typeface="Times New Roman Bold" panose="02020803070505020304" pitchFamily="18" charset="0"/>
                        <a:ea typeface="Times New Roman" panose="02020603050405020304" pitchFamily="18" charset="0"/>
                        <a:cs typeface="B Koodak" panose="00000700000000000000" pitchFamily="2" charset="-78"/>
                      </a:endParaRPr>
                    </a:p>
                  </a:txBody>
                  <a:tcPr marL="68580" marR="68580" marT="0" marB="0" anchor="ctr"/>
                </a:tc>
                <a:tc>
                  <a:txBody>
                    <a:bodyPr/>
                    <a:lstStyle/>
                    <a:p>
                      <a:pPr algn="ctr" rtl="1">
                        <a:lnSpc>
                          <a:spcPct val="135000"/>
                        </a:lnSpc>
                        <a:spcAft>
                          <a:spcPts val="0"/>
                        </a:spcAft>
                      </a:pPr>
                      <a:r>
                        <a:rPr lang="fa-IR" sz="1800" b="0">
                          <a:effectLst/>
                          <a:latin typeface="Calibri" panose="020F0502020204030204" pitchFamily="34" charset="0"/>
                          <a:ea typeface="Times New Roman" panose="02020603050405020304" pitchFamily="18" charset="0"/>
                          <a:cs typeface="B Koodak" panose="00000700000000000000" pitchFamily="2" charset="-78"/>
                        </a:rPr>
                        <a:t>11</a:t>
                      </a:r>
                      <a:endParaRPr lang="en-US" sz="3200" b="1">
                        <a:effectLst/>
                        <a:latin typeface="Times New Roman Bold" panose="02020803070505020304" pitchFamily="18" charset="0"/>
                        <a:ea typeface="Times New Roman" panose="02020603050405020304" pitchFamily="18" charset="0"/>
                        <a:cs typeface="B Koodak" panose="00000700000000000000" pitchFamily="2" charset="-78"/>
                      </a:endParaRPr>
                    </a:p>
                  </a:txBody>
                  <a:tcPr marL="68580" marR="68580" marT="0" marB="0" anchor="ctr"/>
                </a:tc>
                <a:tc>
                  <a:txBody>
                    <a:bodyPr/>
                    <a:lstStyle/>
                    <a:p>
                      <a:pPr algn="ctr" rtl="1">
                        <a:lnSpc>
                          <a:spcPct val="135000"/>
                        </a:lnSpc>
                        <a:spcAft>
                          <a:spcPts val="0"/>
                        </a:spcAft>
                      </a:pPr>
                      <a:r>
                        <a:rPr lang="fa-IR" sz="1800" b="0" dirty="0">
                          <a:effectLst/>
                          <a:latin typeface="Calibri" panose="020F0502020204030204" pitchFamily="34" charset="0"/>
                          <a:ea typeface="Times New Roman" panose="02020603050405020304" pitchFamily="18" charset="0"/>
                          <a:cs typeface="B Koodak" panose="00000700000000000000" pitchFamily="2" charset="-78"/>
                        </a:rPr>
                        <a:t>-</a:t>
                      </a:r>
                      <a:endParaRPr lang="en-US" sz="3200" b="1" dirty="0">
                        <a:effectLst/>
                        <a:latin typeface="Times New Roman Bold" panose="02020803070505020304" pitchFamily="18" charset="0"/>
                        <a:ea typeface="Times New Roman" panose="02020603050405020304" pitchFamily="18" charset="0"/>
                        <a:cs typeface="B Koodak" panose="00000700000000000000" pitchFamily="2" charset="-78"/>
                      </a:endParaRPr>
                    </a:p>
                  </a:txBody>
                  <a:tcPr marL="68580" marR="68580" marT="0" marB="0" anchor="ctr"/>
                </a:tc>
                <a:extLst>
                  <a:ext uri="{0D108BD9-81ED-4DB2-BD59-A6C34878D82A}">
                    <a16:rowId xmlns:a16="http://schemas.microsoft.com/office/drawing/2014/main" val="1356902968"/>
                  </a:ext>
                </a:extLst>
              </a:tr>
            </a:tbl>
          </a:graphicData>
        </a:graphic>
      </p:graphicFrame>
      <p:pic>
        <p:nvPicPr>
          <p:cNvPr id="2" name="Picture 1"/>
          <p:cNvPicPr>
            <a:picLocks noChangeAspect="1"/>
          </p:cNvPicPr>
          <p:nvPr/>
        </p:nvPicPr>
        <p:blipFill>
          <a:blip r:embed="rId2"/>
          <a:stretch>
            <a:fillRect/>
          </a:stretch>
        </p:blipFill>
        <p:spPr>
          <a:xfrm>
            <a:off x="228600" y="2410587"/>
            <a:ext cx="6297714" cy="4371211"/>
          </a:xfrm>
          <a:prstGeom prst="rect">
            <a:avLst/>
          </a:prstGeom>
        </p:spPr>
      </p:pic>
    </p:spTree>
    <p:extLst>
      <p:ext uri="{BB962C8B-B14F-4D97-AF65-F5344CB8AC3E}">
        <p14:creationId xmlns:p14="http://schemas.microsoft.com/office/powerpoint/2010/main" val="2600901040"/>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685800"/>
          </a:xfrm>
        </p:spPr>
        <p:txBody>
          <a:bodyPr>
            <a:normAutofit/>
          </a:bodyPr>
          <a:lstStyle/>
          <a:p>
            <a:pPr algn="r" rtl="1"/>
            <a:r>
              <a:rPr lang="fa-IR" sz="3200" dirty="0">
                <a:cs typeface="B Koodak" panose="00000700000000000000" pitchFamily="2" charset="-78"/>
              </a:rPr>
              <a:t>2-ویژگی های ساختاری و عملکردی نظام محیطی</a:t>
            </a:r>
            <a:endParaRPr lang="en-US" sz="3200" dirty="0">
              <a:cs typeface="B Koodak" panose="00000700000000000000" pitchFamily="2" charset="-78"/>
            </a:endParaRPr>
          </a:p>
        </p:txBody>
      </p:sp>
      <p:sp>
        <p:nvSpPr>
          <p:cNvPr id="3" name="Content Placeholder 2"/>
          <p:cNvSpPr>
            <a:spLocks noGrp="1"/>
          </p:cNvSpPr>
          <p:nvPr>
            <p:ph idx="1"/>
          </p:nvPr>
        </p:nvSpPr>
        <p:spPr>
          <a:xfrm>
            <a:off x="457200" y="1676406"/>
            <a:ext cx="8229600" cy="4449758"/>
          </a:xfrm>
          <a:ln>
            <a:solidFill>
              <a:schemeClr val="accent1">
                <a:alpha val="98000"/>
              </a:schemeClr>
            </a:solidFill>
          </a:ln>
        </p:spPr>
        <p:txBody>
          <a:bodyPr>
            <a:normAutofit/>
          </a:bodyPr>
          <a:lstStyle/>
          <a:p>
            <a:pPr algn="justLow" rtl="1"/>
            <a:r>
              <a:rPr lang="fa-IR" dirty="0">
                <a:cs typeface="B Mitra" panose="00000400000000000000" pitchFamily="2" charset="-78"/>
              </a:rPr>
              <a:t>بر اساس جمع بست مطالعات ساختاری - کارکردی در بخش نخست، عوامل محیطی – اکولوژیک به ویژه ساختار زمین و اشکال </a:t>
            </a:r>
            <a:r>
              <a:rPr lang="fa-IR" dirty="0" err="1">
                <a:cs typeface="B Mitra" panose="00000400000000000000" pitchFamily="2" charset="-78"/>
              </a:rPr>
              <a:t>ناهمواری</a:t>
            </a:r>
            <a:r>
              <a:rPr lang="fa-IR" dirty="0">
                <a:cs typeface="B Mitra" panose="00000400000000000000" pitchFamily="2" charset="-78"/>
              </a:rPr>
              <a:t>، به همراه پوشش گیاهی ( پوشش </a:t>
            </a:r>
            <a:r>
              <a:rPr lang="fa-IR" dirty="0" err="1">
                <a:cs typeface="B Mitra" panose="00000400000000000000" pitchFamily="2" charset="-78"/>
              </a:rPr>
              <a:t>مرتعی</a:t>
            </a:r>
            <a:r>
              <a:rPr lang="fa-IR" dirty="0">
                <a:cs typeface="B Mitra" panose="00000400000000000000" pitchFamily="2" charset="-78"/>
              </a:rPr>
              <a:t> ) و منابع آب سطحی ( رودخانه </a:t>
            </a:r>
            <a:r>
              <a:rPr lang="fa-IR" dirty="0" err="1">
                <a:cs typeface="B Mitra" panose="00000400000000000000" pitchFamily="2" charset="-78"/>
              </a:rPr>
              <a:t>زنجانرود</a:t>
            </a:r>
            <a:r>
              <a:rPr lang="fa-IR" dirty="0">
                <a:cs typeface="B Mitra" panose="00000400000000000000" pitchFamily="2" charset="-78"/>
              </a:rPr>
              <a:t> ) و زیرزمینی و منابع خاک نقش مهمی در شکل گیری ساختار و سازمان فضایی منظومه داشته </a:t>
            </a:r>
            <a:r>
              <a:rPr lang="fa-IR" dirty="0" err="1">
                <a:cs typeface="B Mitra" panose="00000400000000000000" pitchFamily="2" charset="-78"/>
              </a:rPr>
              <a:t>اند</a:t>
            </a:r>
            <a:r>
              <a:rPr lang="fa-IR" dirty="0">
                <a:cs typeface="B Mitra" panose="00000400000000000000" pitchFamily="2" charset="-78"/>
              </a:rPr>
              <a:t>. </a:t>
            </a:r>
          </a:p>
          <a:p>
            <a:pPr algn="justLow" rtl="1"/>
            <a:r>
              <a:rPr lang="fa-IR" dirty="0">
                <a:cs typeface="B Mitra" panose="00000400000000000000" pitchFamily="2" charset="-78"/>
              </a:rPr>
              <a:t>این منظومه در حریم گسل اصلی سلطانیه واقع شده و جزء مناطق با خطر متوسط و زیاد زلزله قرار دارد. </a:t>
            </a:r>
          </a:p>
          <a:p>
            <a:pPr algn="justLow" rtl="1"/>
            <a:r>
              <a:rPr lang="fa-IR" dirty="0">
                <a:cs typeface="B Mitra" panose="00000400000000000000" pitchFamily="2" charset="-78"/>
              </a:rPr>
              <a:t>استقرار منظومه مرکزی سلطانیه در پهنه ساختاری زنجان- سلطانیه به منظومه سیمایی کوهستانی بخشیده است.</a:t>
            </a:r>
          </a:p>
          <a:p>
            <a:pPr algn="justLow" rtl="1"/>
            <a:r>
              <a:rPr lang="fa-IR" dirty="0">
                <a:cs typeface="B Mitra" panose="00000400000000000000" pitchFamily="2" charset="-78"/>
              </a:rPr>
              <a:t>منظومه مرکزی سلطانیه داراي شرايط اقليمي نیمه خشک سرد است. </a:t>
            </a:r>
          </a:p>
          <a:p>
            <a:pPr algn="justLow" rtl="1"/>
            <a:endParaRPr lang="en-US" dirty="0">
              <a:cs typeface="B Mitra" panose="00000400000000000000" pitchFamily="2" charset="-78"/>
            </a:endParaRPr>
          </a:p>
        </p:txBody>
      </p:sp>
      <p:cxnSp>
        <p:nvCxnSpPr>
          <p:cNvPr id="5" name="Straight Connector 4"/>
          <p:cNvCxnSpPr/>
          <p:nvPr/>
        </p:nvCxnSpPr>
        <p:spPr>
          <a:xfrm flipH="1">
            <a:off x="629689" y="14478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6147739"/>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685800"/>
          </a:xfrm>
        </p:spPr>
        <p:txBody>
          <a:bodyPr>
            <a:normAutofit/>
          </a:bodyPr>
          <a:lstStyle/>
          <a:p>
            <a:pPr algn="r" rtl="1"/>
            <a:r>
              <a:rPr lang="fa-IR" sz="3200" dirty="0">
                <a:cs typeface="B Koodak" panose="00000700000000000000" pitchFamily="2" charset="-78"/>
              </a:rPr>
              <a:t>2-ادامه ویژگی های ساختاری و عملکردی نظام محیطی</a:t>
            </a:r>
            <a:endParaRPr lang="en-US" sz="3200" dirty="0">
              <a:cs typeface="B Koodak" panose="00000700000000000000" pitchFamily="2" charset="-78"/>
            </a:endParaRPr>
          </a:p>
        </p:txBody>
      </p:sp>
      <p:sp>
        <p:nvSpPr>
          <p:cNvPr id="3" name="Content Placeholder 2"/>
          <p:cNvSpPr>
            <a:spLocks noGrp="1"/>
          </p:cNvSpPr>
          <p:nvPr>
            <p:ph idx="1"/>
          </p:nvPr>
        </p:nvSpPr>
        <p:spPr>
          <a:xfrm>
            <a:off x="457200" y="1752600"/>
            <a:ext cx="8229600" cy="4800600"/>
          </a:xfrm>
          <a:ln>
            <a:solidFill>
              <a:schemeClr val="accent1">
                <a:alpha val="98000"/>
              </a:schemeClr>
            </a:solidFill>
          </a:ln>
        </p:spPr>
        <p:txBody>
          <a:bodyPr>
            <a:normAutofit lnSpcReduction="10000"/>
          </a:bodyPr>
          <a:lstStyle/>
          <a:p>
            <a:pPr algn="justLow" rtl="1"/>
            <a:r>
              <a:rPr lang="fa-IR" sz="2400" dirty="0">
                <a:cs typeface="B Mitra" panose="00000400000000000000" pitchFamily="2" charset="-78"/>
              </a:rPr>
              <a:t>متوسط دمای سالانه منظومه 9.9 سانتی </a:t>
            </a:r>
            <a:r>
              <a:rPr lang="fa-IR" sz="2400" dirty="0" err="1">
                <a:cs typeface="B Mitra" panose="00000400000000000000" pitchFamily="2" charset="-78"/>
              </a:rPr>
              <a:t>گراد</a:t>
            </a:r>
            <a:r>
              <a:rPr lang="fa-IR" sz="2400" dirty="0">
                <a:cs typeface="B Mitra" panose="00000400000000000000" pitchFamily="2" charset="-78"/>
              </a:rPr>
              <a:t> است. </a:t>
            </a:r>
          </a:p>
          <a:p>
            <a:pPr algn="justLow" rtl="1"/>
            <a:r>
              <a:rPr lang="fa-IR" sz="2400" dirty="0">
                <a:cs typeface="B Mitra" panose="00000400000000000000" pitchFamily="2" charset="-78"/>
              </a:rPr>
              <a:t>میانگین بارندگی سالیانه بیش از 287 میلیمتر گزارش شده است</a:t>
            </a:r>
          </a:p>
          <a:p>
            <a:pPr algn="justLow" rtl="1"/>
            <a:r>
              <a:rPr lang="fa-IR" sz="2400" dirty="0">
                <a:cs typeface="B Mitra" panose="00000400000000000000" pitchFamily="2" charset="-78"/>
              </a:rPr>
              <a:t>به دلیل کوهستانی بودن منظومه دوره یخبندان طولانی بوده و حدود 140 روز از سال ( مهر تا اردیبهشت ) در منظومه یخبندان رخ می دهد. </a:t>
            </a:r>
          </a:p>
          <a:p>
            <a:pPr algn="justLow" rtl="1"/>
            <a:r>
              <a:rPr lang="fa-IR" sz="2400" dirty="0">
                <a:cs typeface="B Mitra" panose="00000400000000000000" pitchFamily="2" charset="-78"/>
              </a:rPr>
              <a:t>در مجموع  شرایط آب و هوایی منظومه از </a:t>
            </a:r>
            <a:r>
              <a:rPr lang="fa-IR" sz="2400" dirty="0" err="1">
                <a:cs typeface="B Mitra" panose="00000400000000000000" pitchFamily="2" charset="-78"/>
              </a:rPr>
              <a:t>فرورین</a:t>
            </a:r>
            <a:r>
              <a:rPr lang="fa-IR" sz="2400" dirty="0">
                <a:cs typeface="B Mitra" panose="00000400000000000000" pitchFamily="2" charset="-78"/>
              </a:rPr>
              <a:t> تا اردیبهشت "مرطوب" و از اواسط مهرماه تا اسفند ماه شرایط آب و هوایی خشک می باشد.</a:t>
            </a:r>
          </a:p>
          <a:p>
            <a:pPr algn="justLow" rtl="1"/>
            <a:r>
              <a:rPr lang="fa-IR" sz="2400" dirty="0">
                <a:cs typeface="B Mitra" panose="00000400000000000000" pitchFamily="2" charset="-78"/>
              </a:rPr>
              <a:t>از خرداد تا اواسط مهرماه شرایط اقلیمی جهت فعالیت های گردشگری </a:t>
            </a:r>
            <a:r>
              <a:rPr lang="fa-IR" sz="2400" dirty="0" err="1">
                <a:cs typeface="B Mitra" panose="00000400000000000000" pitchFamily="2" charset="-78"/>
              </a:rPr>
              <a:t>وحضور</a:t>
            </a:r>
            <a:r>
              <a:rPr lang="fa-IR" sz="2400" dirty="0">
                <a:cs typeface="B Mitra" panose="00000400000000000000" pitchFamily="2" charset="-78"/>
              </a:rPr>
              <a:t> گردشگران در منظومه مناسب است.</a:t>
            </a:r>
          </a:p>
          <a:p>
            <a:pPr algn="justLow" rtl="1"/>
            <a:r>
              <a:rPr lang="fa-IR" sz="2400" dirty="0">
                <a:cs typeface="B Mitra" panose="00000400000000000000" pitchFamily="2" charset="-78"/>
              </a:rPr>
              <a:t>رودخانه </a:t>
            </a:r>
            <a:r>
              <a:rPr lang="fa-IR" sz="2400" dirty="0" err="1">
                <a:cs typeface="B Mitra" panose="00000400000000000000" pitchFamily="2" charset="-78"/>
              </a:rPr>
              <a:t>زنجانرود</a:t>
            </a:r>
            <a:r>
              <a:rPr lang="fa-IR" sz="2400" dirty="0">
                <a:cs typeface="B Mitra" panose="00000400000000000000" pitchFamily="2" charset="-78"/>
              </a:rPr>
              <a:t> </a:t>
            </a:r>
            <a:r>
              <a:rPr lang="fa-IR" sz="2400" dirty="0" err="1">
                <a:cs typeface="B Mitra" panose="00000400000000000000" pitchFamily="2" charset="-78"/>
              </a:rPr>
              <a:t>اصلی‌ترین</a:t>
            </a:r>
            <a:r>
              <a:rPr lang="fa-IR" sz="2400" dirty="0">
                <a:cs typeface="B Mitra" panose="00000400000000000000" pitchFamily="2" charset="-78"/>
              </a:rPr>
              <a:t> جریان رودخانه ای منظومه است.</a:t>
            </a:r>
            <a:endParaRPr lang="en-US" sz="2400" dirty="0">
              <a:cs typeface="B Mitra" panose="00000400000000000000" pitchFamily="2" charset="-78"/>
            </a:endParaRPr>
          </a:p>
        </p:txBody>
      </p:sp>
      <p:cxnSp>
        <p:nvCxnSpPr>
          <p:cNvPr id="5" name="Straight Connector 4"/>
          <p:cNvCxnSpPr/>
          <p:nvPr/>
        </p:nvCxnSpPr>
        <p:spPr>
          <a:xfrm flipH="1">
            <a:off x="629689" y="14478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487694"/>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685800"/>
          </a:xfrm>
        </p:spPr>
        <p:txBody>
          <a:bodyPr>
            <a:normAutofit/>
          </a:bodyPr>
          <a:lstStyle/>
          <a:p>
            <a:pPr algn="r" rtl="1"/>
            <a:r>
              <a:rPr lang="fa-IR" sz="3200" dirty="0">
                <a:cs typeface="B Koodak" panose="00000700000000000000" pitchFamily="2" charset="-78"/>
              </a:rPr>
              <a:t>2-ادامه ویژگی های ساختاری و عملکردی نظام محیطی</a:t>
            </a:r>
            <a:endParaRPr lang="en-US" sz="3200" dirty="0">
              <a:cs typeface="B Koodak" panose="00000700000000000000" pitchFamily="2" charset="-78"/>
            </a:endParaRPr>
          </a:p>
        </p:txBody>
      </p:sp>
      <p:sp>
        <p:nvSpPr>
          <p:cNvPr id="3" name="Content Placeholder 2"/>
          <p:cNvSpPr>
            <a:spLocks noGrp="1"/>
          </p:cNvSpPr>
          <p:nvPr>
            <p:ph idx="1"/>
          </p:nvPr>
        </p:nvSpPr>
        <p:spPr>
          <a:xfrm>
            <a:off x="457200" y="1891048"/>
            <a:ext cx="8229600" cy="4235115"/>
          </a:xfrm>
          <a:ln>
            <a:solidFill>
              <a:schemeClr val="accent1">
                <a:alpha val="98000"/>
              </a:schemeClr>
            </a:solidFill>
          </a:ln>
        </p:spPr>
        <p:txBody>
          <a:bodyPr>
            <a:normAutofit lnSpcReduction="10000"/>
          </a:bodyPr>
          <a:lstStyle/>
          <a:p>
            <a:pPr algn="justLow" rtl="1"/>
            <a:r>
              <a:rPr lang="fa-IR" sz="2800" dirty="0">
                <a:cs typeface="B Mitra" panose="00000400000000000000" pitchFamily="2" charset="-78"/>
              </a:rPr>
              <a:t>با توجه به ویژگی های </a:t>
            </a:r>
            <a:r>
              <a:rPr lang="fa-IR" sz="2800" dirty="0" err="1">
                <a:cs typeface="B Mitra" panose="00000400000000000000" pitchFamily="2" charset="-78"/>
              </a:rPr>
              <a:t>توپوگرافی</a:t>
            </a:r>
            <a:r>
              <a:rPr lang="fa-IR" sz="2800" dirty="0">
                <a:cs typeface="B Mitra" panose="00000400000000000000" pitchFamily="2" charset="-78"/>
              </a:rPr>
              <a:t> منظومه در شمال شرق جریان رودخانه آق زوج چای تأثیر چندانی در داخل منظومه ندارد.</a:t>
            </a:r>
          </a:p>
          <a:p>
            <a:pPr algn="justLow" rtl="1"/>
            <a:r>
              <a:rPr lang="fa-IR" sz="2800" dirty="0">
                <a:cs typeface="B Mitra" panose="00000400000000000000" pitchFamily="2" charset="-78"/>
              </a:rPr>
              <a:t>به دلیل گستردگی مناطق کوهستانی در منظومه و بارش نسبتاً مناسب در این مناطق، پوشش </a:t>
            </a:r>
            <a:r>
              <a:rPr lang="fa-IR" sz="2800" dirty="0" err="1">
                <a:cs typeface="B Mitra" panose="00000400000000000000" pitchFamily="2" charset="-78"/>
              </a:rPr>
              <a:t>مرتعی</a:t>
            </a:r>
            <a:r>
              <a:rPr lang="fa-IR" sz="2800" dirty="0">
                <a:cs typeface="B Mitra" panose="00000400000000000000" pitchFamily="2" charset="-78"/>
              </a:rPr>
              <a:t> در شمال شرق و جنوب غربی گسترده شده </a:t>
            </a:r>
            <a:r>
              <a:rPr lang="fa-IR" sz="2800" dirty="0" err="1">
                <a:cs typeface="B Mitra" panose="00000400000000000000" pitchFamily="2" charset="-78"/>
              </a:rPr>
              <a:t>اند</a:t>
            </a:r>
            <a:r>
              <a:rPr lang="fa-IR" sz="2800" dirty="0">
                <a:cs typeface="B Mitra" panose="00000400000000000000" pitchFamily="2" charset="-78"/>
              </a:rPr>
              <a:t>. بر اساس بررسی های انجام شده 49.6 درصد کل مساحت منظومه (  25466 هکتار ) به اراضی با پوشش </a:t>
            </a:r>
            <a:r>
              <a:rPr lang="fa-IR" sz="2800" dirty="0" err="1">
                <a:cs typeface="B Mitra" panose="00000400000000000000" pitchFamily="2" charset="-78"/>
              </a:rPr>
              <a:t>مرتعی</a:t>
            </a:r>
            <a:r>
              <a:rPr lang="fa-IR" sz="2800" dirty="0">
                <a:cs typeface="B Mitra" panose="00000400000000000000" pitchFamily="2" charset="-78"/>
              </a:rPr>
              <a:t> اختصاص دارد. اراضی مرتعی عمدتاً حاوی گیاهان مرغوب مرتعی همراه با توزیع قابل توجه ای از انواع گیاهان دارویی است.</a:t>
            </a:r>
          </a:p>
        </p:txBody>
      </p:sp>
      <p:cxnSp>
        <p:nvCxnSpPr>
          <p:cNvPr id="5" name="Straight Connector 4"/>
          <p:cNvCxnSpPr/>
          <p:nvPr/>
        </p:nvCxnSpPr>
        <p:spPr>
          <a:xfrm flipH="1">
            <a:off x="629689" y="14478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1419063"/>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608389989"/>
              </p:ext>
            </p:extLst>
          </p:nvPr>
        </p:nvGraphicFramePr>
        <p:xfrm>
          <a:off x="304801" y="1600200"/>
          <a:ext cx="8534399" cy="4755388"/>
        </p:xfrm>
        <a:graphic>
          <a:graphicData uri="http://schemas.openxmlformats.org/drawingml/2006/table">
            <a:tbl>
              <a:tblPr rtl="1" firstRow="1" firstCol="1" bandRow="1">
                <a:tableStyleId>{69CF1AB2-1976-4502-BF36-3FF5EA218861}</a:tableStyleId>
              </a:tblPr>
              <a:tblGrid>
                <a:gridCol w="2717312">
                  <a:extLst>
                    <a:ext uri="{9D8B030D-6E8A-4147-A177-3AD203B41FA5}">
                      <a16:colId xmlns:a16="http://schemas.microsoft.com/office/drawing/2014/main" val="20000"/>
                    </a:ext>
                  </a:extLst>
                </a:gridCol>
                <a:gridCol w="1124339">
                  <a:extLst>
                    <a:ext uri="{9D8B030D-6E8A-4147-A177-3AD203B41FA5}">
                      <a16:colId xmlns:a16="http://schemas.microsoft.com/office/drawing/2014/main" val="20001"/>
                    </a:ext>
                  </a:extLst>
                </a:gridCol>
                <a:gridCol w="814750">
                  <a:extLst>
                    <a:ext uri="{9D8B030D-6E8A-4147-A177-3AD203B41FA5}">
                      <a16:colId xmlns:a16="http://schemas.microsoft.com/office/drawing/2014/main" val="20002"/>
                    </a:ext>
                  </a:extLst>
                </a:gridCol>
                <a:gridCol w="2017772">
                  <a:extLst>
                    <a:ext uri="{9D8B030D-6E8A-4147-A177-3AD203B41FA5}">
                      <a16:colId xmlns:a16="http://schemas.microsoft.com/office/drawing/2014/main" val="20003"/>
                    </a:ext>
                  </a:extLst>
                </a:gridCol>
                <a:gridCol w="1022307">
                  <a:extLst>
                    <a:ext uri="{9D8B030D-6E8A-4147-A177-3AD203B41FA5}">
                      <a16:colId xmlns:a16="http://schemas.microsoft.com/office/drawing/2014/main" val="20004"/>
                    </a:ext>
                  </a:extLst>
                </a:gridCol>
                <a:gridCol w="837919">
                  <a:extLst>
                    <a:ext uri="{9D8B030D-6E8A-4147-A177-3AD203B41FA5}">
                      <a16:colId xmlns:a16="http://schemas.microsoft.com/office/drawing/2014/main" val="20005"/>
                    </a:ext>
                  </a:extLst>
                </a:gridCol>
              </a:tblGrid>
              <a:tr h="292100">
                <a:tc>
                  <a:txBody>
                    <a:bodyPr/>
                    <a:lstStyle/>
                    <a:p>
                      <a:pPr algn="ctr" rtl="1">
                        <a:lnSpc>
                          <a:spcPct val="115000"/>
                        </a:lnSpc>
                        <a:spcAft>
                          <a:spcPts val="0"/>
                        </a:spcAft>
                      </a:pPr>
                      <a:r>
                        <a:rPr lang="fa-IR" sz="1400" dirty="0">
                          <a:effectLst/>
                          <a:cs typeface="B Koodak" panose="00000700000000000000" pitchFamily="2" charset="-78"/>
                        </a:rPr>
                        <a:t>عنوان متغیر/ شاخص</a:t>
                      </a:r>
                      <a:endParaRPr lang="en-US" sz="1400" dirty="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dirty="0">
                          <a:effectLst/>
                          <a:cs typeface="B Koodak" panose="00000700000000000000" pitchFamily="2" charset="-78"/>
                        </a:rPr>
                        <a:t>مقدار</a:t>
                      </a:r>
                      <a:endParaRPr lang="en-US" sz="1400" dirty="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dirty="0">
                          <a:effectLst/>
                          <a:cs typeface="B Koodak" panose="00000700000000000000" pitchFamily="2" charset="-78"/>
                        </a:rPr>
                        <a:t>واحد</a:t>
                      </a:r>
                      <a:endParaRPr lang="en-US" sz="1400" dirty="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dirty="0">
                          <a:effectLst/>
                          <a:cs typeface="B Koodak" panose="00000700000000000000" pitchFamily="2" charset="-78"/>
                        </a:rPr>
                        <a:t>عنوان متغیر/ شاخص</a:t>
                      </a:r>
                      <a:endParaRPr lang="en-US" sz="1400" dirty="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dirty="0">
                          <a:effectLst/>
                          <a:cs typeface="B Koodak" panose="00000700000000000000" pitchFamily="2" charset="-78"/>
                        </a:rPr>
                        <a:t>مقدار</a:t>
                      </a:r>
                      <a:endParaRPr lang="en-US" sz="1400" dirty="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dirty="0">
                          <a:effectLst/>
                          <a:cs typeface="B Koodak" panose="00000700000000000000" pitchFamily="2" charset="-78"/>
                        </a:rPr>
                        <a:t>واحد</a:t>
                      </a:r>
                      <a:endParaRPr lang="en-US" sz="1400" dirty="0">
                        <a:effectLst/>
                        <a:latin typeface="Calibri"/>
                        <a:ea typeface="Calibri"/>
                        <a:cs typeface="B Koodak" panose="00000700000000000000" pitchFamily="2" charset="-78"/>
                      </a:endParaRPr>
                    </a:p>
                  </a:txBody>
                  <a:tcPr marL="47625" marR="47625" marT="0" marB="0" anchor="ctr"/>
                </a:tc>
                <a:extLst>
                  <a:ext uri="{0D108BD9-81ED-4DB2-BD59-A6C34878D82A}">
                    <a16:rowId xmlns:a16="http://schemas.microsoft.com/office/drawing/2014/main" val="10000"/>
                  </a:ext>
                </a:extLst>
              </a:tr>
              <a:tr h="146050">
                <a:tc>
                  <a:txBody>
                    <a:bodyPr/>
                    <a:lstStyle/>
                    <a:p>
                      <a:pPr algn="r" rtl="1">
                        <a:lnSpc>
                          <a:spcPct val="115000"/>
                        </a:lnSpc>
                        <a:spcAft>
                          <a:spcPts val="0"/>
                        </a:spcAft>
                      </a:pPr>
                      <a:r>
                        <a:rPr lang="ar-SA" sz="1400">
                          <a:effectLst/>
                          <a:cs typeface="B Koodak" panose="00000700000000000000" pitchFamily="2" charset="-78"/>
                        </a:rPr>
                        <a:t>میزان اراضی با شیب کمتر از 2 درصد</a:t>
                      </a:r>
                      <a:endParaRPr lang="en-US" sz="140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dirty="0">
                          <a:effectLst/>
                          <a:cs typeface="B Koodak" panose="00000700000000000000" pitchFamily="2" charset="-78"/>
                        </a:rPr>
                        <a:t>80/7</a:t>
                      </a:r>
                      <a:endParaRPr lang="en-US" sz="1400" dirty="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a:effectLst/>
                          <a:cs typeface="B Koodak" panose="00000700000000000000" pitchFamily="2" charset="-78"/>
                        </a:rPr>
                        <a:t>درصد</a:t>
                      </a:r>
                      <a:endParaRPr lang="en-US" sz="1400">
                        <a:effectLst/>
                        <a:latin typeface="Calibri"/>
                        <a:ea typeface="Calibri"/>
                        <a:cs typeface="B Koodak" panose="00000700000000000000" pitchFamily="2" charset="-78"/>
                      </a:endParaRPr>
                    </a:p>
                  </a:txBody>
                  <a:tcPr marL="47625" marR="47625" marT="0" marB="0" anchor="ctr"/>
                </a:tc>
                <a:tc>
                  <a:txBody>
                    <a:bodyPr/>
                    <a:lstStyle/>
                    <a:p>
                      <a:pPr algn="r" rtl="1">
                        <a:lnSpc>
                          <a:spcPct val="115000"/>
                        </a:lnSpc>
                        <a:spcAft>
                          <a:spcPts val="0"/>
                        </a:spcAft>
                      </a:pPr>
                      <a:r>
                        <a:rPr lang="ar-SA" sz="1400" dirty="0">
                          <a:effectLst/>
                          <a:cs typeface="B Koodak" panose="00000700000000000000" pitchFamily="2" charset="-78"/>
                        </a:rPr>
                        <a:t>کیفیت آب زنجانرود به لحاظ کشاورزی</a:t>
                      </a:r>
                      <a:endParaRPr lang="en-US" sz="1400" dirty="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a:effectLst/>
                          <a:cs typeface="B Koodak" panose="00000700000000000000" pitchFamily="2" charset="-78"/>
                        </a:rPr>
                        <a:t>خوب تا متوسط</a:t>
                      </a:r>
                      <a:endParaRPr lang="en-US" sz="140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a:effectLst/>
                          <a:cs typeface="B Koodak" panose="00000700000000000000" pitchFamily="2" charset="-78"/>
                        </a:rPr>
                        <a:t> </a:t>
                      </a:r>
                      <a:endParaRPr lang="en-US" sz="1400">
                        <a:effectLst/>
                        <a:latin typeface="Calibri"/>
                        <a:ea typeface="Calibri"/>
                        <a:cs typeface="B Koodak" panose="00000700000000000000" pitchFamily="2" charset="-78"/>
                      </a:endParaRPr>
                    </a:p>
                  </a:txBody>
                  <a:tcPr marL="47625" marR="47625" marT="0" marB="0" anchor="ctr"/>
                </a:tc>
                <a:extLst>
                  <a:ext uri="{0D108BD9-81ED-4DB2-BD59-A6C34878D82A}">
                    <a16:rowId xmlns:a16="http://schemas.microsoft.com/office/drawing/2014/main" val="10001"/>
                  </a:ext>
                </a:extLst>
              </a:tr>
              <a:tr h="292100">
                <a:tc>
                  <a:txBody>
                    <a:bodyPr/>
                    <a:lstStyle/>
                    <a:p>
                      <a:pPr algn="r" rtl="1">
                        <a:lnSpc>
                          <a:spcPct val="115000"/>
                        </a:lnSpc>
                        <a:spcAft>
                          <a:spcPts val="0"/>
                        </a:spcAft>
                      </a:pPr>
                      <a:r>
                        <a:rPr lang="ar-SA" sz="1400">
                          <a:effectLst/>
                          <a:cs typeface="B Koodak" panose="00000700000000000000" pitchFamily="2" charset="-78"/>
                        </a:rPr>
                        <a:t>بالاترین میزان جمعیت ساکن در طبقات شیب 7-2 درصد</a:t>
                      </a:r>
                      <a:endParaRPr lang="en-US" sz="140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dirty="0">
                          <a:effectLst/>
                          <a:cs typeface="B Koodak" panose="00000700000000000000" pitchFamily="2" charset="-78"/>
                        </a:rPr>
                        <a:t>40/12</a:t>
                      </a:r>
                      <a:endParaRPr lang="en-US" sz="1400" dirty="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a:effectLst/>
                          <a:cs typeface="B Koodak" panose="00000700000000000000" pitchFamily="2" charset="-78"/>
                        </a:rPr>
                        <a:t>درصد</a:t>
                      </a:r>
                      <a:endParaRPr lang="en-US" sz="1400">
                        <a:effectLst/>
                        <a:latin typeface="Calibri"/>
                        <a:ea typeface="Calibri"/>
                        <a:cs typeface="B Koodak" panose="00000700000000000000" pitchFamily="2" charset="-78"/>
                      </a:endParaRPr>
                    </a:p>
                  </a:txBody>
                  <a:tcPr marL="47625" marR="47625" marT="0" marB="0" anchor="ctr"/>
                </a:tc>
                <a:tc>
                  <a:txBody>
                    <a:bodyPr/>
                    <a:lstStyle/>
                    <a:p>
                      <a:pPr algn="r" rtl="1">
                        <a:lnSpc>
                          <a:spcPct val="115000"/>
                        </a:lnSpc>
                        <a:spcAft>
                          <a:spcPts val="0"/>
                        </a:spcAft>
                      </a:pPr>
                      <a:r>
                        <a:rPr lang="ar-SA" sz="1400" dirty="0">
                          <a:effectLst/>
                          <a:cs typeface="B Koodak" panose="00000700000000000000" pitchFamily="2" charset="-78"/>
                        </a:rPr>
                        <a:t>تعداد چاه مجاز</a:t>
                      </a:r>
                      <a:endParaRPr lang="en-US" sz="1400" dirty="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a:effectLst/>
                          <a:cs typeface="B Koodak" panose="00000700000000000000" pitchFamily="2" charset="-78"/>
                        </a:rPr>
                        <a:t>464</a:t>
                      </a:r>
                      <a:endParaRPr lang="en-US" sz="140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a:effectLst/>
                          <a:cs typeface="B Koodak" panose="00000700000000000000" pitchFamily="2" charset="-78"/>
                        </a:rPr>
                        <a:t>حلقه</a:t>
                      </a:r>
                      <a:endParaRPr lang="en-US" sz="1400">
                        <a:effectLst/>
                        <a:latin typeface="Calibri"/>
                        <a:ea typeface="Calibri"/>
                        <a:cs typeface="B Koodak" panose="00000700000000000000" pitchFamily="2" charset="-78"/>
                      </a:endParaRPr>
                    </a:p>
                  </a:txBody>
                  <a:tcPr marL="47625" marR="47625" marT="0" marB="0" anchor="ctr"/>
                </a:tc>
                <a:extLst>
                  <a:ext uri="{0D108BD9-81ED-4DB2-BD59-A6C34878D82A}">
                    <a16:rowId xmlns:a16="http://schemas.microsoft.com/office/drawing/2014/main" val="10002"/>
                  </a:ext>
                </a:extLst>
              </a:tr>
              <a:tr h="292100">
                <a:tc>
                  <a:txBody>
                    <a:bodyPr/>
                    <a:lstStyle/>
                    <a:p>
                      <a:pPr algn="r" rtl="1">
                        <a:lnSpc>
                          <a:spcPct val="115000"/>
                        </a:lnSpc>
                        <a:spcAft>
                          <a:spcPts val="0"/>
                        </a:spcAft>
                      </a:pPr>
                      <a:r>
                        <a:rPr lang="ar-SA" sz="1400">
                          <a:effectLst/>
                          <a:cs typeface="B Koodak" panose="00000700000000000000" pitchFamily="2" charset="-78"/>
                        </a:rPr>
                        <a:t>نسبت جمعیت روستایی ساکن در پهنه با خطر بالای لرزه خیزی</a:t>
                      </a:r>
                      <a:endParaRPr lang="en-US" sz="140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dirty="0">
                          <a:effectLst/>
                          <a:cs typeface="B Koodak" panose="00000700000000000000" pitchFamily="2" charset="-78"/>
                        </a:rPr>
                        <a:t>93/7</a:t>
                      </a:r>
                      <a:endParaRPr lang="en-US" sz="1400" dirty="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a:effectLst/>
                          <a:cs typeface="B Koodak" panose="00000700000000000000" pitchFamily="2" charset="-78"/>
                        </a:rPr>
                        <a:t>درصد</a:t>
                      </a:r>
                      <a:endParaRPr lang="en-US" sz="1400">
                        <a:effectLst/>
                        <a:latin typeface="Calibri"/>
                        <a:ea typeface="Calibri"/>
                        <a:cs typeface="B Koodak" panose="00000700000000000000" pitchFamily="2" charset="-78"/>
                      </a:endParaRPr>
                    </a:p>
                  </a:txBody>
                  <a:tcPr marL="47625" marR="47625" marT="0" marB="0" anchor="ctr"/>
                </a:tc>
                <a:tc>
                  <a:txBody>
                    <a:bodyPr/>
                    <a:lstStyle/>
                    <a:p>
                      <a:pPr algn="r" rtl="1">
                        <a:lnSpc>
                          <a:spcPct val="115000"/>
                        </a:lnSpc>
                        <a:spcAft>
                          <a:spcPts val="0"/>
                        </a:spcAft>
                      </a:pPr>
                      <a:r>
                        <a:rPr lang="ar-SA" sz="1400" dirty="0">
                          <a:effectLst/>
                          <a:cs typeface="B Koodak" panose="00000700000000000000" pitchFamily="2" charset="-78"/>
                        </a:rPr>
                        <a:t>تعداد چاه غیر مجاز </a:t>
                      </a:r>
                      <a:endParaRPr lang="en-US" sz="1400" dirty="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a:effectLst/>
                          <a:cs typeface="B Koodak" panose="00000700000000000000" pitchFamily="2" charset="-78"/>
                        </a:rPr>
                        <a:t>128</a:t>
                      </a:r>
                      <a:endParaRPr lang="en-US" sz="140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a:effectLst/>
                          <a:cs typeface="B Koodak" panose="00000700000000000000" pitchFamily="2" charset="-78"/>
                        </a:rPr>
                        <a:t>حلقه</a:t>
                      </a:r>
                      <a:endParaRPr lang="en-US" sz="1400">
                        <a:effectLst/>
                        <a:latin typeface="Calibri"/>
                        <a:ea typeface="Calibri"/>
                        <a:cs typeface="B Koodak" panose="00000700000000000000" pitchFamily="2" charset="-78"/>
                      </a:endParaRPr>
                    </a:p>
                  </a:txBody>
                  <a:tcPr marL="47625" marR="47625" marT="0" marB="0" anchor="ctr"/>
                </a:tc>
                <a:extLst>
                  <a:ext uri="{0D108BD9-81ED-4DB2-BD59-A6C34878D82A}">
                    <a16:rowId xmlns:a16="http://schemas.microsoft.com/office/drawing/2014/main" val="10003"/>
                  </a:ext>
                </a:extLst>
              </a:tr>
              <a:tr h="146050">
                <a:tc>
                  <a:txBody>
                    <a:bodyPr/>
                    <a:lstStyle/>
                    <a:p>
                      <a:pPr algn="r" rtl="1">
                        <a:lnSpc>
                          <a:spcPct val="115000"/>
                        </a:lnSpc>
                        <a:spcAft>
                          <a:spcPts val="0"/>
                        </a:spcAft>
                      </a:pPr>
                      <a:r>
                        <a:rPr lang="ar-SA" sz="1400">
                          <a:effectLst/>
                          <a:cs typeface="B Koodak" panose="00000700000000000000" pitchFamily="2" charset="-78"/>
                        </a:rPr>
                        <a:t>میانگین دمای سالانه</a:t>
                      </a:r>
                      <a:endParaRPr lang="en-US" sz="140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a:effectLst/>
                          <a:cs typeface="B Koodak" panose="00000700000000000000" pitchFamily="2" charset="-78"/>
                        </a:rPr>
                        <a:t>9/9</a:t>
                      </a:r>
                      <a:endParaRPr lang="en-US" sz="140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a:effectLst/>
                          <a:cs typeface="B Koodak" panose="00000700000000000000" pitchFamily="2" charset="-78"/>
                        </a:rPr>
                        <a:t>درجه سانتی گراد</a:t>
                      </a:r>
                      <a:endParaRPr lang="en-US" sz="1400">
                        <a:effectLst/>
                        <a:latin typeface="Calibri"/>
                        <a:ea typeface="Calibri"/>
                        <a:cs typeface="B Koodak" panose="00000700000000000000" pitchFamily="2" charset="-78"/>
                      </a:endParaRPr>
                    </a:p>
                  </a:txBody>
                  <a:tcPr marL="47625" marR="47625" marT="0" marB="0" anchor="ctr"/>
                </a:tc>
                <a:tc>
                  <a:txBody>
                    <a:bodyPr/>
                    <a:lstStyle/>
                    <a:p>
                      <a:pPr algn="r" rtl="1">
                        <a:lnSpc>
                          <a:spcPct val="115000"/>
                        </a:lnSpc>
                        <a:spcAft>
                          <a:spcPts val="0"/>
                        </a:spcAft>
                      </a:pPr>
                      <a:r>
                        <a:rPr lang="ar-SA" sz="1400" dirty="0">
                          <a:effectLst/>
                          <a:cs typeface="B Koodak" panose="00000700000000000000" pitchFamily="2" charset="-78"/>
                        </a:rPr>
                        <a:t>مجموع تخلیه چاهها</a:t>
                      </a:r>
                      <a:endParaRPr lang="en-US" sz="1400" dirty="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dirty="0">
                          <a:effectLst/>
                          <a:cs typeface="B Koodak" panose="00000700000000000000" pitchFamily="2" charset="-78"/>
                        </a:rPr>
                        <a:t>65/8</a:t>
                      </a:r>
                      <a:endParaRPr lang="en-US" sz="1400" dirty="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a:effectLst/>
                          <a:cs typeface="B Koodak" panose="00000700000000000000" pitchFamily="2" charset="-78"/>
                        </a:rPr>
                        <a:t>میلیون مترمکعب</a:t>
                      </a:r>
                      <a:endParaRPr lang="en-US" sz="1400">
                        <a:effectLst/>
                        <a:latin typeface="Calibri"/>
                        <a:ea typeface="Calibri"/>
                        <a:cs typeface="B Koodak" panose="00000700000000000000" pitchFamily="2" charset="-78"/>
                      </a:endParaRPr>
                    </a:p>
                  </a:txBody>
                  <a:tcPr marL="47625" marR="47625" marT="0" marB="0" anchor="ctr"/>
                </a:tc>
                <a:extLst>
                  <a:ext uri="{0D108BD9-81ED-4DB2-BD59-A6C34878D82A}">
                    <a16:rowId xmlns:a16="http://schemas.microsoft.com/office/drawing/2014/main" val="10004"/>
                  </a:ext>
                </a:extLst>
              </a:tr>
              <a:tr h="146050">
                <a:tc>
                  <a:txBody>
                    <a:bodyPr/>
                    <a:lstStyle/>
                    <a:p>
                      <a:pPr algn="r" rtl="1">
                        <a:lnSpc>
                          <a:spcPct val="115000"/>
                        </a:lnSpc>
                        <a:spcAft>
                          <a:spcPts val="0"/>
                        </a:spcAft>
                      </a:pPr>
                      <a:r>
                        <a:rPr lang="ar-SA" sz="1400">
                          <a:effectLst/>
                          <a:cs typeface="B Koodak" panose="00000700000000000000" pitchFamily="2" charset="-78"/>
                        </a:rPr>
                        <a:t>تعداد روزهای یخبندان</a:t>
                      </a:r>
                      <a:endParaRPr lang="en-US" sz="140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a:effectLst/>
                          <a:cs typeface="B Koodak" panose="00000700000000000000" pitchFamily="2" charset="-78"/>
                        </a:rPr>
                        <a:t>140</a:t>
                      </a:r>
                      <a:endParaRPr lang="en-US" sz="140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a:effectLst/>
                          <a:cs typeface="B Koodak" panose="00000700000000000000" pitchFamily="2" charset="-78"/>
                        </a:rPr>
                        <a:t>روز</a:t>
                      </a:r>
                      <a:endParaRPr lang="en-US" sz="1400">
                        <a:effectLst/>
                        <a:latin typeface="Calibri"/>
                        <a:ea typeface="Calibri"/>
                        <a:cs typeface="B Koodak" panose="00000700000000000000" pitchFamily="2" charset="-78"/>
                      </a:endParaRPr>
                    </a:p>
                  </a:txBody>
                  <a:tcPr marL="47625" marR="47625" marT="0" marB="0" anchor="ctr"/>
                </a:tc>
                <a:tc>
                  <a:txBody>
                    <a:bodyPr/>
                    <a:lstStyle/>
                    <a:p>
                      <a:pPr algn="r" rtl="1">
                        <a:lnSpc>
                          <a:spcPct val="115000"/>
                        </a:lnSpc>
                        <a:spcAft>
                          <a:spcPts val="0"/>
                        </a:spcAft>
                      </a:pPr>
                      <a:r>
                        <a:rPr lang="ar-SA" sz="1400" dirty="0">
                          <a:effectLst/>
                          <a:cs typeface="B Koodak" panose="00000700000000000000" pitchFamily="2" charset="-78"/>
                        </a:rPr>
                        <a:t>میزان مصرف کشاورزی از آب چاهها</a:t>
                      </a:r>
                      <a:endParaRPr lang="en-US" sz="1400" dirty="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dirty="0">
                          <a:effectLst/>
                          <a:cs typeface="B Koodak" panose="00000700000000000000" pitchFamily="2" charset="-78"/>
                        </a:rPr>
                        <a:t>89/4</a:t>
                      </a:r>
                      <a:endParaRPr lang="en-US" sz="1400" dirty="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a:effectLst/>
                          <a:cs typeface="B Koodak" panose="00000700000000000000" pitchFamily="2" charset="-78"/>
                        </a:rPr>
                        <a:t>درصد</a:t>
                      </a:r>
                      <a:endParaRPr lang="en-US" sz="1400">
                        <a:effectLst/>
                        <a:latin typeface="Calibri"/>
                        <a:ea typeface="Calibri"/>
                        <a:cs typeface="B Koodak" panose="00000700000000000000" pitchFamily="2" charset="-78"/>
                      </a:endParaRPr>
                    </a:p>
                  </a:txBody>
                  <a:tcPr marL="47625" marR="47625" marT="0" marB="0" anchor="ctr"/>
                </a:tc>
                <a:extLst>
                  <a:ext uri="{0D108BD9-81ED-4DB2-BD59-A6C34878D82A}">
                    <a16:rowId xmlns:a16="http://schemas.microsoft.com/office/drawing/2014/main" val="10005"/>
                  </a:ext>
                </a:extLst>
              </a:tr>
              <a:tr h="146050">
                <a:tc>
                  <a:txBody>
                    <a:bodyPr/>
                    <a:lstStyle/>
                    <a:p>
                      <a:pPr algn="r" rtl="1">
                        <a:lnSpc>
                          <a:spcPct val="115000"/>
                        </a:lnSpc>
                        <a:spcAft>
                          <a:spcPts val="0"/>
                        </a:spcAft>
                      </a:pPr>
                      <a:r>
                        <a:rPr lang="ar-SA" sz="1400">
                          <a:effectLst/>
                          <a:cs typeface="B Koodak" panose="00000700000000000000" pitchFamily="2" charset="-78"/>
                        </a:rPr>
                        <a:t>ميانگين بارندگي سالانه</a:t>
                      </a:r>
                      <a:endParaRPr lang="en-US" sz="140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dirty="0">
                          <a:effectLst/>
                          <a:cs typeface="B Koodak" panose="00000700000000000000" pitchFamily="2" charset="-78"/>
                        </a:rPr>
                        <a:t>287/3</a:t>
                      </a:r>
                      <a:endParaRPr lang="en-US" sz="1400" dirty="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a:effectLst/>
                          <a:cs typeface="B Koodak" panose="00000700000000000000" pitchFamily="2" charset="-78"/>
                        </a:rPr>
                        <a:t>میلی متر</a:t>
                      </a:r>
                      <a:endParaRPr lang="en-US" sz="1400">
                        <a:effectLst/>
                        <a:latin typeface="Calibri"/>
                        <a:ea typeface="Calibri"/>
                        <a:cs typeface="B Koodak" panose="00000700000000000000" pitchFamily="2" charset="-78"/>
                      </a:endParaRPr>
                    </a:p>
                  </a:txBody>
                  <a:tcPr marL="47625" marR="47625" marT="0" marB="0" anchor="ctr"/>
                </a:tc>
                <a:tc>
                  <a:txBody>
                    <a:bodyPr/>
                    <a:lstStyle/>
                    <a:p>
                      <a:pPr algn="r" rtl="1">
                        <a:lnSpc>
                          <a:spcPct val="115000"/>
                        </a:lnSpc>
                        <a:spcAft>
                          <a:spcPts val="0"/>
                        </a:spcAft>
                      </a:pPr>
                      <a:r>
                        <a:rPr lang="ar-SA" sz="1400" dirty="0">
                          <a:effectLst/>
                          <a:cs typeface="B Koodak" panose="00000700000000000000" pitchFamily="2" charset="-78"/>
                        </a:rPr>
                        <a:t>تعداد چشمه های منظومه</a:t>
                      </a:r>
                      <a:endParaRPr lang="en-US" sz="1400" dirty="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a:effectLst/>
                          <a:cs typeface="B Koodak" panose="00000700000000000000" pitchFamily="2" charset="-78"/>
                        </a:rPr>
                        <a:t>527</a:t>
                      </a:r>
                      <a:endParaRPr lang="en-US" sz="140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a:effectLst/>
                          <a:cs typeface="B Koodak" panose="00000700000000000000" pitchFamily="2" charset="-78"/>
                        </a:rPr>
                        <a:t>دهنه</a:t>
                      </a:r>
                      <a:endParaRPr lang="en-US" sz="1400">
                        <a:effectLst/>
                        <a:latin typeface="Calibri"/>
                        <a:ea typeface="Calibri"/>
                        <a:cs typeface="B Koodak" panose="00000700000000000000" pitchFamily="2" charset="-78"/>
                      </a:endParaRPr>
                    </a:p>
                  </a:txBody>
                  <a:tcPr marL="47625" marR="47625" marT="0" marB="0" anchor="ctr"/>
                </a:tc>
                <a:extLst>
                  <a:ext uri="{0D108BD9-81ED-4DB2-BD59-A6C34878D82A}">
                    <a16:rowId xmlns:a16="http://schemas.microsoft.com/office/drawing/2014/main" val="10006"/>
                  </a:ext>
                </a:extLst>
              </a:tr>
              <a:tr h="292100">
                <a:tc>
                  <a:txBody>
                    <a:bodyPr/>
                    <a:lstStyle/>
                    <a:p>
                      <a:pPr algn="r" rtl="1">
                        <a:lnSpc>
                          <a:spcPct val="115000"/>
                        </a:lnSpc>
                        <a:spcAft>
                          <a:spcPts val="0"/>
                        </a:spcAft>
                      </a:pPr>
                      <a:r>
                        <a:rPr lang="ar-SA" sz="1400">
                          <a:effectLst/>
                          <a:cs typeface="B Koodak" panose="00000700000000000000" pitchFamily="2" charset="-78"/>
                        </a:rPr>
                        <a:t>دوره خشک بر اساس منحنی آمبروترمیک</a:t>
                      </a:r>
                      <a:endParaRPr lang="en-US" sz="140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a:effectLst/>
                          <a:cs typeface="B Koodak" panose="00000700000000000000" pitchFamily="2" charset="-78"/>
                        </a:rPr>
                        <a:t>خرداد تا اواسط مهر</a:t>
                      </a:r>
                      <a:endParaRPr lang="en-US" sz="140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a:effectLst/>
                          <a:cs typeface="B Koodak" panose="00000700000000000000" pitchFamily="2" charset="-78"/>
                        </a:rPr>
                        <a:t> </a:t>
                      </a:r>
                      <a:endParaRPr lang="en-US" sz="1400">
                        <a:effectLst/>
                        <a:latin typeface="Calibri"/>
                        <a:ea typeface="Calibri"/>
                        <a:cs typeface="B Koodak" panose="00000700000000000000" pitchFamily="2" charset="-78"/>
                      </a:endParaRPr>
                    </a:p>
                  </a:txBody>
                  <a:tcPr marL="47625" marR="47625" marT="0" marB="0" anchor="ctr"/>
                </a:tc>
                <a:tc>
                  <a:txBody>
                    <a:bodyPr/>
                    <a:lstStyle/>
                    <a:p>
                      <a:pPr algn="r" rtl="1">
                        <a:lnSpc>
                          <a:spcPct val="115000"/>
                        </a:lnSpc>
                        <a:spcAft>
                          <a:spcPts val="0"/>
                        </a:spcAft>
                      </a:pPr>
                      <a:r>
                        <a:rPr lang="ar-SA" sz="1400" dirty="0">
                          <a:effectLst/>
                          <a:cs typeface="B Koodak" panose="00000700000000000000" pitchFamily="2" charset="-78"/>
                        </a:rPr>
                        <a:t>میزان مصرف کشاورزی از آب چشمه ها</a:t>
                      </a:r>
                      <a:endParaRPr lang="en-US" sz="1400" dirty="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dirty="0">
                          <a:effectLst/>
                          <a:cs typeface="B Koodak" panose="00000700000000000000" pitchFamily="2" charset="-78"/>
                        </a:rPr>
                        <a:t>54/05</a:t>
                      </a:r>
                      <a:endParaRPr lang="en-US" sz="1400" dirty="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a:effectLst/>
                          <a:cs typeface="B Koodak" panose="00000700000000000000" pitchFamily="2" charset="-78"/>
                        </a:rPr>
                        <a:t>درصد</a:t>
                      </a:r>
                      <a:endParaRPr lang="en-US" sz="1400">
                        <a:effectLst/>
                        <a:latin typeface="Calibri"/>
                        <a:ea typeface="Calibri"/>
                        <a:cs typeface="B Koodak" panose="00000700000000000000" pitchFamily="2" charset="-78"/>
                      </a:endParaRPr>
                    </a:p>
                  </a:txBody>
                  <a:tcPr marL="47625" marR="47625" marT="0" marB="0" anchor="ctr"/>
                </a:tc>
                <a:extLst>
                  <a:ext uri="{0D108BD9-81ED-4DB2-BD59-A6C34878D82A}">
                    <a16:rowId xmlns:a16="http://schemas.microsoft.com/office/drawing/2014/main" val="10007"/>
                  </a:ext>
                </a:extLst>
              </a:tr>
              <a:tr h="292100">
                <a:tc>
                  <a:txBody>
                    <a:bodyPr/>
                    <a:lstStyle/>
                    <a:p>
                      <a:pPr algn="r" rtl="1">
                        <a:lnSpc>
                          <a:spcPct val="115000"/>
                        </a:lnSpc>
                        <a:spcAft>
                          <a:spcPts val="0"/>
                        </a:spcAft>
                      </a:pPr>
                      <a:r>
                        <a:rPr lang="ar-SA" sz="1400">
                          <a:effectLst/>
                          <a:cs typeface="B Koodak" panose="00000700000000000000" pitchFamily="2" charset="-78"/>
                        </a:rPr>
                        <a:t>تقسیم بندی اقلیمی</a:t>
                      </a:r>
                      <a:endParaRPr lang="en-US" sz="140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a:effectLst/>
                          <a:cs typeface="B Koodak" panose="00000700000000000000" pitchFamily="2" charset="-78"/>
                        </a:rPr>
                        <a:t>نیمه خشک میانه</a:t>
                      </a:r>
                      <a:endParaRPr lang="en-US" sz="140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a:effectLst/>
                          <a:cs typeface="B Koodak" panose="00000700000000000000" pitchFamily="2" charset="-78"/>
                        </a:rPr>
                        <a:t> </a:t>
                      </a:r>
                      <a:endParaRPr lang="en-US" sz="1400">
                        <a:effectLst/>
                        <a:latin typeface="Calibri"/>
                        <a:ea typeface="Calibri"/>
                        <a:cs typeface="B Koodak" panose="00000700000000000000" pitchFamily="2" charset="-78"/>
                      </a:endParaRPr>
                    </a:p>
                  </a:txBody>
                  <a:tcPr marL="47625" marR="47625" marT="0" marB="0" anchor="ctr"/>
                </a:tc>
                <a:tc>
                  <a:txBody>
                    <a:bodyPr/>
                    <a:lstStyle/>
                    <a:p>
                      <a:pPr algn="r" rtl="1">
                        <a:lnSpc>
                          <a:spcPct val="115000"/>
                        </a:lnSpc>
                        <a:spcAft>
                          <a:spcPts val="0"/>
                        </a:spcAft>
                      </a:pPr>
                      <a:r>
                        <a:rPr lang="fa-IR" sz="1400" dirty="0">
                          <a:effectLst/>
                          <a:cs typeface="B Koodak" panose="00000700000000000000" pitchFamily="2" charset="-78"/>
                        </a:rPr>
                        <a:t>تعداد </a:t>
                      </a:r>
                      <a:r>
                        <a:rPr lang="fa-IR" sz="1400" dirty="0" err="1">
                          <a:effectLst/>
                          <a:cs typeface="B Koodak" panose="00000700000000000000" pitchFamily="2" charset="-78"/>
                        </a:rPr>
                        <a:t>قنوات</a:t>
                      </a:r>
                      <a:r>
                        <a:rPr lang="fa-IR" sz="1400" dirty="0">
                          <a:effectLst/>
                          <a:cs typeface="B Koodak" panose="00000700000000000000" pitchFamily="2" charset="-78"/>
                        </a:rPr>
                        <a:t> منظومه</a:t>
                      </a:r>
                      <a:endParaRPr lang="en-US" sz="1400" dirty="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a:effectLst/>
                          <a:cs typeface="B Koodak" panose="00000700000000000000" pitchFamily="2" charset="-78"/>
                        </a:rPr>
                        <a:t>38</a:t>
                      </a:r>
                      <a:endParaRPr lang="en-US" sz="140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a:effectLst/>
                          <a:cs typeface="B Koodak" panose="00000700000000000000" pitchFamily="2" charset="-78"/>
                        </a:rPr>
                        <a:t>رشته</a:t>
                      </a:r>
                      <a:endParaRPr lang="en-US" sz="1400">
                        <a:effectLst/>
                        <a:latin typeface="Calibri"/>
                        <a:ea typeface="Calibri"/>
                        <a:cs typeface="B Koodak" panose="00000700000000000000" pitchFamily="2" charset="-78"/>
                      </a:endParaRPr>
                    </a:p>
                  </a:txBody>
                  <a:tcPr marL="47625" marR="47625" marT="0" marB="0" anchor="ctr"/>
                </a:tc>
                <a:extLst>
                  <a:ext uri="{0D108BD9-81ED-4DB2-BD59-A6C34878D82A}">
                    <a16:rowId xmlns:a16="http://schemas.microsoft.com/office/drawing/2014/main" val="10008"/>
                  </a:ext>
                </a:extLst>
              </a:tr>
              <a:tr h="292100">
                <a:tc>
                  <a:txBody>
                    <a:bodyPr/>
                    <a:lstStyle/>
                    <a:p>
                      <a:pPr algn="r" rtl="1">
                        <a:lnSpc>
                          <a:spcPct val="115000"/>
                        </a:lnSpc>
                        <a:spcAft>
                          <a:spcPts val="0"/>
                        </a:spcAft>
                      </a:pPr>
                      <a:r>
                        <a:rPr lang="ar-SA" sz="1400">
                          <a:effectLst/>
                          <a:cs typeface="B Koodak" panose="00000700000000000000" pitchFamily="2" charset="-78"/>
                        </a:rPr>
                        <a:t>شاخص اقلیم گردشگری</a:t>
                      </a:r>
                      <a:endParaRPr lang="en-US" sz="140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a:effectLst/>
                          <a:cs typeface="B Koodak" panose="00000700000000000000" pitchFamily="2" charset="-78"/>
                        </a:rPr>
                        <a:t>خرداد تا تیر عالی</a:t>
                      </a:r>
                      <a:endParaRPr lang="en-US" sz="140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a:effectLst/>
                          <a:cs typeface="B Koodak" panose="00000700000000000000" pitchFamily="2" charset="-78"/>
                        </a:rPr>
                        <a:t> </a:t>
                      </a:r>
                      <a:endParaRPr lang="en-US" sz="1400">
                        <a:effectLst/>
                        <a:latin typeface="Calibri"/>
                        <a:ea typeface="Calibri"/>
                        <a:cs typeface="B Koodak" panose="00000700000000000000" pitchFamily="2" charset="-78"/>
                      </a:endParaRPr>
                    </a:p>
                  </a:txBody>
                  <a:tcPr marL="47625" marR="47625" marT="0" marB="0" anchor="ctr"/>
                </a:tc>
                <a:tc>
                  <a:txBody>
                    <a:bodyPr/>
                    <a:lstStyle/>
                    <a:p>
                      <a:pPr algn="r" rtl="1">
                        <a:lnSpc>
                          <a:spcPct val="115000"/>
                        </a:lnSpc>
                        <a:spcAft>
                          <a:spcPts val="0"/>
                        </a:spcAft>
                      </a:pPr>
                      <a:r>
                        <a:rPr lang="ar-SA" sz="1400" dirty="0">
                          <a:effectLst/>
                          <a:cs typeface="B Koodak" panose="00000700000000000000" pitchFamily="2" charset="-78"/>
                        </a:rPr>
                        <a:t>میزان مصرف کشاورزی از آب قنوات</a:t>
                      </a:r>
                      <a:endParaRPr lang="en-US" sz="1400" dirty="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dirty="0">
                          <a:effectLst/>
                          <a:cs typeface="B Koodak" panose="00000700000000000000" pitchFamily="2" charset="-78"/>
                        </a:rPr>
                        <a:t>70/8</a:t>
                      </a:r>
                      <a:endParaRPr lang="en-US" sz="1400" dirty="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dirty="0">
                          <a:effectLst/>
                          <a:cs typeface="B Koodak" panose="00000700000000000000" pitchFamily="2" charset="-78"/>
                        </a:rPr>
                        <a:t>درصد</a:t>
                      </a:r>
                      <a:endParaRPr lang="en-US" sz="1400" dirty="0">
                        <a:effectLst/>
                        <a:latin typeface="Calibri"/>
                        <a:ea typeface="Calibri"/>
                        <a:cs typeface="B Koodak" panose="00000700000000000000" pitchFamily="2" charset="-78"/>
                      </a:endParaRPr>
                    </a:p>
                  </a:txBody>
                  <a:tcPr marL="47625" marR="47625" marT="0" marB="0" anchor="ctr"/>
                </a:tc>
                <a:extLst>
                  <a:ext uri="{0D108BD9-81ED-4DB2-BD59-A6C34878D82A}">
                    <a16:rowId xmlns:a16="http://schemas.microsoft.com/office/drawing/2014/main" val="10009"/>
                  </a:ext>
                </a:extLst>
              </a:tr>
              <a:tr h="292100">
                <a:tc>
                  <a:txBody>
                    <a:bodyPr/>
                    <a:lstStyle/>
                    <a:p>
                      <a:pPr algn="r" rtl="1">
                        <a:lnSpc>
                          <a:spcPct val="115000"/>
                        </a:lnSpc>
                        <a:spcAft>
                          <a:spcPts val="0"/>
                        </a:spcAft>
                      </a:pPr>
                      <a:r>
                        <a:rPr lang="ar-SA" sz="1400">
                          <a:effectLst/>
                          <a:cs typeface="B Koodak" panose="00000700000000000000" pitchFamily="2" charset="-78"/>
                        </a:rPr>
                        <a:t>متوسط آبدهی سالانه زنجانرود</a:t>
                      </a:r>
                      <a:endParaRPr lang="en-US" sz="140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a:effectLst/>
                          <a:cs typeface="B Koodak" panose="00000700000000000000" pitchFamily="2" charset="-78"/>
                        </a:rPr>
                        <a:t>0.111</a:t>
                      </a:r>
                      <a:endParaRPr lang="en-US" sz="140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a:effectLst/>
                          <a:cs typeface="B Koodak" panose="00000700000000000000" pitchFamily="2" charset="-78"/>
                        </a:rPr>
                        <a:t>مترمکعب بر ثانیه</a:t>
                      </a:r>
                      <a:endParaRPr lang="en-US" sz="1400">
                        <a:effectLst/>
                        <a:latin typeface="Calibri"/>
                        <a:ea typeface="Calibri"/>
                        <a:cs typeface="B Koodak" panose="00000700000000000000" pitchFamily="2" charset="-78"/>
                      </a:endParaRPr>
                    </a:p>
                  </a:txBody>
                  <a:tcPr marL="47625" marR="47625" marT="0" marB="0" anchor="ctr"/>
                </a:tc>
                <a:tc>
                  <a:txBody>
                    <a:bodyPr/>
                    <a:lstStyle/>
                    <a:p>
                      <a:pPr algn="r" rtl="1">
                        <a:lnSpc>
                          <a:spcPct val="115000"/>
                        </a:lnSpc>
                        <a:spcAft>
                          <a:spcPts val="0"/>
                        </a:spcAft>
                      </a:pPr>
                      <a:r>
                        <a:rPr lang="fa-IR" sz="1400" dirty="0">
                          <a:effectLst/>
                          <a:cs typeface="B Koodak" panose="00000700000000000000" pitchFamily="2" charset="-78"/>
                        </a:rPr>
                        <a:t>تعداد روستاهای واقع در پهنه خطر بالای لرزه خیزی</a:t>
                      </a:r>
                      <a:endParaRPr lang="en-US" sz="1400" dirty="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dirty="0">
                          <a:effectLst/>
                          <a:latin typeface="+mn-lt"/>
                          <a:ea typeface="+mn-ea"/>
                          <a:cs typeface="B Koodak" panose="00000700000000000000" pitchFamily="2" charset="-78"/>
                        </a:rPr>
                        <a:t>90/9</a:t>
                      </a:r>
                      <a:endParaRPr lang="en-US" sz="1400" dirty="0">
                        <a:effectLst/>
                        <a:latin typeface="Calibri"/>
                        <a:ea typeface="Calibri"/>
                        <a:cs typeface="B Koodak" panose="00000700000000000000" pitchFamily="2" charset="-78"/>
                      </a:endParaRPr>
                    </a:p>
                  </a:txBody>
                  <a:tcPr marL="47625" marR="47625" marT="0" marB="0" anchor="ctr"/>
                </a:tc>
                <a:tc>
                  <a:txBody>
                    <a:bodyPr/>
                    <a:lstStyle/>
                    <a:p>
                      <a:pPr algn="ctr" rtl="1">
                        <a:lnSpc>
                          <a:spcPct val="115000"/>
                        </a:lnSpc>
                        <a:spcAft>
                          <a:spcPts val="0"/>
                        </a:spcAft>
                      </a:pPr>
                      <a:r>
                        <a:rPr lang="fa-IR" sz="1400" dirty="0">
                          <a:effectLst/>
                          <a:cs typeface="B Koodak" panose="00000700000000000000" pitchFamily="2" charset="-78"/>
                        </a:rPr>
                        <a:t>درصد</a:t>
                      </a:r>
                      <a:endParaRPr lang="en-US" sz="1400" dirty="0">
                        <a:effectLst/>
                        <a:latin typeface="Calibri"/>
                        <a:ea typeface="Calibri"/>
                        <a:cs typeface="B Koodak" panose="00000700000000000000" pitchFamily="2" charset="-78"/>
                      </a:endParaRPr>
                    </a:p>
                  </a:txBody>
                  <a:tcPr marL="47625" marR="47625" marT="0" marB="0" anchor="ctr"/>
                </a:tc>
                <a:extLst>
                  <a:ext uri="{0D108BD9-81ED-4DB2-BD59-A6C34878D82A}">
                    <a16:rowId xmlns:a16="http://schemas.microsoft.com/office/drawing/2014/main" val="10010"/>
                  </a:ext>
                </a:extLst>
              </a:tr>
            </a:tbl>
          </a:graphicData>
        </a:graphic>
      </p:graphicFrame>
      <p:sp>
        <p:nvSpPr>
          <p:cNvPr id="4" name="Rectangle 3"/>
          <p:cNvSpPr/>
          <p:nvPr/>
        </p:nvSpPr>
        <p:spPr>
          <a:xfrm>
            <a:off x="5627972" y="812453"/>
            <a:ext cx="3220753" cy="461665"/>
          </a:xfrm>
          <a:prstGeom prst="rect">
            <a:avLst/>
          </a:prstGeom>
        </p:spPr>
        <p:txBody>
          <a:bodyPr wrap="none">
            <a:spAutoFit/>
          </a:bodyPr>
          <a:lstStyle/>
          <a:p>
            <a:pPr algn="just" rtl="1"/>
            <a:r>
              <a:rPr lang="fa-IR" sz="2400" dirty="0">
                <a:cs typeface="B Koodak" panose="00000700000000000000" pitchFamily="2" charset="-78"/>
              </a:rPr>
              <a:t>1-2: شاخص های منابع محیط</a:t>
            </a:r>
            <a:endParaRPr lang="en-US" sz="2400" dirty="0">
              <a:cs typeface="B Koodak" panose="00000700000000000000" pitchFamily="2" charset="-78"/>
            </a:endParaRPr>
          </a:p>
        </p:txBody>
      </p:sp>
      <p:cxnSp>
        <p:nvCxnSpPr>
          <p:cNvPr id="5" name="Straight Connector 4"/>
          <p:cNvCxnSpPr/>
          <p:nvPr/>
        </p:nvCxnSpPr>
        <p:spPr>
          <a:xfrm flipH="1">
            <a:off x="629689" y="14478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1174729"/>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685800"/>
          </a:xfrm>
        </p:spPr>
        <p:txBody>
          <a:bodyPr>
            <a:normAutofit/>
          </a:bodyPr>
          <a:lstStyle/>
          <a:p>
            <a:pPr algn="r" rtl="1"/>
            <a:r>
              <a:rPr lang="fa-IR" sz="3200" dirty="0">
                <a:cs typeface="B Koodak" panose="00000700000000000000" pitchFamily="2" charset="-78"/>
              </a:rPr>
              <a:t>3-ویژگی های اجتماعی و فرهنگی منظومه</a:t>
            </a:r>
            <a:endParaRPr lang="en-US" sz="3200" dirty="0">
              <a:cs typeface="B Koodak" panose="00000700000000000000" pitchFamily="2" charset="-78"/>
            </a:endParaRPr>
          </a:p>
        </p:txBody>
      </p:sp>
      <p:cxnSp>
        <p:nvCxnSpPr>
          <p:cNvPr id="5" name="Straight Connector 4"/>
          <p:cNvCxnSpPr/>
          <p:nvPr/>
        </p:nvCxnSpPr>
        <p:spPr>
          <a:xfrm flipH="1">
            <a:off x="629689" y="14478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Content Placeholder 8"/>
          <p:cNvGraphicFramePr>
            <a:graphicFrameLocks noGrp="1"/>
          </p:cNvGraphicFramePr>
          <p:nvPr>
            <p:ph idx="1"/>
            <p:extLst>
              <p:ext uri="{D42A27DB-BD31-4B8C-83A1-F6EECF244321}">
                <p14:modId xmlns:p14="http://schemas.microsoft.com/office/powerpoint/2010/main" val="4278896330"/>
              </p:ext>
            </p:extLst>
          </p:nvPr>
        </p:nvGraphicFramePr>
        <p:xfrm>
          <a:off x="457200" y="1828800"/>
          <a:ext cx="8229599" cy="2123440"/>
        </p:xfrm>
        <a:graphic>
          <a:graphicData uri="http://schemas.openxmlformats.org/drawingml/2006/table">
            <a:tbl>
              <a:tblPr firstRow="1" bandRow="1">
                <a:tableStyleId>{5C22544A-7EE6-4342-B048-85BDC9FD1C3A}</a:tableStyleId>
              </a:tblPr>
              <a:tblGrid>
                <a:gridCol w="1175657">
                  <a:extLst>
                    <a:ext uri="{9D8B030D-6E8A-4147-A177-3AD203B41FA5}">
                      <a16:colId xmlns:a16="http://schemas.microsoft.com/office/drawing/2014/main" val="1960106030"/>
                    </a:ext>
                  </a:extLst>
                </a:gridCol>
                <a:gridCol w="1175657">
                  <a:extLst>
                    <a:ext uri="{9D8B030D-6E8A-4147-A177-3AD203B41FA5}">
                      <a16:colId xmlns:a16="http://schemas.microsoft.com/office/drawing/2014/main" val="20000"/>
                    </a:ext>
                  </a:extLst>
                </a:gridCol>
                <a:gridCol w="1175657">
                  <a:extLst>
                    <a:ext uri="{9D8B030D-6E8A-4147-A177-3AD203B41FA5}">
                      <a16:colId xmlns:a16="http://schemas.microsoft.com/office/drawing/2014/main" val="20001"/>
                    </a:ext>
                  </a:extLst>
                </a:gridCol>
                <a:gridCol w="1175657">
                  <a:extLst>
                    <a:ext uri="{9D8B030D-6E8A-4147-A177-3AD203B41FA5}">
                      <a16:colId xmlns:a16="http://schemas.microsoft.com/office/drawing/2014/main" val="656728307"/>
                    </a:ext>
                  </a:extLst>
                </a:gridCol>
                <a:gridCol w="1175657">
                  <a:extLst>
                    <a:ext uri="{9D8B030D-6E8A-4147-A177-3AD203B41FA5}">
                      <a16:colId xmlns:a16="http://schemas.microsoft.com/office/drawing/2014/main" val="20002"/>
                    </a:ext>
                  </a:extLst>
                </a:gridCol>
                <a:gridCol w="1175657">
                  <a:extLst>
                    <a:ext uri="{9D8B030D-6E8A-4147-A177-3AD203B41FA5}">
                      <a16:colId xmlns:a16="http://schemas.microsoft.com/office/drawing/2014/main" val="20003"/>
                    </a:ext>
                  </a:extLst>
                </a:gridCol>
                <a:gridCol w="1175657">
                  <a:extLst>
                    <a:ext uri="{9D8B030D-6E8A-4147-A177-3AD203B41FA5}">
                      <a16:colId xmlns:a16="http://schemas.microsoft.com/office/drawing/2014/main" val="20004"/>
                    </a:ext>
                  </a:extLst>
                </a:gridCol>
              </a:tblGrid>
              <a:tr h="370840">
                <a:tc gridSpan="3">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baseline="0" dirty="0">
                          <a:cs typeface="B Koodak" panose="00000700000000000000" pitchFamily="2" charset="-78"/>
                        </a:rPr>
                        <a:t>تعداد خانوار</a:t>
                      </a:r>
                      <a:endParaRPr lang="en-US" baseline="0" dirty="0">
                        <a:cs typeface="B Koodak" panose="00000700000000000000" pitchFamily="2" charset="-78"/>
                      </a:endParaRPr>
                    </a:p>
                  </a:txBody>
                  <a:tcPr/>
                </a:tc>
                <a:tc hMerge="1">
                  <a:txBody>
                    <a:bodyPr/>
                    <a:lstStyle/>
                    <a:p>
                      <a:endParaRPr lang="en-US" dirty="0"/>
                    </a:p>
                  </a:txBody>
                  <a:tcPr/>
                </a:tc>
                <a:tc hMerge="1">
                  <a: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en-US" dirty="0"/>
                    </a:p>
                  </a:txBody>
                  <a:tcPr/>
                </a:tc>
                <a:tc gridSpan="3">
                  <a:txBody>
                    <a:bodyPr/>
                    <a:lstStyle/>
                    <a:p>
                      <a:pPr algn="ctr"/>
                      <a:r>
                        <a:rPr lang="fa-IR" baseline="0" dirty="0">
                          <a:cs typeface="B Koodak" panose="00000700000000000000" pitchFamily="2" charset="-78"/>
                        </a:rPr>
                        <a:t>تعداد جمعیت</a:t>
                      </a:r>
                      <a:endParaRPr lang="en-US" baseline="0" dirty="0">
                        <a:cs typeface="B Koodak" panose="00000700000000000000" pitchFamily="2" charset="-78"/>
                      </a:endParaRPr>
                    </a:p>
                  </a:txBody>
                  <a:tcPr/>
                </a:tc>
                <a:tc hMerge="1">
                  <a:txBody>
                    <a:bodyPr/>
                    <a:lstStyle/>
                    <a:p>
                      <a:endParaRPr lang="en-US" dirty="0"/>
                    </a:p>
                  </a:txBody>
                  <a:tcPr/>
                </a:tc>
                <a:tc hMerge="1">
                  <a:txBody>
                    <a:bodyPr/>
                    <a:lstStyle/>
                    <a:p>
                      <a:endParaRPr lang="en-US" dirty="0"/>
                    </a:p>
                  </a:txBody>
                  <a:tcPr/>
                </a:tc>
                <a:tc rowSpan="2">
                  <a:txBody>
                    <a:bodyPr/>
                    <a:lstStyle/>
                    <a:p>
                      <a:r>
                        <a:rPr lang="fa-IR" baseline="0" dirty="0">
                          <a:cs typeface="B Koodak" panose="00000700000000000000" pitchFamily="2" charset="-78"/>
                        </a:rPr>
                        <a:t>نام منظومه</a:t>
                      </a:r>
                      <a:endParaRPr lang="en-US" baseline="0" dirty="0">
                        <a:cs typeface="B Koodak" panose="00000700000000000000" pitchFamily="2" charset="-78"/>
                      </a:endParaRPr>
                    </a:p>
                  </a:txBody>
                  <a:tcPr/>
                </a:tc>
                <a:extLst>
                  <a:ext uri="{0D108BD9-81ED-4DB2-BD59-A6C34878D82A}">
                    <a16:rowId xmlns:a16="http://schemas.microsoft.com/office/drawing/2014/main" val="10000"/>
                  </a:ext>
                </a:extLst>
              </a:tr>
              <a:tr h="370840">
                <a:tc>
                  <a:txBody>
                    <a:bodyPr/>
                    <a:lstStyle/>
                    <a:p>
                      <a:pPr algn="r" rtl="1"/>
                      <a:r>
                        <a:rPr lang="fa-IR" baseline="0" dirty="0">
                          <a:cs typeface="B Koodak" panose="00000700000000000000" pitchFamily="2" charset="-78"/>
                        </a:rPr>
                        <a:t>جمع</a:t>
                      </a:r>
                      <a:endParaRPr lang="en-US" baseline="0" dirty="0">
                        <a:cs typeface="B Koodak" panose="00000700000000000000" pitchFamily="2" charset="-78"/>
                      </a:endParaRPr>
                    </a:p>
                  </a:txBody>
                  <a:tcPr/>
                </a:tc>
                <a:tc>
                  <a:txBody>
                    <a:bodyPr/>
                    <a:lstStyle/>
                    <a:p>
                      <a:pPr algn="r" rtl="1"/>
                      <a:r>
                        <a:rPr lang="fa-IR" baseline="0" dirty="0">
                          <a:cs typeface="B Koodak" panose="00000700000000000000" pitchFamily="2" charset="-78"/>
                        </a:rPr>
                        <a:t>روستایی</a:t>
                      </a:r>
                      <a:endParaRPr lang="en-US" baseline="0" dirty="0">
                        <a:cs typeface="B Koodak" panose="00000700000000000000" pitchFamily="2" charset="-78"/>
                      </a:endParaRPr>
                    </a:p>
                  </a:txBody>
                  <a:tcPr/>
                </a:tc>
                <a:tc>
                  <a:txBody>
                    <a:bodyPr/>
                    <a:lstStyle/>
                    <a:p>
                      <a:pPr algn="r" rtl="1"/>
                      <a:r>
                        <a:rPr lang="fa-IR" baseline="0" dirty="0">
                          <a:cs typeface="B Koodak" panose="00000700000000000000" pitchFamily="2" charset="-78"/>
                        </a:rPr>
                        <a:t>شهری</a:t>
                      </a:r>
                      <a:endParaRPr lang="en-US" baseline="0" dirty="0">
                        <a:cs typeface="B Koodak" panose="00000700000000000000" pitchFamily="2" charset="-78"/>
                      </a:endParaRPr>
                    </a:p>
                  </a:txBody>
                  <a:tcPr/>
                </a:tc>
                <a:tc>
                  <a:txBody>
                    <a:bodyPr/>
                    <a:lstStyle/>
                    <a:p>
                      <a:pPr algn="r" rtl="1"/>
                      <a:r>
                        <a:rPr lang="fa-IR" baseline="0" dirty="0">
                          <a:cs typeface="B Koodak" panose="00000700000000000000" pitchFamily="2" charset="-78"/>
                        </a:rPr>
                        <a:t>جمع</a:t>
                      </a:r>
                      <a:endParaRPr lang="en-US" baseline="0" dirty="0">
                        <a:cs typeface="B Koodak" panose="00000700000000000000" pitchFamily="2" charset="-78"/>
                      </a:endParaRPr>
                    </a:p>
                  </a:txBody>
                  <a:tcPr/>
                </a:tc>
                <a:tc>
                  <a:txBody>
                    <a:bodyPr/>
                    <a:lstStyle/>
                    <a:p>
                      <a:pPr algn="r" rtl="1"/>
                      <a:r>
                        <a:rPr lang="fa-IR" baseline="0" dirty="0">
                          <a:cs typeface="B Koodak" panose="00000700000000000000" pitchFamily="2" charset="-78"/>
                        </a:rPr>
                        <a:t>روستایی</a:t>
                      </a:r>
                      <a:endParaRPr lang="en-US" baseline="0" dirty="0">
                        <a:cs typeface="B Koodak" panose="00000700000000000000" pitchFamily="2" charset="-78"/>
                      </a:endParaRPr>
                    </a:p>
                  </a:txBody>
                  <a:tcPr/>
                </a:tc>
                <a:tc>
                  <a:txBody>
                    <a:bodyPr/>
                    <a:lstStyle/>
                    <a:p>
                      <a:pPr algn="r" rtl="1"/>
                      <a:r>
                        <a:rPr lang="fa-IR" baseline="0" dirty="0">
                          <a:cs typeface="B Koodak" panose="00000700000000000000" pitchFamily="2" charset="-78"/>
                        </a:rPr>
                        <a:t>شهری</a:t>
                      </a:r>
                      <a:endParaRPr lang="en-US" baseline="0" dirty="0">
                        <a:cs typeface="B Koodak" panose="00000700000000000000" pitchFamily="2" charset="-78"/>
                      </a:endParaRPr>
                    </a:p>
                  </a:txBody>
                  <a:tcPr/>
                </a:tc>
                <a:tc vMerge="1">
                  <a:txBody>
                    <a:bodyPr/>
                    <a:lstStyle/>
                    <a:p>
                      <a:endParaRPr lang="en-US" dirty="0"/>
                    </a:p>
                  </a:txBody>
                  <a:tcPr/>
                </a:tc>
                <a:extLst>
                  <a:ext uri="{0D108BD9-81ED-4DB2-BD59-A6C34878D82A}">
                    <a16:rowId xmlns:a16="http://schemas.microsoft.com/office/drawing/2014/main" val="10001"/>
                  </a:ext>
                </a:extLst>
              </a:tr>
              <a:tr h="370840">
                <a:tc>
                  <a:txBody>
                    <a:bodyPr/>
                    <a:lstStyle/>
                    <a:p>
                      <a:pPr algn="ctr" fontAlgn="t"/>
                      <a:r>
                        <a:rPr lang="fa-IR" sz="1800" b="0" i="0" u="none" strike="noStrike" baseline="0" dirty="0">
                          <a:solidFill>
                            <a:srgbClr val="000000"/>
                          </a:solidFill>
                          <a:effectLst/>
                          <a:latin typeface="Arial" panose="020B0604020202020204" pitchFamily="34" charset="0"/>
                          <a:cs typeface="B Koodak" panose="00000700000000000000" pitchFamily="2" charset="-78"/>
                        </a:rPr>
                        <a:t>5516</a:t>
                      </a:r>
                      <a:endParaRPr lang="en-US" sz="1800" b="0" i="0" u="none" strike="noStrike" baseline="0" dirty="0">
                        <a:solidFill>
                          <a:srgbClr val="000000"/>
                        </a:solidFill>
                        <a:effectLst/>
                        <a:latin typeface="Arial" panose="020B0604020202020204" pitchFamily="34" charset="0"/>
                        <a:cs typeface="B Koodak" panose="00000700000000000000" pitchFamily="2" charset="-78"/>
                      </a:endParaRPr>
                    </a:p>
                  </a:txBody>
                  <a:tcPr marL="6350" marR="6350" marT="6350" marB="0"/>
                </a:tc>
                <a:tc>
                  <a:txBody>
                    <a:bodyPr/>
                    <a:lstStyle/>
                    <a:p>
                      <a:pPr algn="ctr"/>
                      <a:r>
                        <a:rPr lang="fa-IR" baseline="0" dirty="0">
                          <a:cs typeface="B Koodak" panose="00000700000000000000" pitchFamily="2" charset="-78"/>
                        </a:rPr>
                        <a:t>3197</a:t>
                      </a:r>
                      <a:endParaRPr lang="en-US" baseline="0" dirty="0">
                        <a:cs typeface="B Koodak" panose="00000700000000000000" pitchFamily="2" charset="-78"/>
                      </a:endParaRPr>
                    </a:p>
                  </a:txBody>
                  <a:tcPr/>
                </a:tc>
                <a:tc>
                  <a:txBody>
                    <a:bodyPr/>
                    <a:lstStyle/>
                    <a:p>
                      <a:pPr algn="ctr"/>
                      <a:r>
                        <a:rPr lang="fa-IR" baseline="0" dirty="0">
                          <a:cs typeface="B Koodak" panose="00000700000000000000" pitchFamily="2" charset="-78"/>
                        </a:rPr>
                        <a:t>2319</a:t>
                      </a:r>
                      <a:endParaRPr lang="en-US" baseline="0" dirty="0">
                        <a:cs typeface="B Koodak" panose="00000700000000000000" pitchFamily="2" charset="-78"/>
                      </a:endParaRPr>
                    </a:p>
                  </a:txBody>
                  <a:tcPr/>
                </a:tc>
                <a:tc>
                  <a:txBody>
                    <a:bodyPr/>
                    <a:lstStyle/>
                    <a:p>
                      <a:pPr algn="ctr"/>
                      <a:r>
                        <a:rPr lang="fa-IR" baseline="0" dirty="0">
                          <a:cs typeface="B Koodak" panose="00000700000000000000" pitchFamily="2" charset="-78"/>
                        </a:rPr>
                        <a:t>29462</a:t>
                      </a:r>
                      <a:endParaRPr lang="en-US" baseline="0" dirty="0">
                        <a:cs typeface="B Koodak" panose="00000700000000000000" pitchFamily="2" charset="-78"/>
                      </a:endParaRPr>
                    </a:p>
                  </a:txBody>
                  <a:tcPr/>
                </a:tc>
                <a:tc>
                  <a:txBody>
                    <a:bodyPr/>
                    <a:lstStyle/>
                    <a:p>
                      <a:pPr algn="ctr"/>
                      <a:r>
                        <a:rPr lang="fa-IR" baseline="0" dirty="0">
                          <a:cs typeface="B Koodak" panose="00000700000000000000" pitchFamily="2" charset="-78"/>
                        </a:rPr>
                        <a:t>10346</a:t>
                      </a:r>
                      <a:endParaRPr lang="en-US" baseline="0" dirty="0">
                        <a:cs typeface="B Koodak" panose="00000700000000000000" pitchFamily="2" charset="-78"/>
                      </a:endParaRPr>
                    </a:p>
                  </a:txBody>
                  <a:tcPr/>
                </a:tc>
                <a:tc>
                  <a:txBody>
                    <a:bodyPr/>
                    <a:lstStyle/>
                    <a:p>
                      <a:pPr algn="ctr"/>
                      <a:r>
                        <a:rPr lang="fa-IR" baseline="0" dirty="0">
                          <a:cs typeface="B Koodak" panose="00000700000000000000" pitchFamily="2" charset="-78"/>
                        </a:rPr>
                        <a:t>7638</a:t>
                      </a:r>
                      <a:endParaRPr lang="en-US" baseline="0" dirty="0">
                        <a:cs typeface="B Koodak" panose="00000700000000000000" pitchFamily="2" charset="-78"/>
                      </a:endParaRPr>
                    </a:p>
                  </a:txBody>
                  <a:tcPr/>
                </a:tc>
                <a:tc>
                  <a:txBody>
                    <a:bodyPr/>
                    <a:lstStyle/>
                    <a:p>
                      <a:r>
                        <a:rPr lang="fa-IR" baseline="0" dirty="0">
                          <a:cs typeface="B Koodak" panose="00000700000000000000" pitchFamily="2" charset="-78"/>
                        </a:rPr>
                        <a:t>مرکزی</a:t>
                      </a:r>
                      <a:endParaRPr lang="en-US" baseline="0" dirty="0">
                        <a:cs typeface="B Koodak" panose="00000700000000000000" pitchFamily="2" charset="-78"/>
                      </a:endParaRPr>
                    </a:p>
                  </a:txBody>
                  <a:tcPr/>
                </a:tc>
                <a:extLst>
                  <a:ext uri="{0D108BD9-81ED-4DB2-BD59-A6C34878D82A}">
                    <a16:rowId xmlns:a16="http://schemas.microsoft.com/office/drawing/2014/main" val="10002"/>
                  </a:ext>
                </a:extLst>
              </a:tr>
              <a:tr h="370840">
                <a:tc>
                  <a:txBody>
                    <a:bodyPr/>
                    <a:lstStyle/>
                    <a:p>
                      <a:pPr algn="ctr" rtl="0" fontAlgn="ctr"/>
                      <a:r>
                        <a:rPr lang="fa-IR" sz="1800" b="0" i="0" u="none" strike="noStrike" baseline="0" dirty="0">
                          <a:solidFill>
                            <a:srgbClr val="000000"/>
                          </a:solidFill>
                          <a:effectLst/>
                          <a:latin typeface="Georgia" panose="02040502050405020303" pitchFamily="18" charset="0"/>
                          <a:cs typeface="B Koodak" panose="00000700000000000000" pitchFamily="2" charset="-78"/>
                        </a:rPr>
                        <a:t>3605</a:t>
                      </a:r>
                      <a:endParaRPr lang="en-US" sz="1800" b="0" i="0" u="none" strike="noStrike" baseline="0" dirty="0">
                        <a:solidFill>
                          <a:srgbClr val="000000"/>
                        </a:solidFill>
                        <a:effectLst/>
                        <a:latin typeface="Georgia" panose="02040502050405020303" pitchFamily="18" charset="0"/>
                        <a:cs typeface="B Koodak" panose="00000700000000000000" pitchFamily="2" charset="-78"/>
                      </a:endParaRPr>
                    </a:p>
                  </a:txBody>
                  <a:tcPr marL="6350" marR="6350" marT="6350" marB="0" anchor="ctr"/>
                </a:tc>
                <a:tc>
                  <a:txBody>
                    <a:bodyPr/>
                    <a:lstStyle/>
                    <a:p>
                      <a:pPr algn="ctr"/>
                      <a:r>
                        <a:rPr lang="fa-IR" baseline="0" dirty="0">
                          <a:cs typeface="B Koodak" panose="00000700000000000000" pitchFamily="2" charset="-78"/>
                        </a:rPr>
                        <a:t>3605</a:t>
                      </a:r>
                      <a:endParaRPr lang="en-US" baseline="0" dirty="0">
                        <a:cs typeface="B Koodak" panose="00000700000000000000" pitchFamily="2" charset="-78"/>
                      </a:endParaRPr>
                    </a:p>
                  </a:txBody>
                  <a:tcPr/>
                </a:tc>
                <a:tc>
                  <a:txBody>
                    <a:bodyPr/>
                    <a:lstStyle/>
                    <a:p>
                      <a:pPr algn="ctr"/>
                      <a:r>
                        <a:rPr lang="fa-IR" baseline="0" dirty="0">
                          <a:cs typeface="B Koodak" panose="00000700000000000000" pitchFamily="2" charset="-78"/>
                        </a:rPr>
                        <a:t>-</a:t>
                      </a:r>
                      <a:endParaRPr lang="en-US" baseline="0" dirty="0">
                        <a:cs typeface="B Koodak" panose="00000700000000000000" pitchFamily="2" charset="-78"/>
                      </a:endParaRPr>
                    </a:p>
                  </a:txBody>
                  <a:tcPr/>
                </a:tc>
                <a:tc>
                  <a:txBody>
                    <a:bodyPr/>
                    <a:lstStyle/>
                    <a:p>
                      <a:pPr algn="ctr"/>
                      <a:r>
                        <a:rPr lang="fa-IR" baseline="0" dirty="0">
                          <a:cs typeface="B Koodak" panose="00000700000000000000" pitchFamily="2" charset="-78"/>
                        </a:rPr>
                        <a:t>11493</a:t>
                      </a:r>
                      <a:endParaRPr lang="en-US" baseline="0" dirty="0">
                        <a:cs typeface="B Koodak" panose="00000700000000000000" pitchFamily="2" charset="-78"/>
                      </a:endParaRPr>
                    </a:p>
                  </a:txBody>
                  <a:tcPr/>
                </a:tc>
                <a:tc>
                  <a:txBody>
                    <a:bodyPr/>
                    <a:lstStyle/>
                    <a:p>
                      <a:pPr algn="ctr"/>
                      <a:r>
                        <a:rPr lang="fa-IR" baseline="0" dirty="0">
                          <a:cs typeface="B Koodak" panose="00000700000000000000" pitchFamily="2" charset="-78"/>
                        </a:rPr>
                        <a:t>11493</a:t>
                      </a:r>
                      <a:endParaRPr lang="en-US" baseline="0" dirty="0">
                        <a:cs typeface="B Koodak" panose="00000700000000000000" pitchFamily="2" charset="-78"/>
                      </a:endParaRPr>
                    </a:p>
                  </a:txBody>
                  <a:tcPr/>
                </a:tc>
                <a:tc>
                  <a:txBody>
                    <a:bodyPr/>
                    <a:lstStyle/>
                    <a:p>
                      <a:pPr algn="ctr"/>
                      <a:r>
                        <a:rPr lang="fa-IR" baseline="0" dirty="0">
                          <a:cs typeface="B Koodak" panose="00000700000000000000" pitchFamily="2" charset="-78"/>
                        </a:rPr>
                        <a:t>-</a:t>
                      </a:r>
                      <a:endParaRPr lang="en-US" baseline="0" dirty="0">
                        <a:cs typeface="B Koodak" panose="00000700000000000000" pitchFamily="2" charset="-78"/>
                      </a:endParaRPr>
                    </a:p>
                  </a:txBody>
                  <a:tcPr/>
                </a:tc>
                <a:tc>
                  <a:txBody>
                    <a:bodyPr/>
                    <a:lstStyle/>
                    <a:p>
                      <a:r>
                        <a:rPr lang="fa-IR" baseline="0" dirty="0">
                          <a:cs typeface="B Koodak" panose="00000700000000000000" pitchFamily="2" charset="-78"/>
                        </a:rPr>
                        <a:t>باغ </a:t>
                      </a:r>
                      <a:r>
                        <a:rPr lang="fa-IR" baseline="0" dirty="0" err="1">
                          <a:cs typeface="B Koodak" panose="00000700000000000000" pitchFamily="2" charset="-78"/>
                        </a:rPr>
                        <a:t>حلی</a:t>
                      </a:r>
                      <a:endParaRPr lang="en-US" baseline="0" dirty="0">
                        <a:cs typeface="B Koodak" panose="00000700000000000000" pitchFamily="2" charset="-78"/>
                      </a:endParaRPr>
                    </a:p>
                  </a:txBody>
                  <a:tcPr/>
                </a:tc>
                <a:extLst>
                  <a:ext uri="{0D108BD9-81ED-4DB2-BD59-A6C34878D82A}">
                    <a16:rowId xmlns:a16="http://schemas.microsoft.com/office/drawing/2014/main" val="10003"/>
                  </a:ext>
                </a:extLst>
              </a:tr>
              <a:tr h="370840">
                <a:tc>
                  <a:txBody>
                    <a:bodyPr/>
                    <a:lstStyle/>
                    <a:p>
                      <a:pPr algn="ctr" fontAlgn="t"/>
                      <a:r>
                        <a:rPr lang="fa-IR" sz="1800" b="0" i="0" u="none" strike="noStrike" baseline="0" dirty="0">
                          <a:solidFill>
                            <a:srgbClr val="000000"/>
                          </a:solidFill>
                          <a:effectLst/>
                          <a:latin typeface="Arial" panose="020B0604020202020204" pitchFamily="34" charset="0"/>
                          <a:cs typeface="B Koodak" panose="00000700000000000000" pitchFamily="2" charset="-78"/>
                        </a:rPr>
                        <a:t>3605</a:t>
                      </a:r>
                      <a:endParaRPr lang="en-US" sz="1800" b="0" i="0" u="none" strike="noStrike" baseline="0" dirty="0">
                        <a:solidFill>
                          <a:srgbClr val="000000"/>
                        </a:solidFill>
                        <a:effectLst/>
                        <a:latin typeface="Arial" panose="020B0604020202020204" pitchFamily="34" charset="0"/>
                        <a:cs typeface="B Koodak" panose="00000700000000000000" pitchFamily="2" charset="-78"/>
                      </a:endParaRPr>
                    </a:p>
                  </a:txBody>
                  <a:tcPr marL="6350" marR="6350" marT="6350" marB="0"/>
                </a:tc>
                <a:tc>
                  <a:txBody>
                    <a:bodyPr/>
                    <a:lstStyle/>
                    <a:p>
                      <a:pPr algn="ctr" fontAlgn="t"/>
                      <a:r>
                        <a:rPr lang="fa-IR" sz="1800" b="0" i="0" u="none" strike="noStrike" baseline="0" dirty="0">
                          <a:solidFill>
                            <a:srgbClr val="000000"/>
                          </a:solidFill>
                          <a:effectLst/>
                          <a:latin typeface="Arial" panose="020B0604020202020204" pitchFamily="34" charset="0"/>
                          <a:cs typeface="B Koodak" panose="00000700000000000000" pitchFamily="2" charset="-78"/>
                        </a:rPr>
                        <a:t>6802</a:t>
                      </a:r>
                      <a:endParaRPr lang="en-US" sz="1800" b="0" i="0" u="none" strike="noStrike" baseline="0" dirty="0">
                        <a:solidFill>
                          <a:srgbClr val="000000"/>
                        </a:solidFill>
                        <a:effectLst/>
                        <a:latin typeface="Arial" panose="020B0604020202020204" pitchFamily="34" charset="0"/>
                        <a:cs typeface="B Koodak" panose="00000700000000000000" pitchFamily="2" charset="-78"/>
                      </a:endParaRPr>
                    </a:p>
                  </a:txBody>
                  <a:tcPr marL="6350" marR="6350" marT="6350" marB="0"/>
                </a:tc>
                <a:tc>
                  <a:txBody>
                    <a:bodyPr/>
                    <a:lstStyle/>
                    <a:p>
                      <a:pPr algn="ctr" rtl="0" fontAlgn="ctr"/>
                      <a:r>
                        <a:rPr lang="fa-IR" sz="1800" b="0" i="0" u="none" strike="noStrike" baseline="0" dirty="0">
                          <a:solidFill>
                            <a:srgbClr val="000000"/>
                          </a:solidFill>
                          <a:effectLst/>
                          <a:latin typeface="Georgia" panose="02040502050405020303" pitchFamily="18" charset="0"/>
                          <a:cs typeface="B Koodak" panose="00000700000000000000" pitchFamily="2" charset="-78"/>
                        </a:rPr>
                        <a:t>2319</a:t>
                      </a:r>
                      <a:endParaRPr lang="en-US" sz="1800" b="0" i="0" u="none" strike="noStrike" baseline="0" dirty="0">
                        <a:solidFill>
                          <a:srgbClr val="000000"/>
                        </a:solidFill>
                        <a:effectLst/>
                        <a:latin typeface="Georgia" panose="02040502050405020303" pitchFamily="18" charset="0"/>
                        <a:cs typeface="B Koodak" panose="00000700000000000000" pitchFamily="2" charset="-78"/>
                      </a:endParaRPr>
                    </a:p>
                  </a:txBody>
                  <a:tcPr marL="6350" marR="6350" marT="6350" marB="0" anchor="ctr"/>
                </a:tc>
                <a:tc>
                  <a:txBody>
                    <a:bodyPr/>
                    <a:lstStyle/>
                    <a:p>
                      <a:pPr algn="ctr" fontAlgn="t"/>
                      <a:r>
                        <a:rPr lang="fa-IR" sz="1800" b="0" i="0" u="none" strike="noStrike" baseline="0" dirty="0">
                          <a:solidFill>
                            <a:srgbClr val="000000"/>
                          </a:solidFill>
                          <a:effectLst/>
                          <a:latin typeface="Arial" panose="020B0604020202020204" pitchFamily="34" charset="0"/>
                          <a:cs typeface="B Koodak" panose="00000700000000000000" pitchFamily="2" charset="-78"/>
                        </a:rPr>
                        <a:t>40955</a:t>
                      </a:r>
                      <a:endParaRPr lang="en-US" sz="1800" b="0" i="0" u="none" strike="noStrike" baseline="0" dirty="0">
                        <a:solidFill>
                          <a:srgbClr val="000000"/>
                        </a:solidFill>
                        <a:effectLst/>
                        <a:latin typeface="Arial" panose="020B0604020202020204" pitchFamily="34" charset="0"/>
                        <a:cs typeface="B Koodak" panose="00000700000000000000" pitchFamily="2" charset="-78"/>
                      </a:endParaRPr>
                    </a:p>
                  </a:txBody>
                  <a:tcPr marL="6350" marR="6350" marT="6350" marB="0"/>
                </a:tc>
                <a:tc>
                  <a:txBody>
                    <a:bodyPr/>
                    <a:lstStyle/>
                    <a:p>
                      <a:pPr algn="ctr" fontAlgn="t"/>
                      <a:r>
                        <a:rPr lang="fa-IR" sz="1800" b="0" i="0" u="none" strike="noStrike" baseline="0" dirty="0">
                          <a:solidFill>
                            <a:srgbClr val="000000"/>
                          </a:solidFill>
                          <a:effectLst/>
                          <a:latin typeface="Arial" panose="020B0604020202020204" pitchFamily="34" charset="0"/>
                          <a:cs typeface="B Koodak" panose="00000700000000000000" pitchFamily="2" charset="-78"/>
                        </a:rPr>
                        <a:t>21839</a:t>
                      </a:r>
                      <a:endParaRPr lang="en-US" sz="1800" b="0" i="0" u="none" strike="noStrike" baseline="0" dirty="0">
                        <a:solidFill>
                          <a:srgbClr val="000000"/>
                        </a:solidFill>
                        <a:effectLst/>
                        <a:latin typeface="Arial" panose="020B0604020202020204" pitchFamily="34" charset="0"/>
                        <a:cs typeface="B Koodak" panose="00000700000000000000" pitchFamily="2" charset="-78"/>
                      </a:endParaRPr>
                    </a:p>
                  </a:txBody>
                  <a:tcPr marL="6350" marR="6350" marT="6350" marB="0"/>
                </a:tc>
                <a:tc>
                  <a:txBody>
                    <a:bodyPr/>
                    <a:lstStyle/>
                    <a:p>
                      <a:pPr algn="ctr" rtl="0" fontAlgn="ctr"/>
                      <a:r>
                        <a:rPr lang="fa-IR" sz="1800" b="0" i="0" u="none" strike="noStrike" baseline="0" dirty="0">
                          <a:solidFill>
                            <a:srgbClr val="000000"/>
                          </a:solidFill>
                          <a:effectLst/>
                          <a:latin typeface="Georgia" panose="02040502050405020303" pitchFamily="18" charset="0"/>
                          <a:cs typeface="B Koodak" panose="00000700000000000000" pitchFamily="2" charset="-78"/>
                        </a:rPr>
                        <a:t>7638</a:t>
                      </a:r>
                      <a:endParaRPr lang="en-US" sz="1800" b="0" i="0" u="none" strike="noStrike" baseline="0" dirty="0">
                        <a:solidFill>
                          <a:srgbClr val="000000"/>
                        </a:solidFill>
                        <a:effectLst/>
                        <a:latin typeface="Georgia" panose="02040502050405020303" pitchFamily="18" charset="0"/>
                        <a:cs typeface="B Koodak" panose="00000700000000000000" pitchFamily="2" charset="-78"/>
                      </a:endParaRPr>
                    </a:p>
                  </a:txBody>
                  <a:tcPr marL="6350" marR="6350" marT="6350" marB="0" anchor="ctr"/>
                </a:tc>
                <a:tc>
                  <a:txBody>
                    <a:bodyPr/>
                    <a:lstStyle/>
                    <a:p>
                      <a:r>
                        <a:rPr lang="fa-IR" baseline="0" dirty="0">
                          <a:cs typeface="B Koodak" panose="00000700000000000000" pitchFamily="2" charset="-78"/>
                        </a:rPr>
                        <a:t>شهرستان سلطانیه</a:t>
                      </a:r>
                      <a:endParaRPr lang="en-US" baseline="0" dirty="0">
                        <a:cs typeface="B Koodak" panose="00000700000000000000" pitchFamily="2" charset="-78"/>
                      </a:endParaRPr>
                    </a:p>
                  </a:txBody>
                  <a:tcPr/>
                </a:tc>
                <a:extLst>
                  <a:ext uri="{0D108BD9-81ED-4DB2-BD59-A6C34878D82A}">
                    <a16:rowId xmlns:a16="http://schemas.microsoft.com/office/drawing/2014/main" val="10004"/>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637219301"/>
              </p:ext>
            </p:extLst>
          </p:nvPr>
        </p:nvGraphicFramePr>
        <p:xfrm>
          <a:off x="431800" y="4250088"/>
          <a:ext cx="8229599" cy="2123440"/>
        </p:xfrm>
        <a:graphic>
          <a:graphicData uri="http://schemas.openxmlformats.org/drawingml/2006/table">
            <a:tbl>
              <a:tblPr firstRow="1" bandRow="1">
                <a:tableStyleId>{5C22544A-7EE6-4342-B048-85BDC9FD1C3A}</a:tableStyleId>
              </a:tblPr>
              <a:tblGrid>
                <a:gridCol w="1175657">
                  <a:extLst>
                    <a:ext uri="{9D8B030D-6E8A-4147-A177-3AD203B41FA5}">
                      <a16:colId xmlns:a16="http://schemas.microsoft.com/office/drawing/2014/main" val="2852361031"/>
                    </a:ext>
                  </a:extLst>
                </a:gridCol>
                <a:gridCol w="1175657">
                  <a:extLst>
                    <a:ext uri="{9D8B030D-6E8A-4147-A177-3AD203B41FA5}">
                      <a16:colId xmlns:a16="http://schemas.microsoft.com/office/drawing/2014/main" val="865891470"/>
                    </a:ext>
                  </a:extLst>
                </a:gridCol>
                <a:gridCol w="1175657">
                  <a:extLst>
                    <a:ext uri="{9D8B030D-6E8A-4147-A177-3AD203B41FA5}">
                      <a16:colId xmlns:a16="http://schemas.microsoft.com/office/drawing/2014/main" val="4259127837"/>
                    </a:ext>
                  </a:extLst>
                </a:gridCol>
                <a:gridCol w="1175657">
                  <a:extLst>
                    <a:ext uri="{9D8B030D-6E8A-4147-A177-3AD203B41FA5}">
                      <a16:colId xmlns:a16="http://schemas.microsoft.com/office/drawing/2014/main" val="4011357540"/>
                    </a:ext>
                  </a:extLst>
                </a:gridCol>
                <a:gridCol w="1175657">
                  <a:extLst>
                    <a:ext uri="{9D8B030D-6E8A-4147-A177-3AD203B41FA5}">
                      <a16:colId xmlns:a16="http://schemas.microsoft.com/office/drawing/2014/main" val="1344994877"/>
                    </a:ext>
                  </a:extLst>
                </a:gridCol>
                <a:gridCol w="1175657">
                  <a:extLst>
                    <a:ext uri="{9D8B030D-6E8A-4147-A177-3AD203B41FA5}">
                      <a16:colId xmlns:a16="http://schemas.microsoft.com/office/drawing/2014/main" val="2770993437"/>
                    </a:ext>
                  </a:extLst>
                </a:gridCol>
                <a:gridCol w="1175657">
                  <a:extLst>
                    <a:ext uri="{9D8B030D-6E8A-4147-A177-3AD203B41FA5}">
                      <a16:colId xmlns:a16="http://schemas.microsoft.com/office/drawing/2014/main" val="2305871414"/>
                    </a:ext>
                  </a:extLst>
                </a:gridCol>
              </a:tblGrid>
              <a:tr h="370840">
                <a:tc gridSpan="3">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baseline="0" dirty="0">
                          <a:cs typeface="B Koodak" panose="00000700000000000000" pitchFamily="2" charset="-78"/>
                        </a:rPr>
                        <a:t>تعداد خانوار</a:t>
                      </a:r>
                      <a:endParaRPr lang="en-US" baseline="0" dirty="0">
                        <a:cs typeface="B Koodak" panose="00000700000000000000" pitchFamily="2" charset="-78"/>
                      </a:endParaRPr>
                    </a:p>
                  </a:txBody>
                  <a:tcPr/>
                </a:tc>
                <a:tc hMerge="1">
                  <a:txBody>
                    <a:bodyPr/>
                    <a:lstStyle/>
                    <a:p>
                      <a:endParaRPr lang="en-US" dirty="0"/>
                    </a:p>
                  </a:txBody>
                  <a:tcPr/>
                </a:tc>
                <a:tc hMerge="1">
                  <a: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en-US" dirty="0"/>
                    </a:p>
                  </a:txBody>
                  <a:tcPr/>
                </a:tc>
                <a:tc gridSpan="3">
                  <a:txBody>
                    <a:bodyPr/>
                    <a:lstStyle/>
                    <a:p>
                      <a:pPr algn="ctr"/>
                      <a:r>
                        <a:rPr lang="fa-IR" baseline="0" dirty="0">
                          <a:cs typeface="B Koodak" panose="00000700000000000000" pitchFamily="2" charset="-78"/>
                        </a:rPr>
                        <a:t>تعداد جمعیت</a:t>
                      </a:r>
                      <a:endParaRPr lang="en-US" baseline="0" dirty="0">
                        <a:cs typeface="B Koodak" panose="00000700000000000000" pitchFamily="2" charset="-78"/>
                      </a:endParaRPr>
                    </a:p>
                  </a:txBody>
                  <a:tcPr/>
                </a:tc>
                <a:tc hMerge="1">
                  <a:txBody>
                    <a:bodyPr/>
                    <a:lstStyle/>
                    <a:p>
                      <a:endParaRPr lang="en-US" dirty="0"/>
                    </a:p>
                  </a:txBody>
                  <a:tcPr/>
                </a:tc>
                <a:tc hMerge="1">
                  <a:txBody>
                    <a:bodyPr/>
                    <a:lstStyle/>
                    <a:p>
                      <a:endParaRPr lang="en-US" dirty="0"/>
                    </a:p>
                  </a:txBody>
                  <a:tcPr/>
                </a:tc>
                <a:tc rowSpan="2">
                  <a:txBody>
                    <a:bodyPr/>
                    <a:lstStyle/>
                    <a:p>
                      <a:r>
                        <a:rPr lang="fa-IR" baseline="0" dirty="0">
                          <a:cs typeface="B Koodak" panose="00000700000000000000" pitchFamily="2" charset="-78"/>
                        </a:rPr>
                        <a:t>نام منظومه</a:t>
                      </a:r>
                      <a:endParaRPr lang="en-US" baseline="0" dirty="0">
                        <a:cs typeface="B Koodak" panose="00000700000000000000" pitchFamily="2" charset="-78"/>
                      </a:endParaRPr>
                    </a:p>
                  </a:txBody>
                  <a:tcPr/>
                </a:tc>
                <a:extLst>
                  <a:ext uri="{0D108BD9-81ED-4DB2-BD59-A6C34878D82A}">
                    <a16:rowId xmlns:a16="http://schemas.microsoft.com/office/drawing/2014/main" val="3659179165"/>
                  </a:ext>
                </a:extLst>
              </a:tr>
              <a:tr h="370840">
                <a:tc>
                  <a:txBody>
                    <a:bodyPr/>
                    <a:lstStyle/>
                    <a:p>
                      <a:pPr algn="r" rtl="1"/>
                      <a:r>
                        <a:rPr lang="fa-IR" baseline="0" dirty="0">
                          <a:cs typeface="B Koodak" panose="00000700000000000000" pitchFamily="2" charset="-78"/>
                        </a:rPr>
                        <a:t>جمع</a:t>
                      </a:r>
                      <a:endParaRPr lang="en-US" baseline="0" dirty="0">
                        <a:cs typeface="B Koodak" panose="00000700000000000000" pitchFamily="2" charset="-78"/>
                      </a:endParaRPr>
                    </a:p>
                  </a:txBody>
                  <a:tcPr/>
                </a:tc>
                <a:tc>
                  <a:txBody>
                    <a:bodyPr/>
                    <a:lstStyle/>
                    <a:p>
                      <a:pPr algn="r" rtl="1"/>
                      <a:r>
                        <a:rPr lang="fa-IR" baseline="0" dirty="0">
                          <a:cs typeface="B Koodak" panose="00000700000000000000" pitchFamily="2" charset="-78"/>
                        </a:rPr>
                        <a:t>روستایی</a:t>
                      </a:r>
                      <a:endParaRPr lang="en-US" baseline="0" dirty="0">
                        <a:cs typeface="B Koodak" panose="00000700000000000000" pitchFamily="2" charset="-78"/>
                      </a:endParaRPr>
                    </a:p>
                  </a:txBody>
                  <a:tcPr/>
                </a:tc>
                <a:tc>
                  <a:txBody>
                    <a:bodyPr/>
                    <a:lstStyle/>
                    <a:p>
                      <a:pPr algn="r" rtl="1"/>
                      <a:r>
                        <a:rPr lang="fa-IR" baseline="0" dirty="0">
                          <a:cs typeface="B Koodak" panose="00000700000000000000" pitchFamily="2" charset="-78"/>
                        </a:rPr>
                        <a:t>شهری</a:t>
                      </a:r>
                      <a:endParaRPr lang="en-US" baseline="0" dirty="0">
                        <a:cs typeface="B Koodak" panose="00000700000000000000" pitchFamily="2" charset="-78"/>
                      </a:endParaRPr>
                    </a:p>
                  </a:txBody>
                  <a:tcPr/>
                </a:tc>
                <a:tc>
                  <a:txBody>
                    <a:bodyPr/>
                    <a:lstStyle/>
                    <a:p>
                      <a:pPr algn="r" rtl="1"/>
                      <a:r>
                        <a:rPr lang="fa-IR" baseline="0" dirty="0">
                          <a:cs typeface="B Koodak" panose="00000700000000000000" pitchFamily="2" charset="-78"/>
                        </a:rPr>
                        <a:t>جمع</a:t>
                      </a:r>
                      <a:endParaRPr lang="en-US" baseline="0" dirty="0">
                        <a:cs typeface="B Koodak" panose="00000700000000000000" pitchFamily="2" charset="-78"/>
                      </a:endParaRPr>
                    </a:p>
                  </a:txBody>
                  <a:tcPr/>
                </a:tc>
                <a:tc>
                  <a:txBody>
                    <a:bodyPr/>
                    <a:lstStyle/>
                    <a:p>
                      <a:pPr algn="r" rtl="1"/>
                      <a:r>
                        <a:rPr lang="fa-IR" baseline="0" dirty="0">
                          <a:cs typeface="B Koodak" panose="00000700000000000000" pitchFamily="2" charset="-78"/>
                        </a:rPr>
                        <a:t>روستایی</a:t>
                      </a:r>
                      <a:endParaRPr lang="en-US" baseline="0" dirty="0">
                        <a:cs typeface="B Koodak" panose="00000700000000000000" pitchFamily="2" charset="-78"/>
                      </a:endParaRPr>
                    </a:p>
                  </a:txBody>
                  <a:tcPr/>
                </a:tc>
                <a:tc>
                  <a:txBody>
                    <a:bodyPr/>
                    <a:lstStyle/>
                    <a:p>
                      <a:pPr algn="r" rtl="1"/>
                      <a:r>
                        <a:rPr lang="fa-IR" baseline="0" dirty="0">
                          <a:cs typeface="B Koodak" panose="00000700000000000000" pitchFamily="2" charset="-78"/>
                        </a:rPr>
                        <a:t>شهری</a:t>
                      </a:r>
                      <a:endParaRPr lang="en-US" baseline="0" dirty="0">
                        <a:cs typeface="B Koodak" panose="00000700000000000000" pitchFamily="2" charset="-78"/>
                      </a:endParaRPr>
                    </a:p>
                  </a:txBody>
                  <a:tcPr/>
                </a:tc>
                <a:tc vMerge="1">
                  <a:txBody>
                    <a:bodyPr/>
                    <a:lstStyle/>
                    <a:p>
                      <a:endParaRPr lang="en-US" dirty="0"/>
                    </a:p>
                  </a:txBody>
                  <a:tcPr/>
                </a:tc>
                <a:extLst>
                  <a:ext uri="{0D108BD9-81ED-4DB2-BD59-A6C34878D82A}">
                    <a16:rowId xmlns:a16="http://schemas.microsoft.com/office/drawing/2014/main" val="1220394821"/>
                  </a:ext>
                </a:extLst>
              </a:tr>
              <a:tr h="370840">
                <a:tc>
                  <a:txBody>
                    <a:bodyPr/>
                    <a:lstStyle/>
                    <a:p>
                      <a:pPr algn="ctr" rtl="0" fontAlgn="ctr"/>
                      <a:r>
                        <a:rPr lang="en-US" sz="1800" b="0" i="0" u="none" strike="noStrike">
                          <a:solidFill>
                            <a:srgbClr val="000000"/>
                          </a:solidFill>
                          <a:effectLst/>
                          <a:latin typeface="B Koodak" panose="00000700000000000000" pitchFamily="2" charset="-78"/>
                          <a:cs typeface="B Koodak" panose="00000700000000000000" pitchFamily="2" charset="-78"/>
                        </a:rPr>
                        <a:t>60.5</a:t>
                      </a:r>
                    </a:p>
                  </a:txBody>
                  <a:tcPr marL="6350" marR="6350" marT="6350" marB="0" anchor="ctr"/>
                </a:tc>
                <a:tc>
                  <a:txBody>
                    <a:bodyPr/>
                    <a:lstStyle/>
                    <a:p>
                      <a:pPr algn="ctr" rtl="0" fontAlgn="ctr"/>
                      <a:r>
                        <a:rPr lang="en-US" sz="1800" b="0" i="0" u="none" strike="noStrike">
                          <a:solidFill>
                            <a:srgbClr val="000000"/>
                          </a:solidFill>
                          <a:effectLst/>
                          <a:latin typeface="B Koodak" panose="00000700000000000000" pitchFamily="2" charset="-78"/>
                          <a:cs typeface="B Koodak" panose="00000700000000000000" pitchFamily="2" charset="-78"/>
                        </a:rPr>
                        <a:t>47.0</a:t>
                      </a:r>
                    </a:p>
                  </a:txBody>
                  <a:tcPr marL="6350" marR="6350" marT="6350" marB="0" anchor="ctr"/>
                </a:tc>
                <a:tc>
                  <a:txBody>
                    <a:bodyPr/>
                    <a:lstStyle/>
                    <a:p>
                      <a:pPr algn="ctr" rtl="0" fontAlgn="ctr"/>
                      <a:r>
                        <a:rPr lang="en-US" sz="1800" b="0" i="0" u="none" strike="noStrike">
                          <a:solidFill>
                            <a:srgbClr val="000000"/>
                          </a:solidFill>
                          <a:effectLst/>
                          <a:latin typeface="B Koodak" panose="00000700000000000000" pitchFamily="2" charset="-78"/>
                          <a:cs typeface="B Koodak" panose="00000700000000000000" pitchFamily="2" charset="-78"/>
                        </a:rPr>
                        <a:t>100.0</a:t>
                      </a:r>
                    </a:p>
                  </a:txBody>
                  <a:tcPr marL="6350" marR="6350" marT="6350" marB="0" anchor="ctr"/>
                </a:tc>
                <a:tc>
                  <a:txBody>
                    <a:bodyPr/>
                    <a:lstStyle/>
                    <a:p>
                      <a:pPr algn="ctr" rtl="0" fontAlgn="ctr"/>
                      <a:r>
                        <a:rPr lang="en-US" sz="1800" b="0" i="0" u="none" strike="noStrike">
                          <a:solidFill>
                            <a:srgbClr val="000000"/>
                          </a:solidFill>
                          <a:effectLst/>
                          <a:latin typeface="B Koodak" panose="00000700000000000000" pitchFamily="2" charset="-78"/>
                          <a:cs typeface="B Koodak" panose="00000700000000000000" pitchFamily="2" charset="-78"/>
                        </a:rPr>
                        <a:t>71.9</a:t>
                      </a:r>
                    </a:p>
                  </a:txBody>
                  <a:tcPr marL="6350" marR="6350" marT="6350" marB="0" anchor="ctr"/>
                </a:tc>
                <a:tc>
                  <a:txBody>
                    <a:bodyPr/>
                    <a:lstStyle/>
                    <a:p>
                      <a:pPr algn="ctr" rtl="0" fontAlgn="ctr"/>
                      <a:r>
                        <a:rPr lang="en-US" sz="1800" b="0" i="0" u="none" strike="noStrike">
                          <a:solidFill>
                            <a:srgbClr val="000000"/>
                          </a:solidFill>
                          <a:effectLst/>
                          <a:latin typeface="B Koodak" panose="00000700000000000000" pitchFamily="2" charset="-78"/>
                          <a:cs typeface="B Koodak" panose="00000700000000000000" pitchFamily="2" charset="-78"/>
                        </a:rPr>
                        <a:t>65.5</a:t>
                      </a:r>
                    </a:p>
                  </a:txBody>
                  <a:tcPr marL="6350" marR="6350" marT="6350" marB="0" anchor="ctr"/>
                </a:tc>
                <a:tc>
                  <a:txBody>
                    <a:bodyPr/>
                    <a:lstStyle/>
                    <a:p>
                      <a:pPr algn="ctr" rtl="0" fontAlgn="ctr"/>
                      <a:r>
                        <a:rPr lang="en-US" sz="1800" b="0" i="0" u="none" strike="noStrike">
                          <a:solidFill>
                            <a:srgbClr val="000000"/>
                          </a:solidFill>
                          <a:effectLst/>
                          <a:latin typeface="B Koodak" panose="00000700000000000000" pitchFamily="2" charset="-78"/>
                          <a:cs typeface="B Koodak" panose="00000700000000000000" pitchFamily="2" charset="-78"/>
                        </a:rPr>
                        <a:t>100</a:t>
                      </a:r>
                    </a:p>
                  </a:txBody>
                  <a:tcPr marL="6350" marR="6350" marT="6350" marB="0" anchor="ctr"/>
                </a:tc>
                <a:tc>
                  <a:txBody>
                    <a:bodyPr/>
                    <a:lstStyle/>
                    <a:p>
                      <a:r>
                        <a:rPr lang="fa-IR" baseline="0" dirty="0">
                          <a:cs typeface="B Koodak" panose="00000700000000000000" pitchFamily="2" charset="-78"/>
                        </a:rPr>
                        <a:t>مرکزی</a:t>
                      </a:r>
                      <a:endParaRPr lang="en-US" baseline="0" dirty="0">
                        <a:cs typeface="B Koodak" panose="00000700000000000000" pitchFamily="2" charset="-78"/>
                      </a:endParaRPr>
                    </a:p>
                  </a:txBody>
                  <a:tcPr/>
                </a:tc>
                <a:extLst>
                  <a:ext uri="{0D108BD9-81ED-4DB2-BD59-A6C34878D82A}">
                    <a16:rowId xmlns:a16="http://schemas.microsoft.com/office/drawing/2014/main" val="2442014053"/>
                  </a:ext>
                </a:extLst>
              </a:tr>
              <a:tr h="370840">
                <a:tc>
                  <a:txBody>
                    <a:bodyPr/>
                    <a:lstStyle/>
                    <a:p>
                      <a:pPr algn="ctr" rtl="0" fontAlgn="ctr"/>
                      <a:r>
                        <a:rPr lang="en-US" sz="1800" b="0" i="0" u="none" strike="noStrike">
                          <a:solidFill>
                            <a:srgbClr val="000000"/>
                          </a:solidFill>
                          <a:effectLst/>
                          <a:latin typeface="B Koodak" panose="00000700000000000000" pitchFamily="2" charset="-78"/>
                          <a:cs typeface="B Koodak" panose="00000700000000000000" pitchFamily="2" charset="-78"/>
                        </a:rPr>
                        <a:t>39.5</a:t>
                      </a:r>
                    </a:p>
                  </a:txBody>
                  <a:tcPr marL="6350" marR="6350" marT="6350" marB="0" anchor="ctr"/>
                </a:tc>
                <a:tc>
                  <a:txBody>
                    <a:bodyPr/>
                    <a:lstStyle/>
                    <a:p>
                      <a:pPr algn="ctr" rtl="0" fontAlgn="ctr"/>
                      <a:r>
                        <a:rPr lang="en-US" sz="1800" b="0" i="0" u="none" strike="noStrike">
                          <a:solidFill>
                            <a:srgbClr val="000000"/>
                          </a:solidFill>
                          <a:effectLst/>
                          <a:latin typeface="B Koodak" panose="00000700000000000000" pitchFamily="2" charset="-78"/>
                          <a:cs typeface="B Koodak" panose="00000700000000000000" pitchFamily="2" charset="-78"/>
                        </a:rPr>
                        <a:t>53.0</a:t>
                      </a:r>
                    </a:p>
                  </a:txBody>
                  <a:tcPr marL="6350" marR="6350" marT="6350" marB="0" anchor="ctr"/>
                </a:tc>
                <a:tc>
                  <a:txBody>
                    <a:bodyPr/>
                    <a:lstStyle/>
                    <a:p>
                      <a:pPr algn="ctr" rtl="0" fontAlgn="ctr"/>
                      <a:r>
                        <a:rPr lang="en-US" sz="1800" b="0" i="0" u="none" strike="noStrike">
                          <a:solidFill>
                            <a:srgbClr val="000000"/>
                          </a:solidFill>
                          <a:effectLst/>
                          <a:latin typeface="B Koodak" panose="00000700000000000000" pitchFamily="2" charset="-78"/>
                          <a:cs typeface="B Koodak" panose="00000700000000000000" pitchFamily="2" charset="-78"/>
                        </a:rPr>
                        <a:t>-</a:t>
                      </a:r>
                    </a:p>
                  </a:txBody>
                  <a:tcPr marL="6350" marR="6350" marT="6350" marB="0" anchor="ctr"/>
                </a:tc>
                <a:tc>
                  <a:txBody>
                    <a:bodyPr/>
                    <a:lstStyle/>
                    <a:p>
                      <a:pPr algn="ctr" rtl="0" fontAlgn="ctr"/>
                      <a:r>
                        <a:rPr lang="en-US" sz="1800" b="0" i="0" u="none" strike="noStrike">
                          <a:solidFill>
                            <a:srgbClr val="000000"/>
                          </a:solidFill>
                          <a:effectLst/>
                          <a:latin typeface="B Koodak" panose="00000700000000000000" pitchFamily="2" charset="-78"/>
                          <a:cs typeface="B Koodak" panose="00000700000000000000" pitchFamily="2" charset="-78"/>
                        </a:rPr>
                        <a:t>28.1</a:t>
                      </a:r>
                    </a:p>
                  </a:txBody>
                  <a:tcPr marL="6350" marR="6350" marT="6350" marB="0" anchor="ctr"/>
                </a:tc>
                <a:tc>
                  <a:txBody>
                    <a:bodyPr/>
                    <a:lstStyle/>
                    <a:p>
                      <a:pPr algn="ctr" rtl="0" fontAlgn="ctr"/>
                      <a:r>
                        <a:rPr lang="en-US" sz="1800" b="0" i="0" u="none" strike="noStrike">
                          <a:solidFill>
                            <a:srgbClr val="000000"/>
                          </a:solidFill>
                          <a:effectLst/>
                          <a:latin typeface="B Koodak" panose="00000700000000000000" pitchFamily="2" charset="-78"/>
                          <a:cs typeface="B Koodak" panose="00000700000000000000" pitchFamily="2" charset="-78"/>
                        </a:rPr>
                        <a:t>34.5</a:t>
                      </a:r>
                    </a:p>
                  </a:txBody>
                  <a:tcPr marL="6350" marR="6350" marT="6350" marB="0" anchor="ctr"/>
                </a:tc>
                <a:tc>
                  <a:txBody>
                    <a:bodyPr/>
                    <a:lstStyle/>
                    <a:p>
                      <a:pPr algn="ctr" rtl="0" fontAlgn="ctr"/>
                      <a:r>
                        <a:rPr lang="en-US" sz="1800" b="0" i="0" u="none" strike="noStrike">
                          <a:solidFill>
                            <a:srgbClr val="000000"/>
                          </a:solidFill>
                          <a:effectLst/>
                          <a:latin typeface="B Koodak" panose="00000700000000000000" pitchFamily="2" charset="-78"/>
                          <a:cs typeface="B Koodak" panose="00000700000000000000" pitchFamily="2" charset="-78"/>
                        </a:rPr>
                        <a:t>-</a:t>
                      </a:r>
                    </a:p>
                  </a:txBody>
                  <a:tcPr marL="6350" marR="6350" marT="6350" marB="0" anchor="ctr"/>
                </a:tc>
                <a:tc>
                  <a:txBody>
                    <a:bodyPr/>
                    <a:lstStyle/>
                    <a:p>
                      <a:r>
                        <a:rPr lang="fa-IR" baseline="0" dirty="0">
                          <a:cs typeface="B Koodak" panose="00000700000000000000" pitchFamily="2" charset="-78"/>
                        </a:rPr>
                        <a:t>باغ </a:t>
                      </a:r>
                      <a:r>
                        <a:rPr lang="fa-IR" baseline="0" dirty="0" err="1">
                          <a:cs typeface="B Koodak" panose="00000700000000000000" pitchFamily="2" charset="-78"/>
                        </a:rPr>
                        <a:t>حلی</a:t>
                      </a:r>
                      <a:endParaRPr lang="en-US" baseline="0" dirty="0">
                        <a:cs typeface="B Koodak" panose="00000700000000000000" pitchFamily="2" charset="-78"/>
                      </a:endParaRPr>
                    </a:p>
                  </a:txBody>
                  <a:tcPr/>
                </a:tc>
                <a:extLst>
                  <a:ext uri="{0D108BD9-81ED-4DB2-BD59-A6C34878D82A}">
                    <a16:rowId xmlns:a16="http://schemas.microsoft.com/office/drawing/2014/main" val="783107884"/>
                  </a:ext>
                </a:extLst>
              </a:tr>
              <a:tr h="370840">
                <a:tc>
                  <a:txBody>
                    <a:bodyPr/>
                    <a:lstStyle/>
                    <a:p>
                      <a:pPr algn="ctr" fontAlgn="t"/>
                      <a:r>
                        <a:rPr lang="en-US" sz="1800" b="0" i="0" u="none" strike="noStrike">
                          <a:solidFill>
                            <a:srgbClr val="000000"/>
                          </a:solidFill>
                          <a:effectLst/>
                          <a:latin typeface="B Koodak" panose="00000700000000000000" pitchFamily="2" charset="-78"/>
                          <a:cs typeface="B Koodak" panose="00000700000000000000" pitchFamily="2" charset="-78"/>
                        </a:rPr>
                        <a:t>100</a:t>
                      </a:r>
                    </a:p>
                  </a:txBody>
                  <a:tcPr marL="6350" marR="6350" marT="6350" marB="0"/>
                </a:tc>
                <a:tc>
                  <a:txBody>
                    <a:bodyPr/>
                    <a:lstStyle/>
                    <a:p>
                      <a:pPr algn="ctr" fontAlgn="t"/>
                      <a:r>
                        <a:rPr lang="en-US" sz="1800" b="0" i="0" u="none" strike="noStrike">
                          <a:solidFill>
                            <a:srgbClr val="000000"/>
                          </a:solidFill>
                          <a:effectLst/>
                          <a:latin typeface="B Koodak" panose="00000700000000000000" pitchFamily="2" charset="-78"/>
                          <a:cs typeface="B Koodak" panose="00000700000000000000" pitchFamily="2" charset="-78"/>
                        </a:rPr>
                        <a:t>100</a:t>
                      </a:r>
                    </a:p>
                  </a:txBody>
                  <a:tcPr marL="6350" marR="6350" marT="6350" marB="0"/>
                </a:tc>
                <a:tc>
                  <a:txBody>
                    <a:bodyPr/>
                    <a:lstStyle/>
                    <a:p>
                      <a:pPr algn="ctr" rtl="0" fontAlgn="ctr"/>
                      <a:r>
                        <a:rPr lang="en-US" sz="1800" b="0" i="0" u="none" strike="noStrike">
                          <a:solidFill>
                            <a:srgbClr val="000000"/>
                          </a:solidFill>
                          <a:effectLst/>
                          <a:latin typeface="B Koodak" panose="00000700000000000000" pitchFamily="2" charset="-78"/>
                          <a:cs typeface="B Koodak" panose="00000700000000000000" pitchFamily="2" charset="-78"/>
                        </a:rPr>
                        <a:t>-</a:t>
                      </a:r>
                    </a:p>
                  </a:txBody>
                  <a:tcPr marL="6350" marR="6350" marT="6350" marB="0" anchor="ctr"/>
                </a:tc>
                <a:tc>
                  <a:txBody>
                    <a:bodyPr/>
                    <a:lstStyle/>
                    <a:p>
                      <a:pPr algn="ctr" fontAlgn="t"/>
                      <a:r>
                        <a:rPr lang="en-US" sz="1800" b="0" i="0" u="none" strike="noStrike">
                          <a:solidFill>
                            <a:srgbClr val="000000"/>
                          </a:solidFill>
                          <a:effectLst/>
                          <a:latin typeface="B Koodak" panose="00000700000000000000" pitchFamily="2" charset="-78"/>
                          <a:cs typeface="B Koodak" panose="00000700000000000000" pitchFamily="2" charset="-78"/>
                        </a:rPr>
                        <a:t>100</a:t>
                      </a:r>
                    </a:p>
                  </a:txBody>
                  <a:tcPr marL="6350" marR="6350" marT="6350" marB="0"/>
                </a:tc>
                <a:tc>
                  <a:txBody>
                    <a:bodyPr/>
                    <a:lstStyle/>
                    <a:p>
                      <a:pPr algn="ctr" fontAlgn="t"/>
                      <a:r>
                        <a:rPr lang="en-US" sz="1800" b="0" i="0" u="none" strike="noStrike">
                          <a:solidFill>
                            <a:srgbClr val="000000"/>
                          </a:solidFill>
                          <a:effectLst/>
                          <a:latin typeface="B Koodak" panose="00000700000000000000" pitchFamily="2" charset="-78"/>
                          <a:cs typeface="B Koodak" panose="00000700000000000000" pitchFamily="2" charset="-78"/>
                        </a:rPr>
                        <a:t>100</a:t>
                      </a:r>
                    </a:p>
                  </a:txBody>
                  <a:tcPr marL="6350" marR="6350" marT="6350" marB="0"/>
                </a:tc>
                <a:tc>
                  <a:txBody>
                    <a:bodyPr/>
                    <a:lstStyle/>
                    <a:p>
                      <a:pPr algn="ctr" rtl="0" fontAlgn="ctr"/>
                      <a:r>
                        <a:rPr lang="en-US" sz="1800" b="0" i="0" u="none" strike="noStrike" dirty="0">
                          <a:solidFill>
                            <a:srgbClr val="000000"/>
                          </a:solidFill>
                          <a:effectLst/>
                          <a:latin typeface="B Koodak" panose="00000700000000000000" pitchFamily="2" charset="-78"/>
                          <a:cs typeface="B Koodak" panose="00000700000000000000" pitchFamily="2" charset="-78"/>
                        </a:rPr>
                        <a:t>100</a:t>
                      </a:r>
                    </a:p>
                  </a:txBody>
                  <a:tcPr marL="6350" marR="6350" marT="6350" marB="0" anchor="ctr"/>
                </a:tc>
                <a:tc>
                  <a:txBody>
                    <a:bodyPr/>
                    <a:lstStyle/>
                    <a:p>
                      <a:r>
                        <a:rPr lang="fa-IR" baseline="0" dirty="0">
                          <a:cs typeface="B Koodak" panose="00000700000000000000" pitchFamily="2" charset="-78"/>
                        </a:rPr>
                        <a:t>شهرستان سلطانیه</a:t>
                      </a:r>
                      <a:endParaRPr lang="en-US" baseline="0" dirty="0">
                        <a:cs typeface="B Koodak" panose="00000700000000000000" pitchFamily="2" charset="-78"/>
                      </a:endParaRPr>
                    </a:p>
                  </a:txBody>
                  <a:tcPr/>
                </a:tc>
                <a:extLst>
                  <a:ext uri="{0D108BD9-81ED-4DB2-BD59-A6C34878D82A}">
                    <a16:rowId xmlns:a16="http://schemas.microsoft.com/office/drawing/2014/main" val="3360691716"/>
                  </a:ext>
                </a:extLst>
              </a:tr>
            </a:tbl>
          </a:graphicData>
        </a:graphic>
      </p:graphicFrame>
    </p:spTree>
    <p:extLst>
      <p:ext uri="{BB962C8B-B14F-4D97-AF65-F5344CB8AC3E}">
        <p14:creationId xmlns:p14="http://schemas.microsoft.com/office/powerpoint/2010/main" val="396655709"/>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graphicFrame>
        <p:nvGraphicFramePr>
          <p:cNvPr id="4" name="Content Placeholder 6"/>
          <p:cNvGraphicFramePr>
            <a:graphicFrameLocks/>
          </p:cNvGraphicFramePr>
          <p:nvPr>
            <p:extLst>
              <p:ext uri="{D42A27DB-BD31-4B8C-83A1-F6EECF244321}">
                <p14:modId xmlns:p14="http://schemas.microsoft.com/office/powerpoint/2010/main" val="2178356648"/>
              </p:ext>
            </p:extLst>
          </p:nvPr>
        </p:nvGraphicFramePr>
        <p:xfrm>
          <a:off x="629690" y="2057400"/>
          <a:ext cx="8111143" cy="3925824"/>
        </p:xfrm>
        <a:graphic>
          <a:graphicData uri="http://schemas.openxmlformats.org/drawingml/2006/table">
            <a:tbl>
              <a:tblPr rtl="1" firstRow="1" firstCol="1" bandRow="1">
                <a:tableStyleId>{93296810-A885-4BE3-A3E7-6D5BEEA58F35}</a:tableStyleId>
              </a:tblPr>
              <a:tblGrid>
                <a:gridCol w="1980304">
                  <a:extLst>
                    <a:ext uri="{9D8B030D-6E8A-4147-A177-3AD203B41FA5}">
                      <a16:colId xmlns:a16="http://schemas.microsoft.com/office/drawing/2014/main" val="20000"/>
                    </a:ext>
                  </a:extLst>
                </a:gridCol>
                <a:gridCol w="930799">
                  <a:extLst>
                    <a:ext uri="{9D8B030D-6E8A-4147-A177-3AD203B41FA5}">
                      <a16:colId xmlns:a16="http://schemas.microsoft.com/office/drawing/2014/main" val="20001"/>
                    </a:ext>
                  </a:extLst>
                </a:gridCol>
                <a:gridCol w="1200136">
                  <a:extLst>
                    <a:ext uri="{9D8B030D-6E8A-4147-A177-3AD203B41FA5}">
                      <a16:colId xmlns:a16="http://schemas.microsoft.com/office/drawing/2014/main" val="20002"/>
                    </a:ext>
                  </a:extLst>
                </a:gridCol>
                <a:gridCol w="1200136">
                  <a:extLst>
                    <a:ext uri="{9D8B030D-6E8A-4147-A177-3AD203B41FA5}">
                      <a16:colId xmlns:a16="http://schemas.microsoft.com/office/drawing/2014/main" val="20003"/>
                    </a:ext>
                  </a:extLst>
                </a:gridCol>
                <a:gridCol w="933256">
                  <a:extLst>
                    <a:ext uri="{9D8B030D-6E8A-4147-A177-3AD203B41FA5}">
                      <a16:colId xmlns:a16="http://schemas.microsoft.com/office/drawing/2014/main" val="20004"/>
                    </a:ext>
                  </a:extLst>
                </a:gridCol>
                <a:gridCol w="933256">
                  <a:extLst>
                    <a:ext uri="{9D8B030D-6E8A-4147-A177-3AD203B41FA5}">
                      <a16:colId xmlns:a16="http://schemas.microsoft.com/office/drawing/2014/main" val="20005"/>
                    </a:ext>
                  </a:extLst>
                </a:gridCol>
                <a:gridCol w="933256">
                  <a:extLst>
                    <a:ext uri="{9D8B030D-6E8A-4147-A177-3AD203B41FA5}">
                      <a16:colId xmlns:a16="http://schemas.microsoft.com/office/drawing/2014/main" val="20006"/>
                    </a:ext>
                  </a:extLst>
                </a:gridCol>
              </a:tblGrid>
              <a:tr h="48895">
                <a:tc rowSpan="2" gridSpan="2">
                  <a:txBody>
                    <a:bodyPr/>
                    <a:lstStyle/>
                    <a:p>
                      <a:pPr algn="ctr" rtl="1">
                        <a:lnSpc>
                          <a:spcPct val="115000"/>
                        </a:lnSpc>
                        <a:spcAft>
                          <a:spcPts val="0"/>
                        </a:spcAft>
                      </a:pPr>
                      <a:r>
                        <a:rPr lang="fa-IR" sz="1600" dirty="0">
                          <a:solidFill>
                            <a:schemeClr val="tx1"/>
                          </a:solidFill>
                          <a:effectLst/>
                          <a:cs typeface="B Koodak" panose="00000700000000000000" pitchFamily="2" charset="-78"/>
                        </a:rPr>
                        <a:t>عنوان متغیر/ شاخص</a:t>
                      </a:r>
                      <a:endParaRPr lang="en-US" sz="1400" dirty="0">
                        <a:solidFill>
                          <a:schemeClr val="tx1"/>
                        </a:solidFill>
                        <a:effectLst/>
                        <a:latin typeface="Calibri"/>
                        <a:ea typeface="Calibri"/>
                        <a:cs typeface="B Koodak" panose="00000700000000000000" pitchFamily="2" charset="-78"/>
                      </a:endParaRPr>
                    </a:p>
                  </a:txBody>
                  <a:tcPr marL="68580" marR="68580" marT="0" marB="0" anchor="ctr"/>
                </a:tc>
                <a:tc rowSpan="2" hMerge="1">
                  <a:txBody>
                    <a:bodyPr/>
                    <a:lstStyle/>
                    <a:p>
                      <a:endParaRPr lang="en-US"/>
                    </a:p>
                  </a:txBody>
                  <a:tcPr/>
                </a:tc>
                <a:tc rowSpan="2">
                  <a:txBody>
                    <a:bodyPr/>
                    <a:lstStyle/>
                    <a:p>
                      <a:pPr algn="ctr" rtl="1">
                        <a:lnSpc>
                          <a:spcPct val="115000"/>
                        </a:lnSpc>
                        <a:spcAft>
                          <a:spcPts val="0"/>
                        </a:spcAft>
                      </a:pPr>
                      <a:r>
                        <a:rPr lang="fa-IR" sz="1600" dirty="0">
                          <a:solidFill>
                            <a:schemeClr val="tx1"/>
                          </a:solidFill>
                          <a:effectLst/>
                          <a:cs typeface="B Koodak" panose="00000700000000000000" pitchFamily="2" charset="-78"/>
                        </a:rPr>
                        <a:t>مقدار</a:t>
                      </a:r>
                      <a:endParaRPr lang="en-US" sz="1400" dirty="0">
                        <a:solidFill>
                          <a:schemeClr val="tx1"/>
                        </a:solidFill>
                        <a:effectLst/>
                        <a:latin typeface="Calibri"/>
                        <a:ea typeface="Calibri"/>
                        <a:cs typeface="B Koodak" panose="00000700000000000000" pitchFamily="2" charset="-78"/>
                      </a:endParaRPr>
                    </a:p>
                  </a:txBody>
                  <a:tcPr marL="68580" marR="68580" marT="0" marB="0" anchor="ctr"/>
                </a:tc>
                <a:tc rowSpan="2">
                  <a:txBody>
                    <a:bodyPr/>
                    <a:lstStyle/>
                    <a:p>
                      <a:pPr algn="ctr" rtl="1">
                        <a:lnSpc>
                          <a:spcPct val="115000"/>
                        </a:lnSpc>
                        <a:spcAft>
                          <a:spcPts val="0"/>
                        </a:spcAft>
                      </a:pPr>
                      <a:r>
                        <a:rPr lang="fa-IR" sz="1600" dirty="0">
                          <a:solidFill>
                            <a:schemeClr val="tx1"/>
                          </a:solidFill>
                          <a:effectLst/>
                          <a:cs typeface="B Koodak" panose="00000700000000000000" pitchFamily="2" charset="-78"/>
                        </a:rPr>
                        <a:t>واحد</a:t>
                      </a:r>
                      <a:endParaRPr lang="en-US" sz="1400" dirty="0">
                        <a:solidFill>
                          <a:schemeClr val="tx1"/>
                        </a:solidFill>
                        <a:effectLst/>
                        <a:latin typeface="Calibri"/>
                        <a:ea typeface="Calibri"/>
                        <a:cs typeface="B Koodak" panose="00000700000000000000" pitchFamily="2" charset="-78"/>
                      </a:endParaRPr>
                    </a:p>
                  </a:txBody>
                  <a:tcPr marL="68580" marR="68580" marT="0" marB="0" anchor="ctr"/>
                </a:tc>
                <a:tc rowSpan="2">
                  <a:txBody>
                    <a:bodyPr/>
                    <a:lstStyle/>
                    <a:p>
                      <a:pPr algn="ctr" rtl="1">
                        <a:lnSpc>
                          <a:spcPct val="115000"/>
                        </a:lnSpc>
                        <a:spcAft>
                          <a:spcPts val="0"/>
                        </a:spcAft>
                      </a:pPr>
                      <a:r>
                        <a:rPr lang="fa-IR" sz="1600" dirty="0">
                          <a:solidFill>
                            <a:schemeClr val="tx1"/>
                          </a:solidFill>
                          <a:effectLst/>
                          <a:cs typeface="B Koodak" panose="00000700000000000000" pitchFamily="2" charset="-78"/>
                        </a:rPr>
                        <a:t>سال</a:t>
                      </a:r>
                      <a:endParaRPr lang="en-US" sz="1400" dirty="0">
                        <a:solidFill>
                          <a:schemeClr val="tx1"/>
                        </a:solidFill>
                        <a:effectLst/>
                        <a:latin typeface="Calibri"/>
                        <a:ea typeface="Calibri"/>
                        <a:cs typeface="B Koodak" panose="00000700000000000000" pitchFamily="2" charset="-78"/>
                      </a:endParaRPr>
                    </a:p>
                  </a:txBody>
                  <a:tcPr marL="68580" marR="68580" marT="0" marB="0" anchor="ctr"/>
                </a:tc>
                <a:tc gridSpan="2">
                  <a:txBody>
                    <a:bodyPr/>
                    <a:lstStyle/>
                    <a:p>
                      <a:pPr algn="ctr" rtl="1">
                        <a:lnSpc>
                          <a:spcPct val="115000"/>
                        </a:lnSpc>
                        <a:spcAft>
                          <a:spcPts val="0"/>
                        </a:spcAft>
                      </a:pPr>
                      <a:r>
                        <a:rPr lang="fa-IR" sz="1600" dirty="0">
                          <a:solidFill>
                            <a:schemeClr val="tx1"/>
                          </a:solidFill>
                          <a:effectLst/>
                          <a:cs typeface="B Koodak" panose="00000700000000000000" pitchFamily="2" charset="-78"/>
                        </a:rPr>
                        <a:t>جایگاه متغیر/ شاخص (درصد)</a:t>
                      </a:r>
                      <a:endParaRPr lang="en-US" sz="1400" dirty="0">
                        <a:solidFill>
                          <a:schemeClr val="tx1"/>
                        </a:solidFill>
                        <a:effectLst/>
                        <a:latin typeface="Calibri"/>
                        <a:ea typeface="Calibri"/>
                        <a:cs typeface="B Koodak" panose="00000700000000000000" pitchFamily="2" charset="-78"/>
                      </a:endParaRPr>
                    </a:p>
                  </a:txBody>
                  <a:tcPr marL="68580" marR="68580" marT="0" marB="0" anchor="ctr"/>
                </a:tc>
                <a:tc hMerge="1">
                  <a:txBody>
                    <a:bodyPr/>
                    <a:lstStyle/>
                    <a:p>
                      <a:endParaRPr lang="en-US"/>
                    </a:p>
                  </a:txBody>
                  <a:tcPr/>
                </a:tc>
                <a:extLst>
                  <a:ext uri="{0D108BD9-81ED-4DB2-BD59-A6C34878D82A}">
                    <a16:rowId xmlns:a16="http://schemas.microsoft.com/office/drawing/2014/main" val="10000"/>
                  </a:ext>
                </a:extLst>
              </a:tr>
              <a:tr h="48895">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algn="ctr" defTabSz="914400" rtl="1" eaLnBrk="1" latinLnBrk="0" hangingPunct="1">
                        <a:lnSpc>
                          <a:spcPct val="115000"/>
                        </a:lnSpc>
                        <a:spcAft>
                          <a:spcPts val="0"/>
                        </a:spcAft>
                      </a:pPr>
                      <a:r>
                        <a:rPr lang="fa-IR" sz="1600" b="1" kern="1200" dirty="0">
                          <a:solidFill>
                            <a:schemeClr val="tx1"/>
                          </a:solidFill>
                          <a:effectLst/>
                          <a:latin typeface="+mn-lt"/>
                          <a:ea typeface="+mn-ea"/>
                          <a:cs typeface="B Koodak" panose="00000700000000000000" pitchFamily="2" charset="-78"/>
                        </a:rPr>
                        <a:t>شهرستان</a:t>
                      </a:r>
                      <a:endParaRPr lang="en-US" sz="1600" b="1" kern="1200" dirty="0">
                        <a:solidFill>
                          <a:schemeClr val="tx1"/>
                        </a:solidFill>
                        <a:effectLst/>
                        <a:latin typeface="+mn-lt"/>
                        <a:ea typeface="+mn-ea"/>
                        <a:cs typeface="B Koodak" panose="00000700000000000000" pitchFamily="2" charset="-78"/>
                      </a:endParaRPr>
                    </a:p>
                  </a:txBody>
                  <a:tcPr marL="68580" marR="68580" marT="0" marB="0" anchor="ctr">
                    <a:solidFill>
                      <a:schemeClr val="accent6"/>
                    </a:solidFill>
                  </a:tcPr>
                </a:tc>
                <a:tc>
                  <a:txBody>
                    <a:bodyPr/>
                    <a:lstStyle/>
                    <a:p>
                      <a:pPr marL="0" algn="ctr" defTabSz="914400" rtl="1" eaLnBrk="1" latinLnBrk="0" hangingPunct="1">
                        <a:lnSpc>
                          <a:spcPct val="115000"/>
                        </a:lnSpc>
                        <a:spcAft>
                          <a:spcPts val="0"/>
                        </a:spcAft>
                      </a:pPr>
                      <a:r>
                        <a:rPr lang="fa-IR" sz="1600" b="1" kern="1200" dirty="0">
                          <a:solidFill>
                            <a:schemeClr val="tx1"/>
                          </a:solidFill>
                          <a:effectLst/>
                          <a:latin typeface="+mn-lt"/>
                          <a:ea typeface="+mn-ea"/>
                          <a:cs typeface="B Koodak" panose="00000700000000000000" pitchFamily="2" charset="-78"/>
                        </a:rPr>
                        <a:t>استان</a:t>
                      </a:r>
                      <a:endParaRPr lang="en-US" sz="1600" b="1" kern="1200" dirty="0">
                        <a:solidFill>
                          <a:schemeClr val="tx1"/>
                        </a:solidFill>
                        <a:effectLst/>
                        <a:latin typeface="+mn-lt"/>
                        <a:ea typeface="+mn-ea"/>
                        <a:cs typeface="B Koodak" panose="00000700000000000000" pitchFamily="2" charset="-78"/>
                      </a:endParaRPr>
                    </a:p>
                  </a:txBody>
                  <a:tcPr marL="68580" marR="68580" marT="0" marB="0" anchor="ctr">
                    <a:solidFill>
                      <a:schemeClr val="accent6"/>
                    </a:solidFill>
                  </a:tcPr>
                </a:tc>
                <a:extLst>
                  <a:ext uri="{0D108BD9-81ED-4DB2-BD59-A6C34878D82A}">
                    <a16:rowId xmlns:a16="http://schemas.microsoft.com/office/drawing/2014/main" val="10001"/>
                  </a:ext>
                </a:extLst>
              </a:tr>
              <a:tr h="48895">
                <a:tc gridSpan="2">
                  <a:txBody>
                    <a:bodyPr/>
                    <a:lstStyle/>
                    <a:p>
                      <a:pPr algn="r" rtl="1">
                        <a:lnSpc>
                          <a:spcPct val="115000"/>
                        </a:lnSpc>
                        <a:spcAft>
                          <a:spcPts val="0"/>
                        </a:spcAft>
                      </a:pPr>
                      <a:r>
                        <a:rPr lang="ar-SA" sz="1600">
                          <a:solidFill>
                            <a:schemeClr val="tx1"/>
                          </a:solidFill>
                          <a:effectLst/>
                          <a:cs typeface="B Koodak" panose="00000700000000000000" pitchFamily="2" charset="-78"/>
                        </a:rPr>
                        <a:t>نسبت روستانشینی در منظومه</a:t>
                      </a:r>
                      <a:endParaRPr lang="en-US" sz="1400">
                        <a:solidFill>
                          <a:schemeClr val="tx1"/>
                        </a:solidFill>
                        <a:effectLst/>
                        <a:latin typeface="Calibri"/>
                        <a:ea typeface="Calibri"/>
                        <a:cs typeface="B Koodak" panose="00000700000000000000" pitchFamily="2" charset="-78"/>
                      </a:endParaRPr>
                    </a:p>
                  </a:txBody>
                  <a:tcPr marL="68580" marR="68580" marT="0" marB="0" anchor="ctr"/>
                </a:tc>
                <a:tc hMerge="1">
                  <a:txBody>
                    <a:bodyPr/>
                    <a:lstStyle/>
                    <a:p>
                      <a:endParaRPr lang="en-US"/>
                    </a:p>
                  </a:txBody>
                  <a:tcPr/>
                </a:tc>
                <a:tc>
                  <a:txBody>
                    <a:bodyPr/>
                    <a:lstStyle/>
                    <a:p>
                      <a:pPr algn="ctr" rtl="1">
                        <a:lnSpc>
                          <a:spcPct val="115000"/>
                        </a:lnSpc>
                        <a:spcAft>
                          <a:spcPts val="0"/>
                        </a:spcAft>
                      </a:pPr>
                      <a:r>
                        <a:rPr lang="fa-IR" sz="1600" dirty="0">
                          <a:solidFill>
                            <a:schemeClr val="tx1"/>
                          </a:solidFill>
                          <a:effectLst/>
                          <a:cs typeface="B Koodak" panose="00000700000000000000" pitchFamily="2" charset="-78"/>
                        </a:rPr>
                        <a:t>57.5</a:t>
                      </a:r>
                      <a:endParaRPr lang="en-US" sz="1400" dirty="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a:solidFill>
                            <a:schemeClr val="tx1"/>
                          </a:solidFill>
                          <a:effectLst/>
                          <a:cs typeface="B Koodak" panose="00000700000000000000" pitchFamily="2" charset="-78"/>
                        </a:rPr>
                        <a:t>درصد</a:t>
                      </a:r>
                      <a:endParaRPr lang="en-US" sz="140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a:solidFill>
                            <a:schemeClr val="tx1"/>
                          </a:solidFill>
                          <a:effectLst/>
                          <a:cs typeface="B Koodak" panose="00000700000000000000" pitchFamily="2" charset="-78"/>
                        </a:rPr>
                        <a:t>1395</a:t>
                      </a:r>
                      <a:endParaRPr lang="en-US" sz="140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dirty="0">
                          <a:solidFill>
                            <a:schemeClr val="tx1"/>
                          </a:solidFill>
                          <a:effectLst/>
                          <a:latin typeface="Calibri"/>
                          <a:ea typeface="Calibri"/>
                          <a:cs typeface="B Koodak" panose="00000700000000000000" pitchFamily="2" charset="-78"/>
                        </a:rPr>
                        <a:t>74.1</a:t>
                      </a:r>
                      <a:endParaRPr lang="en-US" sz="1400" dirty="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dirty="0">
                          <a:solidFill>
                            <a:schemeClr val="tx1"/>
                          </a:solidFill>
                          <a:effectLst/>
                          <a:cs typeface="B Koodak" panose="00000700000000000000" pitchFamily="2" charset="-78"/>
                        </a:rPr>
                        <a:t>32.7</a:t>
                      </a:r>
                      <a:endParaRPr lang="en-US" sz="1400" dirty="0">
                        <a:solidFill>
                          <a:schemeClr val="tx1"/>
                        </a:solidFill>
                        <a:effectLst/>
                        <a:latin typeface="Calibri"/>
                        <a:ea typeface="Calibri"/>
                        <a:cs typeface="B Koodak" panose="00000700000000000000" pitchFamily="2" charset="-78"/>
                      </a:endParaRPr>
                    </a:p>
                  </a:txBody>
                  <a:tcPr marL="68580" marR="68580" marT="0" marB="0" anchor="ctr"/>
                </a:tc>
                <a:extLst>
                  <a:ext uri="{0D108BD9-81ED-4DB2-BD59-A6C34878D82A}">
                    <a16:rowId xmlns:a16="http://schemas.microsoft.com/office/drawing/2014/main" val="10002"/>
                  </a:ext>
                </a:extLst>
              </a:tr>
              <a:tr h="48895">
                <a:tc gridSpan="2">
                  <a:txBody>
                    <a:bodyPr/>
                    <a:lstStyle/>
                    <a:p>
                      <a:pPr algn="r" rtl="1">
                        <a:lnSpc>
                          <a:spcPct val="115000"/>
                        </a:lnSpc>
                        <a:spcAft>
                          <a:spcPts val="0"/>
                        </a:spcAft>
                      </a:pPr>
                      <a:r>
                        <a:rPr lang="ar-SA" sz="1600">
                          <a:solidFill>
                            <a:schemeClr val="tx1"/>
                          </a:solidFill>
                          <a:effectLst/>
                          <a:cs typeface="B Koodak" panose="00000700000000000000" pitchFamily="2" charset="-78"/>
                        </a:rPr>
                        <a:t>نسبت شهرنشینی</a:t>
                      </a:r>
                      <a:endParaRPr lang="en-US" sz="1400">
                        <a:solidFill>
                          <a:schemeClr val="tx1"/>
                        </a:solidFill>
                        <a:effectLst/>
                        <a:latin typeface="Calibri"/>
                        <a:ea typeface="Calibri"/>
                        <a:cs typeface="B Koodak" panose="00000700000000000000" pitchFamily="2" charset="-78"/>
                      </a:endParaRPr>
                    </a:p>
                  </a:txBody>
                  <a:tcPr marL="68580" marR="68580" marT="0" marB="0" anchor="ctr"/>
                </a:tc>
                <a:tc hMerge="1">
                  <a:txBody>
                    <a:bodyPr/>
                    <a:lstStyle/>
                    <a:p>
                      <a:endParaRPr lang="en-US"/>
                    </a:p>
                  </a:txBody>
                  <a:tcPr/>
                </a:tc>
                <a:tc>
                  <a:txBody>
                    <a:bodyPr/>
                    <a:lstStyle/>
                    <a:p>
                      <a:pPr algn="ctr" rtl="1">
                        <a:lnSpc>
                          <a:spcPct val="115000"/>
                        </a:lnSpc>
                        <a:spcAft>
                          <a:spcPts val="0"/>
                        </a:spcAft>
                      </a:pPr>
                      <a:r>
                        <a:rPr lang="fa-IR" sz="1600">
                          <a:solidFill>
                            <a:schemeClr val="tx1"/>
                          </a:solidFill>
                          <a:effectLst/>
                          <a:cs typeface="B Koodak" panose="00000700000000000000" pitchFamily="2" charset="-78"/>
                        </a:rPr>
                        <a:t>42.5</a:t>
                      </a:r>
                      <a:endParaRPr lang="en-US" sz="140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a:solidFill>
                            <a:schemeClr val="tx1"/>
                          </a:solidFill>
                          <a:effectLst/>
                          <a:cs typeface="B Koodak" panose="00000700000000000000" pitchFamily="2" charset="-78"/>
                        </a:rPr>
                        <a:t>درصد</a:t>
                      </a:r>
                      <a:endParaRPr lang="en-US" sz="140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dirty="0">
                          <a:solidFill>
                            <a:schemeClr val="tx1"/>
                          </a:solidFill>
                          <a:effectLst/>
                          <a:cs typeface="B Koodak" panose="00000700000000000000" pitchFamily="2" charset="-78"/>
                        </a:rPr>
                        <a:t>1395</a:t>
                      </a:r>
                      <a:endParaRPr lang="en-US" sz="1400" dirty="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dirty="0">
                          <a:solidFill>
                            <a:schemeClr val="tx1"/>
                          </a:solidFill>
                          <a:effectLst/>
                          <a:cs typeface="B Koodak" panose="00000700000000000000" pitchFamily="2" charset="-78"/>
                        </a:rPr>
                        <a:t>43.1</a:t>
                      </a:r>
                      <a:endParaRPr lang="en-US" sz="1400" dirty="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dirty="0">
                          <a:solidFill>
                            <a:schemeClr val="tx1"/>
                          </a:solidFill>
                          <a:effectLst/>
                          <a:cs typeface="B Koodak" panose="00000700000000000000" pitchFamily="2" charset="-78"/>
                        </a:rPr>
                        <a:t>3.67</a:t>
                      </a:r>
                      <a:endParaRPr lang="en-US" sz="1400" dirty="0">
                        <a:solidFill>
                          <a:schemeClr val="tx1"/>
                        </a:solidFill>
                        <a:effectLst/>
                        <a:latin typeface="Calibri"/>
                        <a:ea typeface="Calibri"/>
                        <a:cs typeface="B Koodak" panose="00000700000000000000" pitchFamily="2" charset="-78"/>
                      </a:endParaRPr>
                    </a:p>
                  </a:txBody>
                  <a:tcPr marL="68580" marR="68580" marT="0" marB="0" anchor="ctr"/>
                </a:tc>
                <a:extLst>
                  <a:ext uri="{0D108BD9-81ED-4DB2-BD59-A6C34878D82A}">
                    <a16:rowId xmlns:a16="http://schemas.microsoft.com/office/drawing/2014/main" val="10003"/>
                  </a:ext>
                </a:extLst>
              </a:tr>
              <a:tr h="48895">
                <a:tc rowSpan="3">
                  <a:txBody>
                    <a:bodyPr/>
                    <a:lstStyle/>
                    <a:p>
                      <a:pPr algn="ctr" rtl="1">
                        <a:lnSpc>
                          <a:spcPct val="115000"/>
                        </a:lnSpc>
                        <a:spcAft>
                          <a:spcPts val="0"/>
                        </a:spcAft>
                      </a:pPr>
                      <a:r>
                        <a:rPr lang="ar-SA" sz="1600" dirty="0">
                          <a:solidFill>
                            <a:schemeClr val="tx1"/>
                          </a:solidFill>
                          <a:effectLst/>
                          <a:cs typeface="B Koodak" panose="00000700000000000000" pitchFamily="2" charset="-78"/>
                        </a:rPr>
                        <a:t>نرخ رشد جمعیت</a:t>
                      </a:r>
                      <a:endParaRPr lang="en-US" sz="1400" dirty="0">
                        <a:solidFill>
                          <a:schemeClr val="tx1"/>
                        </a:solidFill>
                        <a:effectLst/>
                        <a:cs typeface="B Koodak" panose="00000700000000000000" pitchFamily="2" charset="-78"/>
                      </a:endParaRPr>
                    </a:p>
                    <a:p>
                      <a:pPr algn="ctr" rtl="1">
                        <a:lnSpc>
                          <a:spcPct val="115000"/>
                        </a:lnSpc>
                        <a:spcAft>
                          <a:spcPts val="0"/>
                        </a:spcAft>
                      </a:pPr>
                      <a:r>
                        <a:rPr lang="ar-SA" sz="1600" dirty="0">
                          <a:solidFill>
                            <a:schemeClr val="tx1"/>
                          </a:solidFill>
                          <a:effectLst/>
                          <a:cs typeface="B Koodak" panose="00000700000000000000" pitchFamily="2" charset="-78"/>
                        </a:rPr>
                        <a:t>(</a:t>
                      </a:r>
                      <a:r>
                        <a:rPr lang="en-US" sz="1600" dirty="0">
                          <a:solidFill>
                            <a:schemeClr val="tx1"/>
                          </a:solidFill>
                          <a:effectLst/>
                          <a:cs typeface="B Koodak" panose="00000700000000000000" pitchFamily="2" charset="-78"/>
                        </a:rPr>
                        <a:t> </a:t>
                      </a:r>
                      <a:r>
                        <a:rPr lang="fa-IR" sz="1600" dirty="0">
                          <a:solidFill>
                            <a:schemeClr val="tx1"/>
                          </a:solidFill>
                          <a:effectLst/>
                          <a:cs typeface="B Koodak" panose="00000700000000000000" pitchFamily="2" charset="-78"/>
                        </a:rPr>
                        <a:t>5</a:t>
                      </a:r>
                      <a:r>
                        <a:rPr lang="en-US" sz="1600" dirty="0">
                          <a:solidFill>
                            <a:schemeClr val="tx1"/>
                          </a:solidFill>
                          <a:effectLst/>
                          <a:cs typeface="B Koodak" panose="00000700000000000000" pitchFamily="2" charset="-78"/>
                        </a:rPr>
                        <a:t> </a:t>
                      </a:r>
                      <a:r>
                        <a:rPr lang="ar-SA" sz="1600" dirty="0">
                          <a:solidFill>
                            <a:schemeClr val="tx1"/>
                          </a:solidFill>
                          <a:effectLst/>
                          <a:cs typeface="B Koodak" panose="00000700000000000000" pitchFamily="2" charset="-78"/>
                        </a:rPr>
                        <a:t>ساله  اخیر 95-1390)</a:t>
                      </a:r>
                      <a:endParaRPr lang="en-US" sz="1400" dirty="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r" rtl="1">
                        <a:lnSpc>
                          <a:spcPct val="115000"/>
                        </a:lnSpc>
                        <a:spcAft>
                          <a:spcPts val="0"/>
                        </a:spcAft>
                      </a:pPr>
                      <a:r>
                        <a:rPr lang="fa-IR" sz="1600">
                          <a:solidFill>
                            <a:schemeClr val="tx1"/>
                          </a:solidFill>
                          <a:effectLst/>
                          <a:cs typeface="B Koodak" panose="00000700000000000000" pitchFamily="2" charset="-78"/>
                        </a:rPr>
                        <a:t>کل منظومه</a:t>
                      </a:r>
                      <a:endParaRPr lang="en-US" sz="140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a:solidFill>
                            <a:schemeClr val="tx1"/>
                          </a:solidFill>
                          <a:effectLst/>
                          <a:cs typeface="B Koodak" panose="00000700000000000000" pitchFamily="2" charset="-78"/>
                        </a:rPr>
                        <a:t>0.9</a:t>
                      </a:r>
                      <a:endParaRPr lang="en-US" sz="140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a:solidFill>
                            <a:schemeClr val="tx1"/>
                          </a:solidFill>
                          <a:effectLst/>
                          <a:cs typeface="B Koodak" panose="00000700000000000000" pitchFamily="2" charset="-78"/>
                        </a:rPr>
                        <a:t>درصد </a:t>
                      </a:r>
                      <a:endParaRPr lang="en-US" sz="140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a:solidFill>
                            <a:schemeClr val="tx1"/>
                          </a:solidFill>
                          <a:effectLst/>
                          <a:cs typeface="B Koodak" panose="00000700000000000000" pitchFamily="2" charset="-78"/>
                        </a:rPr>
                        <a:t>95-1390</a:t>
                      </a:r>
                      <a:endParaRPr lang="en-US" sz="140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dirty="0">
                          <a:solidFill>
                            <a:schemeClr val="tx1"/>
                          </a:solidFill>
                          <a:effectLst/>
                          <a:latin typeface="+mn-lt"/>
                          <a:ea typeface="+mn-ea"/>
                          <a:cs typeface="B Koodak" panose="00000700000000000000" pitchFamily="2" charset="-78"/>
                        </a:rPr>
                        <a:t>0.6</a:t>
                      </a:r>
                      <a:endParaRPr lang="en-US" sz="1400" dirty="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dirty="0">
                          <a:solidFill>
                            <a:schemeClr val="tx1"/>
                          </a:solidFill>
                          <a:effectLst/>
                          <a:cs typeface="B Koodak" panose="00000700000000000000" pitchFamily="2" charset="-78"/>
                        </a:rPr>
                        <a:t>0.8</a:t>
                      </a:r>
                      <a:endParaRPr lang="en-US" sz="1400" dirty="0">
                        <a:solidFill>
                          <a:schemeClr val="tx1"/>
                        </a:solidFill>
                        <a:effectLst/>
                        <a:latin typeface="Calibri"/>
                        <a:ea typeface="Calibri"/>
                        <a:cs typeface="B Koodak" panose="00000700000000000000" pitchFamily="2" charset="-78"/>
                      </a:endParaRPr>
                    </a:p>
                  </a:txBody>
                  <a:tcPr marL="68580" marR="68580" marT="0" marB="0" anchor="ctr"/>
                </a:tc>
                <a:extLst>
                  <a:ext uri="{0D108BD9-81ED-4DB2-BD59-A6C34878D82A}">
                    <a16:rowId xmlns:a16="http://schemas.microsoft.com/office/drawing/2014/main" val="10004"/>
                  </a:ext>
                </a:extLst>
              </a:tr>
              <a:tr h="48895">
                <a:tc vMerge="1">
                  <a:txBody>
                    <a:bodyPr/>
                    <a:lstStyle/>
                    <a:p>
                      <a:endParaRPr lang="en-US"/>
                    </a:p>
                  </a:txBody>
                  <a:tcPr/>
                </a:tc>
                <a:tc>
                  <a:txBody>
                    <a:bodyPr/>
                    <a:lstStyle/>
                    <a:p>
                      <a:pPr algn="r" rtl="1">
                        <a:lnSpc>
                          <a:spcPct val="115000"/>
                        </a:lnSpc>
                        <a:spcAft>
                          <a:spcPts val="0"/>
                        </a:spcAft>
                      </a:pPr>
                      <a:r>
                        <a:rPr lang="ar-SA" sz="1600">
                          <a:solidFill>
                            <a:schemeClr val="tx1"/>
                          </a:solidFill>
                          <a:effectLst/>
                          <a:cs typeface="B Koodak" panose="00000700000000000000" pitchFamily="2" charset="-78"/>
                        </a:rPr>
                        <a:t>روستایی</a:t>
                      </a:r>
                      <a:endParaRPr lang="en-US" sz="140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a:solidFill>
                            <a:schemeClr val="tx1"/>
                          </a:solidFill>
                          <a:effectLst/>
                          <a:cs typeface="B Koodak" panose="00000700000000000000" pitchFamily="2" charset="-78"/>
                        </a:rPr>
                        <a:t>0.5</a:t>
                      </a:r>
                      <a:endParaRPr lang="en-US" sz="140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a:solidFill>
                            <a:schemeClr val="tx1"/>
                          </a:solidFill>
                          <a:effectLst/>
                          <a:cs typeface="B Koodak" panose="00000700000000000000" pitchFamily="2" charset="-78"/>
                        </a:rPr>
                        <a:t>درصد </a:t>
                      </a:r>
                      <a:endParaRPr lang="en-US" sz="140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a:solidFill>
                            <a:schemeClr val="tx1"/>
                          </a:solidFill>
                          <a:effectLst/>
                          <a:cs typeface="B Koodak" panose="00000700000000000000" pitchFamily="2" charset="-78"/>
                        </a:rPr>
                        <a:t>95-1390</a:t>
                      </a:r>
                      <a:endParaRPr lang="en-US" sz="140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dirty="0">
                          <a:solidFill>
                            <a:schemeClr val="tx1"/>
                          </a:solidFill>
                          <a:effectLst/>
                          <a:cs typeface="B Koodak" panose="00000700000000000000" pitchFamily="2" charset="-78"/>
                        </a:rPr>
                        <a:t>5.1</a:t>
                      </a:r>
                      <a:endParaRPr lang="en-US" sz="1400" dirty="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dirty="0">
                          <a:solidFill>
                            <a:schemeClr val="tx1"/>
                          </a:solidFill>
                          <a:effectLst/>
                          <a:latin typeface="+mn-lt"/>
                          <a:ea typeface="+mn-ea"/>
                          <a:cs typeface="B Koodak" panose="00000700000000000000" pitchFamily="2" charset="-78"/>
                        </a:rPr>
                        <a:t>1.4-</a:t>
                      </a:r>
                      <a:endParaRPr lang="en-US" sz="1400" dirty="0">
                        <a:solidFill>
                          <a:schemeClr val="tx1"/>
                        </a:solidFill>
                        <a:effectLst/>
                        <a:latin typeface="Calibri"/>
                        <a:ea typeface="Calibri"/>
                        <a:cs typeface="B Koodak" panose="00000700000000000000" pitchFamily="2" charset="-78"/>
                      </a:endParaRPr>
                    </a:p>
                  </a:txBody>
                  <a:tcPr marL="68580" marR="68580" marT="0" marB="0" anchor="ctr"/>
                </a:tc>
                <a:extLst>
                  <a:ext uri="{0D108BD9-81ED-4DB2-BD59-A6C34878D82A}">
                    <a16:rowId xmlns:a16="http://schemas.microsoft.com/office/drawing/2014/main" val="10005"/>
                  </a:ext>
                </a:extLst>
              </a:tr>
              <a:tr h="48895">
                <a:tc vMerge="1">
                  <a:txBody>
                    <a:bodyPr/>
                    <a:lstStyle/>
                    <a:p>
                      <a:endParaRPr lang="en-US"/>
                    </a:p>
                  </a:txBody>
                  <a:tcPr/>
                </a:tc>
                <a:tc>
                  <a:txBody>
                    <a:bodyPr/>
                    <a:lstStyle/>
                    <a:p>
                      <a:pPr algn="r" rtl="1">
                        <a:lnSpc>
                          <a:spcPct val="115000"/>
                        </a:lnSpc>
                        <a:spcAft>
                          <a:spcPts val="0"/>
                        </a:spcAft>
                      </a:pPr>
                      <a:r>
                        <a:rPr lang="ar-SA" sz="1600">
                          <a:solidFill>
                            <a:schemeClr val="tx1"/>
                          </a:solidFill>
                          <a:effectLst/>
                          <a:cs typeface="B Koodak" panose="00000700000000000000" pitchFamily="2" charset="-78"/>
                        </a:rPr>
                        <a:t>شهری</a:t>
                      </a:r>
                      <a:endParaRPr lang="en-US" sz="140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a:solidFill>
                            <a:schemeClr val="tx1"/>
                          </a:solidFill>
                          <a:effectLst/>
                          <a:cs typeface="B Koodak" panose="00000700000000000000" pitchFamily="2" charset="-78"/>
                        </a:rPr>
                        <a:t>1.4</a:t>
                      </a:r>
                      <a:endParaRPr lang="en-US" sz="140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a:solidFill>
                            <a:schemeClr val="tx1"/>
                          </a:solidFill>
                          <a:effectLst/>
                          <a:cs typeface="B Koodak" panose="00000700000000000000" pitchFamily="2" charset="-78"/>
                        </a:rPr>
                        <a:t>درصد </a:t>
                      </a:r>
                      <a:endParaRPr lang="en-US" sz="140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a:solidFill>
                            <a:schemeClr val="tx1"/>
                          </a:solidFill>
                          <a:effectLst/>
                          <a:cs typeface="B Koodak" panose="00000700000000000000" pitchFamily="2" charset="-78"/>
                        </a:rPr>
                        <a:t>95-1390</a:t>
                      </a:r>
                      <a:endParaRPr lang="en-US" sz="140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dirty="0">
                          <a:solidFill>
                            <a:schemeClr val="tx1"/>
                          </a:solidFill>
                          <a:effectLst/>
                          <a:cs typeface="B Koodak" panose="00000700000000000000" pitchFamily="2" charset="-78"/>
                        </a:rPr>
                        <a:t>1.4</a:t>
                      </a:r>
                      <a:endParaRPr lang="en-US" sz="1400" dirty="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dirty="0">
                          <a:solidFill>
                            <a:schemeClr val="tx1"/>
                          </a:solidFill>
                          <a:effectLst/>
                          <a:cs typeface="B Koodak" panose="00000700000000000000" pitchFamily="2" charset="-78"/>
                        </a:rPr>
                        <a:t>2</a:t>
                      </a:r>
                      <a:endParaRPr lang="en-US" sz="1400" dirty="0">
                        <a:solidFill>
                          <a:schemeClr val="tx1"/>
                        </a:solidFill>
                        <a:effectLst/>
                        <a:latin typeface="Calibri"/>
                        <a:ea typeface="Calibri"/>
                        <a:cs typeface="B Koodak" panose="00000700000000000000" pitchFamily="2" charset="-78"/>
                      </a:endParaRPr>
                    </a:p>
                  </a:txBody>
                  <a:tcPr marL="68580" marR="68580" marT="0" marB="0" anchor="ctr"/>
                </a:tc>
                <a:extLst>
                  <a:ext uri="{0D108BD9-81ED-4DB2-BD59-A6C34878D82A}">
                    <a16:rowId xmlns:a16="http://schemas.microsoft.com/office/drawing/2014/main" val="10006"/>
                  </a:ext>
                </a:extLst>
              </a:tr>
              <a:tr h="48895">
                <a:tc rowSpan="3">
                  <a:txBody>
                    <a:bodyPr/>
                    <a:lstStyle/>
                    <a:p>
                      <a:pPr algn="r" rtl="1">
                        <a:lnSpc>
                          <a:spcPct val="115000"/>
                        </a:lnSpc>
                        <a:spcAft>
                          <a:spcPts val="0"/>
                        </a:spcAft>
                      </a:pPr>
                      <a:r>
                        <a:rPr lang="ar-SA" sz="1600">
                          <a:solidFill>
                            <a:schemeClr val="tx1"/>
                          </a:solidFill>
                          <a:effectLst/>
                          <a:cs typeface="B Koodak" panose="00000700000000000000" pitchFamily="2" charset="-78"/>
                        </a:rPr>
                        <a:t>بعد خانوار</a:t>
                      </a:r>
                      <a:endParaRPr lang="en-US" sz="140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r" rtl="1">
                        <a:lnSpc>
                          <a:spcPct val="115000"/>
                        </a:lnSpc>
                        <a:spcAft>
                          <a:spcPts val="0"/>
                        </a:spcAft>
                      </a:pPr>
                      <a:r>
                        <a:rPr lang="fa-IR" sz="1600">
                          <a:solidFill>
                            <a:schemeClr val="tx1"/>
                          </a:solidFill>
                          <a:effectLst/>
                          <a:cs typeface="B Koodak" panose="00000700000000000000" pitchFamily="2" charset="-78"/>
                        </a:rPr>
                        <a:t>کل منظومه</a:t>
                      </a:r>
                      <a:endParaRPr lang="en-US" sz="140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a:solidFill>
                            <a:schemeClr val="tx1"/>
                          </a:solidFill>
                          <a:effectLst/>
                          <a:cs typeface="B Koodak" panose="00000700000000000000" pitchFamily="2" charset="-78"/>
                        </a:rPr>
                        <a:t>3.3</a:t>
                      </a:r>
                      <a:endParaRPr lang="en-US" sz="140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a:solidFill>
                            <a:schemeClr val="tx1"/>
                          </a:solidFill>
                          <a:effectLst/>
                          <a:cs typeface="B Koodak" panose="00000700000000000000" pitchFamily="2" charset="-78"/>
                        </a:rPr>
                        <a:t>نفر</a:t>
                      </a:r>
                      <a:endParaRPr lang="en-US" sz="140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a:solidFill>
                            <a:schemeClr val="tx1"/>
                          </a:solidFill>
                          <a:effectLst/>
                          <a:cs typeface="B Koodak" panose="00000700000000000000" pitchFamily="2" charset="-78"/>
                        </a:rPr>
                        <a:t>1395</a:t>
                      </a:r>
                      <a:endParaRPr lang="en-US" sz="140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dirty="0">
                          <a:solidFill>
                            <a:schemeClr val="tx1"/>
                          </a:solidFill>
                          <a:effectLst/>
                          <a:cs typeface="B Koodak" panose="00000700000000000000" pitchFamily="2" charset="-78"/>
                        </a:rPr>
                        <a:t>3.23</a:t>
                      </a:r>
                      <a:endParaRPr lang="en-US" sz="1400" dirty="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dirty="0">
                          <a:solidFill>
                            <a:schemeClr val="tx1"/>
                          </a:solidFill>
                          <a:effectLst/>
                          <a:cs typeface="B Koodak" panose="00000700000000000000" pitchFamily="2" charset="-78"/>
                        </a:rPr>
                        <a:t>3.28</a:t>
                      </a:r>
                      <a:endParaRPr lang="en-US" sz="1400" dirty="0">
                        <a:solidFill>
                          <a:schemeClr val="tx1"/>
                        </a:solidFill>
                        <a:effectLst/>
                        <a:latin typeface="Calibri"/>
                        <a:ea typeface="Calibri"/>
                        <a:cs typeface="B Koodak" panose="00000700000000000000" pitchFamily="2" charset="-78"/>
                      </a:endParaRPr>
                    </a:p>
                  </a:txBody>
                  <a:tcPr marL="68580" marR="68580" marT="0" marB="0" anchor="ctr"/>
                </a:tc>
                <a:extLst>
                  <a:ext uri="{0D108BD9-81ED-4DB2-BD59-A6C34878D82A}">
                    <a16:rowId xmlns:a16="http://schemas.microsoft.com/office/drawing/2014/main" val="10007"/>
                  </a:ext>
                </a:extLst>
              </a:tr>
              <a:tr h="48895">
                <a:tc vMerge="1">
                  <a:txBody>
                    <a:bodyPr/>
                    <a:lstStyle/>
                    <a:p>
                      <a:endParaRPr lang="en-US"/>
                    </a:p>
                  </a:txBody>
                  <a:tcPr/>
                </a:tc>
                <a:tc>
                  <a:txBody>
                    <a:bodyPr/>
                    <a:lstStyle/>
                    <a:p>
                      <a:pPr algn="r" rtl="1">
                        <a:lnSpc>
                          <a:spcPct val="115000"/>
                        </a:lnSpc>
                        <a:spcAft>
                          <a:spcPts val="0"/>
                        </a:spcAft>
                      </a:pPr>
                      <a:r>
                        <a:rPr lang="ar-SA" sz="1600">
                          <a:solidFill>
                            <a:schemeClr val="tx1"/>
                          </a:solidFill>
                          <a:effectLst/>
                          <a:cs typeface="B Koodak" panose="00000700000000000000" pitchFamily="2" charset="-78"/>
                        </a:rPr>
                        <a:t>روستایی</a:t>
                      </a:r>
                      <a:endParaRPr lang="en-US" sz="140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a:solidFill>
                            <a:schemeClr val="tx1"/>
                          </a:solidFill>
                          <a:effectLst/>
                          <a:cs typeface="B Koodak" panose="00000700000000000000" pitchFamily="2" charset="-78"/>
                        </a:rPr>
                        <a:t>3.2</a:t>
                      </a:r>
                      <a:endParaRPr lang="en-US" sz="140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a:solidFill>
                            <a:schemeClr val="tx1"/>
                          </a:solidFill>
                          <a:effectLst/>
                          <a:cs typeface="B Koodak" panose="00000700000000000000" pitchFamily="2" charset="-78"/>
                        </a:rPr>
                        <a:t>نفر</a:t>
                      </a:r>
                      <a:endParaRPr lang="en-US" sz="140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a:solidFill>
                            <a:schemeClr val="tx1"/>
                          </a:solidFill>
                          <a:effectLst/>
                          <a:cs typeface="B Koodak" panose="00000700000000000000" pitchFamily="2" charset="-78"/>
                        </a:rPr>
                        <a:t>1395</a:t>
                      </a:r>
                      <a:endParaRPr lang="en-US" sz="140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dirty="0">
                          <a:solidFill>
                            <a:schemeClr val="tx1"/>
                          </a:solidFill>
                          <a:effectLst/>
                          <a:cs typeface="B Koodak" panose="00000700000000000000" pitchFamily="2" charset="-78"/>
                        </a:rPr>
                        <a:t>3.21</a:t>
                      </a:r>
                      <a:endParaRPr lang="en-US" sz="1400" dirty="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dirty="0">
                          <a:solidFill>
                            <a:schemeClr val="tx1"/>
                          </a:solidFill>
                          <a:effectLst/>
                          <a:cs typeface="B Koodak" panose="00000700000000000000" pitchFamily="2" charset="-78"/>
                        </a:rPr>
                        <a:t>3.32</a:t>
                      </a:r>
                      <a:endParaRPr lang="en-US" sz="1400" dirty="0">
                        <a:solidFill>
                          <a:schemeClr val="tx1"/>
                        </a:solidFill>
                        <a:effectLst/>
                        <a:latin typeface="Calibri"/>
                        <a:ea typeface="Calibri"/>
                        <a:cs typeface="B Koodak" panose="00000700000000000000" pitchFamily="2" charset="-78"/>
                      </a:endParaRPr>
                    </a:p>
                  </a:txBody>
                  <a:tcPr marL="68580" marR="68580" marT="0" marB="0" anchor="ctr"/>
                </a:tc>
                <a:extLst>
                  <a:ext uri="{0D108BD9-81ED-4DB2-BD59-A6C34878D82A}">
                    <a16:rowId xmlns:a16="http://schemas.microsoft.com/office/drawing/2014/main" val="10008"/>
                  </a:ext>
                </a:extLst>
              </a:tr>
              <a:tr h="48895">
                <a:tc vMerge="1">
                  <a:txBody>
                    <a:bodyPr/>
                    <a:lstStyle/>
                    <a:p>
                      <a:endParaRPr lang="en-US"/>
                    </a:p>
                  </a:txBody>
                  <a:tcPr/>
                </a:tc>
                <a:tc>
                  <a:txBody>
                    <a:bodyPr/>
                    <a:lstStyle/>
                    <a:p>
                      <a:pPr algn="r" rtl="1">
                        <a:lnSpc>
                          <a:spcPct val="115000"/>
                        </a:lnSpc>
                        <a:spcAft>
                          <a:spcPts val="0"/>
                        </a:spcAft>
                      </a:pPr>
                      <a:r>
                        <a:rPr lang="ar-SA" sz="1600">
                          <a:solidFill>
                            <a:schemeClr val="tx1"/>
                          </a:solidFill>
                          <a:effectLst/>
                          <a:cs typeface="B Koodak" panose="00000700000000000000" pitchFamily="2" charset="-78"/>
                        </a:rPr>
                        <a:t>شهری</a:t>
                      </a:r>
                      <a:endParaRPr lang="en-US" sz="140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a:solidFill>
                            <a:schemeClr val="tx1"/>
                          </a:solidFill>
                          <a:effectLst/>
                          <a:cs typeface="B Koodak" panose="00000700000000000000" pitchFamily="2" charset="-78"/>
                        </a:rPr>
                        <a:t>3.3</a:t>
                      </a:r>
                      <a:endParaRPr lang="en-US" sz="140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a:solidFill>
                            <a:schemeClr val="tx1"/>
                          </a:solidFill>
                          <a:effectLst/>
                          <a:cs typeface="B Koodak" panose="00000700000000000000" pitchFamily="2" charset="-78"/>
                        </a:rPr>
                        <a:t>نفر</a:t>
                      </a:r>
                      <a:endParaRPr lang="en-US" sz="140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a:solidFill>
                            <a:schemeClr val="tx1"/>
                          </a:solidFill>
                          <a:effectLst/>
                          <a:cs typeface="B Koodak" panose="00000700000000000000" pitchFamily="2" charset="-78"/>
                        </a:rPr>
                        <a:t>1395</a:t>
                      </a:r>
                      <a:endParaRPr lang="en-US" sz="140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dirty="0">
                          <a:solidFill>
                            <a:schemeClr val="tx1"/>
                          </a:solidFill>
                          <a:effectLst/>
                          <a:cs typeface="B Koodak" panose="00000700000000000000" pitchFamily="2" charset="-78"/>
                        </a:rPr>
                        <a:t>3.29</a:t>
                      </a:r>
                      <a:endParaRPr lang="en-US" sz="1400" dirty="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dirty="0">
                          <a:solidFill>
                            <a:schemeClr val="tx1"/>
                          </a:solidFill>
                          <a:effectLst/>
                          <a:cs typeface="B Koodak" panose="00000700000000000000" pitchFamily="2" charset="-78"/>
                        </a:rPr>
                        <a:t>3.26</a:t>
                      </a:r>
                      <a:endParaRPr lang="en-US" sz="1400" dirty="0">
                        <a:solidFill>
                          <a:schemeClr val="tx1"/>
                        </a:solidFill>
                        <a:effectLst/>
                        <a:latin typeface="Calibri"/>
                        <a:ea typeface="Calibri"/>
                        <a:cs typeface="B Koodak" panose="00000700000000000000" pitchFamily="2" charset="-78"/>
                      </a:endParaRPr>
                    </a:p>
                  </a:txBody>
                  <a:tcPr marL="68580" marR="68580" marT="0" marB="0" anchor="ctr"/>
                </a:tc>
                <a:extLst>
                  <a:ext uri="{0D108BD9-81ED-4DB2-BD59-A6C34878D82A}">
                    <a16:rowId xmlns:a16="http://schemas.microsoft.com/office/drawing/2014/main" val="10009"/>
                  </a:ext>
                </a:extLst>
              </a:tr>
              <a:tr h="48895">
                <a:tc rowSpan="3">
                  <a:txBody>
                    <a:bodyPr/>
                    <a:lstStyle/>
                    <a:p>
                      <a:pPr algn="r" rtl="1">
                        <a:lnSpc>
                          <a:spcPct val="115000"/>
                        </a:lnSpc>
                        <a:spcAft>
                          <a:spcPts val="0"/>
                        </a:spcAft>
                      </a:pPr>
                      <a:r>
                        <a:rPr lang="fa-IR" sz="1600">
                          <a:solidFill>
                            <a:schemeClr val="tx1"/>
                          </a:solidFill>
                          <a:effectLst/>
                          <a:cs typeface="B Koodak" panose="00000700000000000000" pitchFamily="2" charset="-78"/>
                        </a:rPr>
                        <a:t>نرخ سواد </a:t>
                      </a:r>
                      <a:endParaRPr lang="en-US" sz="1400">
                        <a:solidFill>
                          <a:schemeClr val="tx1"/>
                        </a:solidFill>
                        <a:effectLst/>
                        <a:cs typeface="B Koodak" panose="00000700000000000000" pitchFamily="2" charset="-78"/>
                      </a:endParaRPr>
                    </a:p>
                    <a:p>
                      <a:pPr algn="r" rtl="1">
                        <a:lnSpc>
                          <a:spcPct val="115000"/>
                        </a:lnSpc>
                        <a:spcAft>
                          <a:spcPts val="0"/>
                        </a:spcAft>
                      </a:pPr>
                      <a:r>
                        <a:rPr lang="fa-IR" sz="1600">
                          <a:solidFill>
                            <a:schemeClr val="tx1"/>
                          </a:solidFill>
                          <a:effectLst/>
                          <a:cs typeface="B Koodak" panose="00000700000000000000" pitchFamily="2" charset="-78"/>
                        </a:rPr>
                        <a:t>( درصد باسوادی )</a:t>
                      </a:r>
                      <a:endParaRPr lang="en-US" sz="140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r" rtl="1">
                        <a:lnSpc>
                          <a:spcPct val="115000"/>
                        </a:lnSpc>
                        <a:spcAft>
                          <a:spcPts val="0"/>
                        </a:spcAft>
                      </a:pPr>
                      <a:r>
                        <a:rPr lang="ar-SA" sz="1600">
                          <a:solidFill>
                            <a:schemeClr val="tx1"/>
                          </a:solidFill>
                          <a:effectLst/>
                          <a:cs typeface="B Koodak" panose="00000700000000000000" pitchFamily="2" charset="-78"/>
                        </a:rPr>
                        <a:t>کل </a:t>
                      </a:r>
                      <a:endParaRPr lang="en-US" sz="140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a:solidFill>
                            <a:schemeClr val="tx1"/>
                          </a:solidFill>
                          <a:effectLst/>
                          <a:cs typeface="B Koodak" panose="00000700000000000000" pitchFamily="2" charset="-78"/>
                        </a:rPr>
                        <a:t>79</a:t>
                      </a:r>
                      <a:endParaRPr lang="en-US" sz="140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a:solidFill>
                            <a:schemeClr val="tx1"/>
                          </a:solidFill>
                          <a:effectLst/>
                          <a:cs typeface="B Koodak" panose="00000700000000000000" pitchFamily="2" charset="-78"/>
                        </a:rPr>
                        <a:t>درصد</a:t>
                      </a:r>
                      <a:endParaRPr lang="en-US" sz="140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0">
                        <a:lnSpc>
                          <a:spcPct val="115000"/>
                        </a:lnSpc>
                        <a:spcAft>
                          <a:spcPts val="0"/>
                        </a:spcAft>
                      </a:pPr>
                      <a:r>
                        <a:rPr lang="fa-IR" sz="1600">
                          <a:solidFill>
                            <a:schemeClr val="tx1"/>
                          </a:solidFill>
                          <a:effectLst/>
                          <a:cs typeface="B Koodak" panose="00000700000000000000" pitchFamily="2" charset="-78"/>
                        </a:rPr>
                        <a:t>1395</a:t>
                      </a:r>
                      <a:endParaRPr lang="en-US" sz="1400">
                        <a:solidFill>
                          <a:schemeClr val="tx1"/>
                        </a:solidFill>
                        <a:effectLst/>
                        <a:latin typeface="Calibri"/>
                        <a:ea typeface="Calibri"/>
                        <a:cs typeface="B Koodak" panose="00000700000000000000" pitchFamily="2" charset="-78"/>
                      </a:endParaRPr>
                    </a:p>
                  </a:txBody>
                  <a:tcPr marL="68580" marR="68580" marT="0" marB="0"/>
                </a:tc>
                <a:tc>
                  <a:txBody>
                    <a:bodyPr/>
                    <a:lstStyle/>
                    <a:p>
                      <a:pPr algn="ctr" rtl="1">
                        <a:lnSpc>
                          <a:spcPct val="115000"/>
                        </a:lnSpc>
                        <a:spcAft>
                          <a:spcPts val="0"/>
                        </a:spcAft>
                      </a:pPr>
                      <a:r>
                        <a:rPr lang="fa-IR" sz="1600" dirty="0">
                          <a:solidFill>
                            <a:schemeClr val="tx1"/>
                          </a:solidFill>
                          <a:effectLst/>
                          <a:cs typeface="B Koodak" panose="00000700000000000000" pitchFamily="2" charset="-78"/>
                        </a:rPr>
                        <a:t>79.2</a:t>
                      </a:r>
                      <a:endParaRPr lang="en-US" sz="1400" dirty="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dirty="0">
                          <a:solidFill>
                            <a:schemeClr val="tx1"/>
                          </a:solidFill>
                          <a:effectLst/>
                          <a:cs typeface="B Koodak" panose="00000700000000000000" pitchFamily="2" charset="-78"/>
                        </a:rPr>
                        <a:t>75.6</a:t>
                      </a:r>
                      <a:endParaRPr lang="en-US" sz="1400" dirty="0">
                        <a:solidFill>
                          <a:schemeClr val="tx1"/>
                        </a:solidFill>
                        <a:effectLst/>
                        <a:latin typeface="Calibri"/>
                        <a:ea typeface="Calibri"/>
                        <a:cs typeface="B Koodak" panose="00000700000000000000" pitchFamily="2" charset="-78"/>
                      </a:endParaRPr>
                    </a:p>
                  </a:txBody>
                  <a:tcPr marL="68580" marR="68580" marT="0" marB="0" anchor="ctr"/>
                </a:tc>
                <a:extLst>
                  <a:ext uri="{0D108BD9-81ED-4DB2-BD59-A6C34878D82A}">
                    <a16:rowId xmlns:a16="http://schemas.microsoft.com/office/drawing/2014/main" val="10010"/>
                  </a:ext>
                </a:extLst>
              </a:tr>
              <a:tr h="48895">
                <a:tc vMerge="1">
                  <a:txBody>
                    <a:bodyPr/>
                    <a:lstStyle/>
                    <a:p>
                      <a:endParaRPr lang="en-US"/>
                    </a:p>
                  </a:txBody>
                  <a:tcPr/>
                </a:tc>
                <a:tc>
                  <a:txBody>
                    <a:bodyPr/>
                    <a:lstStyle/>
                    <a:p>
                      <a:pPr algn="r" rtl="1">
                        <a:lnSpc>
                          <a:spcPct val="115000"/>
                        </a:lnSpc>
                        <a:spcAft>
                          <a:spcPts val="0"/>
                        </a:spcAft>
                      </a:pPr>
                      <a:r>
                        <a:rPr lang="fa-IR" sz="1600">
                          <a:solidFill>
                            <a:schemeClr val="tx1"/>
                          </a:solidFill>
                          <a:effectLst/>
                          <a:cs typeface="B Koodak" panose="00000700000000000000" pitchFamily="2" charset="-78"/>
                        </a:rPr>
                        <a:t>زنان</a:t>
                      </a:r>
                      <a:endParaRPr lang="en-US" sz="140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a:solidFill>
                            <a:schemeClr val="tx1"/>
                          </a:solidFill>
                          <a:effectLst/>
                          <a:cs typeface="B Koodak" panose="00000700000000000000" pitchFamily="2" charset="-78"/>
                        </a:rPr>
                        <a:t>67.7</a:t>
                      </a:r>
                      <a:endParaRPr lang="en-US" sz="140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0">
                        <a:lnSpc>
                          <a:spcPct val="115000"/>
                        </a:lnSpc>
                        <a:spcAft>
                          <a:spcPts val="0"/>
                        </a:spcAft>
                      </a:pPr>
                      <a:r>
                        <a:rPr lang="fa-IR" sz="1600">
                          <a:solidFill>
                            <a:schemeClr val="tx1"/>
                          </a:solidFill>
                          <a:effectLst/>
                          <a:cs typeface="B Koodak" panose="00000700000000000000" pitchFamily="2" charset="-78"/>
                        </a:rPr>
                        <a:t>درصد</a:t>
                      </a:r>
                      <a:endParaRPr lang="en-US" sz="1400">
                        <a:solidFill>
                          <a:schemeClr val="tx1"/>
                        </a:solidFill>
                        <a:effectLst/>
                        <a:latin typeface="Calibri"/>
                        <a:ea typeface="Calibri"/>
                        <a:cs typeface="B Koodak" panose="00000700000000000000" pitchFamily="2" charset="-78"/>
                      </a:endParaRPr>
                    </a:p>
                  </a:txBody>
                  <a:tcPr marL="68580" marR="68580" marT="0" marB="0"/>
                </a:tc>
                <a:tc>
                  <a:txBody>
                    <a:bodyPr/>
                    <a:lstStyle/>
                    <a:p>
                      <a:pPr algn="ctr" rtl="1">
                        <a:lnSpc>
                          <a:spcPct val="115000"/>
                        </a:lnSpc>
                        <a:spcAft>
                          <a:spcPts val="0"/>
                        </a:spcAft>
                      </a:pPr>
                      <a:r>
                        <a:rPr lang="fa-IR" sz="1600">
                          <a:solidFill>
                            <a:schemeClr val="tx1"/>
                          </a:solidFill>
                          <a:effectLst/>
                          <a:cs typeface="B Koodak" panose="00000700000000000000" pitchFamily="2" charset="-78"/>
                        </a:rPr>
                        <a:t>1395</a:t>
                      </a:r>
                      <a:endParaRPr lang="en-US" sz="1400">
                        <a:solidFill>
                          <a:schemeClr val="tx1"/>
                        </a:solidFill>
                        <a:effectLst/>
                        <a:latin typeface="Calibri"/>
                        <a:ea typeface="Calibri"/>
                        <a:cs typeface="B Koodak" panose="00000700000000000000" pitchFamily="2" charset="-78"/>
                      </a:endParaRPr>
                    </a:p>
                  </a:txBody>
                  <a:tcPr marL="68580" marR="68580" marT="0" marB="0"/>
                </a:tc>
                <a:tc>
                  <a:txBody>
                    <a:bodyPr/>
                    <a:lstStyle/>
                    <a:p>
                      <a:pPr algn="ctr" rtl="1">
                        <a:lnSpc>
                          <a:spcPct val="115000"/>
                        </a:lnSpc>
                        <a:spcAft>
                          <a:spcPts val="0"/>
                        </a:spcAft>
                      </a:pPr>
                      <a:r>
                        <a:rPr lang="fa-IR" sz="1600" dirty="0">
                          <a:solidFill>
                            <a:schemeClr val="tx1"/>
                          </a:solidFill>
                          <a:effectLst/>
                          <a:cs typeface="B Koodak" panose="00000700000000000000" pitchFamily="2" charset="-78"/>
                        </a:rPr>
                        <a:t>72.9</a:t>
                      </a:r>
                      <a:endParaRPr lang="en-US" sz="1400" dirty="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dirty="0">
                          <a:solidFill>
                            <a:schemeClr val="tx1"/>
                          </a:solidFill>
                          <a:effectLst/>
                          <a:cs typeface="B Koodak" panose="00000700000000000000" pitchFamily="2" charset="-78"/>
                        </a:rPr>
                        <a:t>69.4</a:t>
                      </a:r>
                      <a:endParaRPr lang="en-US" sz="1400" dirty="0">
                        <a:solidFill>
                          <a:schemeClr val="tx1"/>
                        </a:solidFill>
                        <a:effectLst/>
                        <a:latin typeface="Calibri"/>
                        <a:ea typeface="Calibri"/>
                        <a:cs typeface="B Koodak" panose="00000700000000000000" pitchFamily="2" charset="-78"/>
                      </a:endParaRPr>
                    </a:p>
                  </a:txBody>
                  <a:tcPr marL="68580" marR="68580" marT="0" marB="0" anchor="ctr"/>
                </a:tc>
                <a:extLst>
                  <a:ext uri="{0D108BD9-81ED-4DB2-BD59-A6C34878D82A}">
                    <a16:rowId xmlns:a16="http://schemas.microsoft.com/office/drawing/2014/main" val="10011"/>
                  </a:ext>
                </a:extLst>
              </a:tr>
              <a:tr h="48895">
                <a:tc vMerge="1">
                  <a:txBody>
                    <a:bodyPr/>
                    <a:lstStyle/>
                    <a:p>
                      <a:endParaRPr lang="en-US"/>
                    </a:p>
                  </a:txBody>
                  <a:tcPr/>
                </a:tc>
                <a:tc>
                  <a:txBody>
                    <a:bodyPr/>
                    <a:lstStyle/>
                    <a:p>
                      <a:pPr algn="r" rtl="1">
                        <a:lnSpc>
                          <a:spcPct val="115000"/>
                        </a:lnSpc>
                        <a:spcAft>
                          <a:spcPts val="0"/>
                        </a:spcAft>
                      </a:pPr>
                      <a:r>
                        <a:rPr lang="fa-IR" sz="1600">
                          <a:solidFill>
                            <a:schemeClr val="tx1"/>
                          </a:solidFill>
                          <a:effectLst/>
                          <a:cs typeface="B Koodak" panose="00000700000000000000" pitchFamily="2" charset="-78"/>
                        </a:rPr>
                        <a:t>مردان</a:t>
                      </a:r>
                      <a:endParaRPr lang="en-US" sz="140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a:solidFill>
                            <a:schemeClr val="tx1"/>
                          </a:solidFill>
                          <a:effectLst/>
                          <a:cs typeface="B Koodak" panose="00000700000000000000" pitchFamily="2" charset="-78"/>
                        </a:rPr>
                        <a:t>92</a:t>
                      </a:r>
                      <a:endParaRPr lang="en-US" sz="140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0">
                        <a:lnSpc>
                          <a:spcPct val="115000"/>
                        </a:lnSpc>
                        <a:spcAft>
                          <a:spcPts val="0"/>
                        </a:spcAft>
                      </a:pPr>
                      <a:r>
                        <a:rPr lang="fa-IR" sz="1600">
                          <a:solidFill>
                            <a:schemeClr val="tx1"/>
                          </a:solidFill>
                          <a:effectLst/>
                          <a:cs typeface="B Koodak" panose="00000700000000000000" pitchFamily="2" charset="-78"/>
                        </a:rPr>
                        <a:t>درصد</a:t>
                      </a:r>
                      <a:endParaRPr lang="en-US" sz="1400">
                        <a:solidFill>
                          <a:schemeClr val="tx1"/>
                        </a:solidFill>
                        <a:effectLst/>
                        <a:latin typeface="Calibri"/>
                        <a:ea typeface="Calibri"/>
                        <a:cs typeface="B Koodak" panose="00000700000000000000" pitchFamily="2" charset="-78"/>
                      </a:endParaRPr>
                    </a:p>
                  </a:txBody>
                  <a:tcPr marL="68580" marR="68580" marT="0" marB="0"/>
                </a:tc>
                <a:tc>
                  <a:txBody>
                    <a:bodyPr/>
                    <a:lstStyle/>
                    <a:p>
                      <a:pPr algn="ctr" rtl="1">
                        <a:lnSpc>
                          <a:spcPct val="115000"/>
                        </a:lnSpc>
                        <a:spcAft>
                          <a:spcPts val="0"/>
                        </a:spcAft>
                      </a:pPr>
                      <a:r>
                        <a:rPr lang="fa-IR" sz="1600" dirty="0">
                          <a:solidFill>
                            <a:schemeClr val="tx1"/>
                          </a:solidFill>
                          <a:effectLst/>
                          <a:cs typeface="B Koodak" panose="00000700000000000000" pitchFamily="2" charset="-78"/>
                        </a:rPr>
                        <a:t>1395</a:t>
                      </a:r>
                      <a:endParaRPr lang="en-US" sz="1400" dirty="0">
                        <a:solidFill>
                          <a:schemeClr val="tx1"/>
                        </a:solidFill>
                        <a:effectLst/>
                        <a:latin typeface="Calibri"/>
                        <a:ea typeface="Calibri"/>
                        <a:cs typeface="B Koodak" panose="00000700000000000000" pitchFamily="2" charset="-78"/>
                      </a:endParaRPr>
                    </a:p>
                  </a:txBody>
                  <a:tcPr marL="68580" marR="68580" marT="0" marB="0"/>
                </a:tc>
                <a:tc>
                  <a:txBody>
                    <a:bodyPr/>
                    <a:lstStyle/>
                    <a:p>
                      <a:pPr algn="ctr" rtl="1">
                        <a:lnSpc>
                          <a:spcPct val="115000"/>
                        </a:lnSpc>
                        <a:spcAft>
                          <a:spcPts val="0"/>
                        </a:spcAft>
                      </a:pPr>
                      <a:r>
                        <a:rPr lang="fa-IR" sz="1600" dirty="0">
                          <a:solidFill>
                            <a:schemeClr val="tx1"/>
                          </a:solidFill>
                          <a:effectLst/>
                          <a:cs typeface="B Koodak" panose="00000700000000000000" pitchFamily="2" charset="-78"/>
                        </a:rPr>
                        <a:t>85.4</a:t>
                      </a:r>
                      <a:endParaRPr lang="en-US" sz="1400" dirty="0">
                        <a:solidFill>
                          <a:schemeClr val="tx1"/>
                        </a:solidFill>
                        <a:effectLst/>
                        <a:latin typeface="Calibri"/>
                        <a:ea typeface="Calibri"/>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dirty="0">
                          <a:solidFill>
                            <a:schemeClr val="tx1"/>
                          </a:solidFill>
                          <a:effectLst/>
                          <a:cs typeface="B Koodak" panose="00000700000000000000" pitchFamily="2" charset="-78"/>
                        </a:rPr>
                        <a:t>81.7</a:t>
                      </a:r>
                      <a:endParaRPr lang="en-US" sz="1400" dirty="0">
                        <a:solidFill>
                          <a:schemeClr val="tx1"/>
                        </a:solidFill>
                        <a:effectLst/>
                        <a:latin typeface="Calibri"/>
                        <a:ea typeface="Calibri"/>
                        <a:cs typeface="B Koodak" panose="00000700000000000000" pitchFamily="2" charset="-78"/>
                      </a:endParaRPr>
                    </a:p>
                  </a:txBody>
                  <a:tcPr marL="68580" marR="68580" marT="0" marB="0" anchor="ctr"/>
                </a:tc>
                <a:extLst>
                  <a:ext uri="{0D108BD9-81ED-4DB2-BD59-A6C34878D82A}">
                    <a16:rowId xmlns:a16="http://schemas.microsoft.com/office/drawing/2014/main" val="10012"/>
                  </a:ext>
                </a:extLst>
              </a:tr>
            </a:tbl>
          </a:graphicData>
        </a:graphic>
      </p:graphicFrame>
      <p:cxnSp>
        <p:nvCxnSpPr>
          <p:cNvPr id="6" name="Straight Connector 5"/>
          <p:cNvCxnSpPr/>
          <p:nvPr/>
        </p:nvCxnSpPr>
        <p:spPr>
          <a:xfrm flipH="1">
            <a:off x="629689" y="14478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4810028"/>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pic>
        <p:nvPicPr>
          <p:cNvPr id="9" name="Picture 8"/>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652189"/>
            <a:ext cx="2773908" cy="4619733"/>
          </a:xfrm>
          <a:prstGeom prst="rect">
            <a:avLst/>
          </a:prstGeom>
        </p:spPr>
      </p:pic>
      <p:sp>
        <p:nvSpPr>
          <p:cNvPr id="2" name="Rectangle 1"/>
          <p:cNvSpPr/>
          <p:nvPr/>
        </p:nvSpPr>
        <p:spPr>
          <a:xfrm>
            <a:off x="179390" y="4667092"/>
            <a:ext cx="6831009" cy="544286"/>
          </a:xfrm>
          <a:prstGeom prst="rect">
            <a:avLst/>
          </a:prstGeom>
          <a:solidFill>
            <a:schemeClr val="accent1">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a:ea typeface="+mn-ea"/>
              <a:cs typeface="+mn-cs"/>
            </a:endParaRPr>
          </a:p>
        </p:txBody>
      </p:sp>
      <p:pic>
        <p:nvPicPr>
          <p:cNvPr id="10" name="Picture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639262" y="1056957"/>
            <a:ext cx="2245910" cy="2245910"/>
          </a:xfrm>
          <a:prstGeom prst="rect">
            <a:avLst/>
          </a:prstGeom>
        </p:spPr>
      </p:pic>
      <p:pic>
        <p:nvPicPr>
          <p:cNvPr id="13" name="Picture 1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362799" y="857251"/>
            <a:ext cx="2685035" cy="4330700"/>
          </a:xfrm>
          <a:prstGeom prst="rect">
            <a:avLst/>
          </a:prstGeom>
        </p:spPr>
      </p:pic>
      <p:sp>
        <p:nvSpPr>
          <p:cNvPr id="4" name="Text Placeholder 2"/>
          <p:cNvSpPr>
            <a:spLocks noGrp="1"/>
          </p:cNvSpPr>
          <p:nvPr>
            <p:ph type="title"/>
          </p:nvPr>
        </p:nvSpPr>
        <p:spPr>
          <a:xfrm>
            <a:off x="160341" y="4540060"/>
            <a:ext cx="6831009" cy="647891"/>
          </a:xfrm>
        </p:spPr>
        <p:txBody>
          <a:bodyPr/>
          <a:lstStyle/>
          <a:p>
            <a:pPr algn="r">
              <a:lnSpc>
                <a:spcPct val="150000"/>
              </a:lnSpc>
            </a:pPr>
            <a:r>
              <a:rPr lang="fa-IR" sz="1950" dirty="0">
                <a:latin typeface="IranNastaliq" panose="02020505000000020003" pitchFamily="18" charset="0"/>
                <a:cs typeface="IranNastaliq" panose="02020505000000020003" pitchFamily="18" charset="0"/>
              </a:rPr>
              <a:t>«با حفظ روحيه ي تعاون و تعهد در جامعه، مي توان كشور را از آسيب مصون داشت.»  امام خميني قدس سره الشریف</a:t>
            </a:r>
            <a:endParaRPr lang="en-US" sz="1950" dirty="0">
              <a:latin typeface="IranNastaliq" panose="02020505000000020003" pitchFamily="18" charset="0"/>
              <a:cs typeface="IranNastaliq" panose="02020505000000020003" pitchFamily="18" charset="0"/>
            </a:endParaRPr>
          </a:p>
        </p:txBody>
      </p:sp>
    </p:spTree>
    <p:extLst>
      <p:ext uri="{BB962C8B-B14F-4D97-AF65-F5344CB8AC3E}">
        <p14:creationId xmlns:p14="http://schemas.microsoft.com/office/powerpoint/2010/main" val="251442342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457200"/>
          </a:xfrm>
        </p:spPr>
        <p:txBody>
          <a:bodyPr>
            <a:noAutofit/>
          </a:bodyPr>
          <a:lstStyle/>
          <a:p>
            <a:pPr algn="justLow" rtl="1"/>
            <a:r>
              <a:rPr lang="fa-IR" sz="2200" dirty="0">
                <a:cs typeface="B Nazanin" panose="00000400000000000000" pitchFamily="2" charset="-78"/>
              </a:rPr>
              <a:t>مقایسه نرخ سواد جمعیت روستایی بر اساس شهرستان و به تفکیک جنس در سال 1395</a:t>
            </a:r>
            <a:endParaRPr lang="en-US" sz="2200" dirty="0">
              <a:cs typeface="B Nazanin" panose="00000400000000000000" pitchFamily="2" charset="-78"/>
            </a:endParaRPr>
          </a:p>
        </p:txBody>
      </p:sp>
      <p:pic>
        <p:nvPicPr>
          <p:cNvPr id="3" name="Picture 2"/>
          <p:cNvPicPr>
            <a:picLocks noChangeAspect="1"/>
          </p:cNvPicPr>
          <p:nvPr/>
        </p:nvPicPr>
        <p:blipFill>
          <a:blip r:embed="rId2"/>
          <a:stretch>
            <a:fillRect/>
          </a:stretch>
        </p:blipFill>
        <p:spPr>
          <a:xfrm>
            <a:off x="1371600" y="1524000"/>
            <a:ext cx="7189944" cy="46691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523992194"/>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457200"/>
          </a:xfrm>
        </p:spPr>
        <p:txBody>
          <a:bodyPr>
            <a:normAutofit/>
          </a:bodyPr>
          <a:lstStyle/>
          <a:p>
            <a:pPr algn="justLow" rtl="1"/>
            <a:r>
              <a:rPr lang="fa-IR" sz="2200" dirty="0">
                <a:cs typeface="B Nazanin" panose="00000400000000000000" pitchFamily="2" charset="-78"/>
              </a:rPr>
              <a:t>مقایسه بعد خانوار سواد جمعیت  بر اساس شهرستان و به تفکیک جنس در سال 1395</a:t>
            </a:r>
            <a:endParaRPr lang="en-US" sz="2200" dirty="0">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914400" y="1600200"/>
            <a:ext cx="7740130" cy="4648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891356187"/>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457200"/>
          </a:xfrm>
        </p:spPr>
        <p:txBody>
          <a:bodyPr>
            <a:normAutofit/>
          </a:bodyPr>
          <a:lstStyle/>
          <a:p>
            <a:pPr algn="justLow" rtl="1"/>
            <a:r>
              <a:rPr lang="fa-IR" sz="2200" dirty="0">
                <a:cs typeface="B Nazanin" panose="00000400000000000000" pitchFamily="2" charset="-78"/>
              </a:rPr>
              <a:t>مقایسه نسبت جنسی سواد جمعیت  بر اساس شهرستان و به تفکیک جنس در سال 1395</a:t>
            </a:r>
            <a:endParaRPr lang="en-US" sz="2200" dirty="0">
              <a:cs typeface="B Nazanin" panose="00000400000000000000" pitchFamily="2" charset="-78"/>
            </a:endParaRPr>
          </a:p>
        </p:txBody>
      </p:sp>
      <p:pic>
        <p:nvPicPr>
          <p:cNvPr id="3" name="Picture 2"/>
          <p:cNvPicPr>
            <a:picLocks noChangeAspect="1"/>
          </p:cNvPicPr>
          <p:nvPr/>
        </p:nvPicPr>
        <p:blipFill>
          <a:blip r:embed="rId2"/>
          <a:stretch>
            <a:fillRect/>
          </a:stretch>
        </p:blipFill>
        <p:spPr>
          <a:xfrm>
            <a:off x="703540" y="1676400"/>
            <a:ext cx="7983260" cy="4800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461486906"/>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457200"/>
          </a:xfrm>
        </p:spPr>
        <p:txBody>
          <a:bodyPr>
            <a:normAutofit/>
          </a:bodyPr>
          <a:lstStyle/>
          <a:p>
            <a:pPr algn="justLow" rtl="1"/>
            <a:r>
              <a:rPr lang="fa-IR" sz="2200" dirty="0">
                <a:cs typeface="B Nazanin" panose="00000400000000000000" pitchFamily="2" charset="-78"/>
              </a:rPr>
              <a:t>مقایسه نرخ رشد جمعیت  بر اساس شهرستان و به تفکیک جنس در مقطع 95-1390</a:t>
            </a:r>
            <a:endParaRPr lang="en-US" sz="2200" dirty="0">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9107" y="1524000"/>
            <a:ext cx="7845384" cy="51391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351584325"/>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457200"/>
          </a:xfrm>
        </p:spPr>
        <p:txBody>
          <a:bodyPr>
            <a:normAutofit/>
          </a:bodyPr>
          <a:lstStyle/>
          <a:p>
            <a:pPr algn="justLow" rtl="1"/>
            <a:r>
              <a:rPr lang="fa-IR" sz="2200" dirty="0">
                <a:cs typeface="B Nazanin" panose="00000400000000000000" pitchFamily="2" charset="-78"/>
              </a:rPr>
              <a:t>مقایسه نرخ اشتغال بر اساس شهرستان و به تفکیک جنس در مقطع 95-1390</a:t>
            </a:r>
            <a:endParaRPr lang="en-US" sz="2200" dirty="0">
              <a:cs typeface="B Nazanin" panose="00000400000000000000" pitchFamily="2" charset="-78"/>
            </a:endParaRPr>
          </a:p>
        </p:txBody>
      </p:sp>
      <p:pic>
        <p:nvPicPr>
          <p:cNvPr id="5" name="Picture 4"/>
          <p:cNvPicPr>
            <a:picLocks noChangeAspect="1"/>
          </p:cNvPicPr>
          <p:nvPr/>
        </p:nvPicPr>
        <p:blipFill>
          <a:blip r:embed="rId2"/>
          <a:stretch>
            <a:fillRect/>
          </a:stretch>
        </p:blipFill>
        <p:spPr>
          <a:xfrm>
            <a:off x="1219200" y="1676400"/>
            <a:ext cx="6956351" cy="45538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18665619"/>
      </p:ext>
    </p:extLst>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457200"/>
          </a:xfrm>
        </p:spPr>
        <p:txBody>
          <a:bodyPr>
            <a:normAutofit/>
          </a:bodyPr>
          <a:lstStyle/>
          <a:p>
            <a:pPr algn="justLow" rtl="1"/>
            <a:r>
              <a:rPr lang="fa-IR" sz="2200" dirty="0">
                <a:cs typeface="B Nazanin" panose="00000400000000000000" pitchFamily="2" charset="-78"/>
              </a:rPr>
              <a:t>مقایسه نرخ بیکاری بر اساس شهرستان و به تفکیک جنس در مقطع 95-1390</a:t>
            </a:r>
            <a:endParaRPr lang="en-US" sz="2200" dirty="0">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1142999" y="1524000"/>
            <a:ext cx="7458637" cy="4876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35820920"/>
      </p:ext>
    </p:extLst>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685800"/>
          </a:xfrm>
        </p:spPr>
        <p:txBody>
          <a:bodyPr>
            <a:normAutofit/>
          </a:bodyPr>
          <a:lstStyle/>
          <a:p>
            <a:pPr algn="r" rtl="1"/>
            <a:r>
              <a:rPr lang="fa-IR" sz="3200" dirty="0">
                <a:cs typeface="B Koodak" panose="00000700000000000000" pitchFamily="2" charset="-78"/>
              </a:rPr>
              <a:t>4-ویژگی های اقتصادی و تولیدی</a:t>
            </a:r>
            <a:endParaRPr lang="en-US" sz="3200" dirty="0">
              <a:cs typeface="B Koodak" panose="00000700000000000000" pitchFamily="2" charset="-78"/>
            </a:endParaRPr>
          </a:p>
        </p:txBody>
      </p:sp>
      <p:sp>
        <p:nvSpPr>
          <p:cNvPr id="4" name="Rectangle 3"/>
          <p:cNvSpPr/>
          <p:nvPr/>
        </p:nvSpPr>
        <p:spPr>
          <a:xfrm>
            <a:off x="6478244" y="1521716"/>
            <a:ext cx="1789272" cy="369332"/>
          </a:xfrm>
          <a:prstGeom prst="rect">
            <a:avLst/>
          </a:prstGeom>
        </p:spPr>
        <p:txBody>
          <a:bodyPr wrap="none">
            <a:spAutoFit/>
          </a:bodyPr>
          <a:lstStyle/>
          <a:p>
            <a:pPr algn="just" rtl="1"/>
            <a:r>
              <a:rPr lang="fa-IR" dirty="0">
                <a:cs typeface="B Koodak" panose="00000700000000000000" pitchFamily="2" charset="-78"/>
              </a:rPr>
              <a:t>1-4: منظومه مرکزی</a:t>
            </a:r>
            <a:endParaRPr lang="en-US" dirty="0">
              <a:cs typeface="B Koodak" panose="00000700000000000000" pitchFamily="2" charset="-78"/>
            </a:endParaRPr>
          </a:p>
        </p:txBody>
      </p:sp>
      <p:cxnSp>
        <p:nvCxnSpPr>
          <p:cNvPr id="5" name="Straight Connector 4"/>
          <p:cNvCxnSpPr/>
          <p:nvPr/>
        </p:nvCxnSpPr>
        <p:spPr>
          <a:xfrm flipH="1">
            <a:off x="629689" y="14478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5"/>
          <p:cNvGraphicFramePr>
            <a:graphicFrameLocks noGrp="1"/>
          </p:cNvGraphicFramePr>
          <p:nvPr>
            <p:ph idx="1"/>
            <p:extLst>
              <p:ext uri="{D42A27DB-BD31-4B8C-83A1-F6EECF244321}">
                <p14:modId xmlns:p14="http://schemas.microsoft.com/office/powerpoint/2010/main" val="2598908344"/>
              </p:ext>
            </p:extLst>
          </p:nvPr>
        </p:nvGraphicFramePr>
        <p:xfrm>
          <a:off x="381001" y="2057400"/>
          <a:ext cx="8359832" cy="3699936"/>
        </p:xfrm>
        <a:graphic>
          <a:graphicData uri="http://schemas.openxmlformats.org/drawingml/2006/table">
            <a:tbl>
              <a:tblPr rtl="1" firstRow="1" firstCol="1" bandRow="1">
                <a:tableStyleId>{00A15C55-8517-42AA-B614-E9B94910E393}</a:tableStyleId>
              </a:tblPr>
              <a:tblGrid>
                <a:gridCol w="2679177">
                  <a:extLst>
                    <a:ext uri="{9D8B030D-6E8A-4147-A177-3AD203B41FA5}">
                      <a16:colId xmlns:a16="http://schemas.microsoft.com/office/drawing/2014/main" val="20000"/>
                    </a:ext>
                  </a:extLst>
                </a:gridCol>
                <a:gridCol w="1424871">
                  <a:extLst>
                    <a:ext uri="{9D8B030D-6E8A-4147-A177-3AD203B41FA5}">
                      <a16:colId xmlns:a16="http://schemas.microsoft.com/office/drawing/2014/main" val="20001"/>
                    </a:ext>
                  </a:extLst>
                </a:gridCol>
                <a:gridCol w="1324063">
                  <a:extLst>
                    <a:ext uri="{9D8B030D-6E8A-4147-A177-3AD203B41FA5}">
                      <a16:colId xmlns:a16="http://schemas.microsoft.com/office/drawing/2014/main" val="20002"/>
                    </a:ext>
                  </a:extLst>
                </a:gridCol>
                <a:gridCol w="872471">
                  <a:extLst>
                    <a:ext uri="{9D8B030D-6E8A-4147-A177-3AD203B41FA5}">
                      <a16:colId xmlns:a16="http://schemas.microsoft.com/office/drawing/2014/main" val="20003"/>
                    </a:ext>
                  </a:extLst>
                </a:gridCol>
                <a:gridCol w="1029625">
                  <a:extLst>
                    <a:ext uri="{9D8B030D-6E8A-4147-A177-3AD203B41FA5}">
                      <a16:colId xmlns:a16="http://schemas.microsoft.com/office/drawing/2014/main" val="20004"/>
                    </a:ext>
                  </a:extLst>
                </a:gridCol>
                <a:gridCol w="1029625">
                  <a:extLst>
                    <a:ext uri="{9D8B030D-6E8A-4147-A177-3AD203B41FA5}">
                      <a16:colId xmlns:a16="http://schemas.microsoft.com/office/drawing/2014/main" val="20005"/>
                    </a:ext>
                  </a:extLst>
                </a:gridCol>
              </a:tblGrid>
              <a:tr h="154396">
                <a:tc rowSpan="2">
                  <a:txBody>
                    <a:bodyPr/>
                    <a:lstStyle/>
                    <a:p>
                      <a:pPr algn="ctr" rtl="1">
                        <a:lnSpc>
                          <a:spcPct val="115000"/>
                        </a:lnSpc>
                        <a:spcAft>
                          <a:spcPts val="0"/>
                        </a:spcAft>
                      </a:pPr>
                      <a:r>
                        <a:rPr lang="fa-IR" sz="1400" dirty="0">
                          <a:solidFill>
                            <a:sysClr val="windowText" lastClr="000000"/>
                          </a:solidFill>
                          <a:effectLst/>
                          <a:cs typeface="B Koodak" panose="00000700000000000000" pitchFamily="2" charset="-78"/>
                        </a:rPr>
                        <a:t>عنوان متغیر/ شاخص</a:t>
                      </a:r>
                      <a:endParaRPr lang="en-US" sz="1200" dirty="0">
                        <a:solidFill>
                          <a:sysClr val="windowText" lastClr="000000"/>
                        </a:solidFill>
                        <a:effectLst/>
                        <a:latin typeface="Calibri"/>
                        <a:ea typeface="Calibri"/>
                        <a:cs typeface="B Koodak" panose="00000700000000000000" pitchFamily="2" charset="-78"/>
                      </a:endParaRPr>
                    </a:p>
                  </a:txBody>
                  <a:tcPr marL="50347" marR="50347" marT="0" marB="0" anchor="ctr"/>
                </a:tc>
                <a:tc rowSpan="2">
                  <a:txBody>
                    <a:bodyPr/>
                    <a:lstStyle/>
                    <a:p>
                      <a:pPr algn="ctr" rtl="1">
                        <a:lnSpc>
                          <a:spcPct val="115000"/>
                        </a:lnSpc>
                        <a:spcAft>
                          <a:spcPts val="0"/>
                        </a:spcAft>
                      </a:pPr>
                      <a:r>
                        <a:rPr lang="fa-IR" sz="1400">
                          <a:solidFill>
                            <a:sysClr val="windowText" lastClr="000000"/>
                          </a:solidFill>
                          <a:effectLst/>
                          <a:cs typeface="B Koodak" panose="00000700000000000000" pitchFamily="2" charset="-78"/>
                        </a:rPr>
                        <a:t>مقدار</a:t>
                      </a:r>
                      <a:endParaRPr lang="en-US" sz="1200">
                        <a:solidFill>
                          <a:sysClr val="windowText" lastClr="000000"/>
                        </a:solidFill>
                        <a:effectLst/>
                        <a:latin typeface="Calibri"/>
                        <a:ea typeface="Calibri"/>
                        <a:cs typeface="B Koodak" panose="00000700000000000000" pitchFamily="2" charset="-78"/>
                      </a:endParaRPr>
                    </a:p>
                  </a:txBody>
                  <a:tcPr marL="50347" marR="50347" marT="0" marB="0" anchor="ctr"/>
                </a:tc>
                <a:tc rowSpan="2">
                  <a:txBody>
                    <a:bodyPr/>
                    <a:lstStyle/>
                    <a:p>
                      <a:pPr algn="ctr" rtl="1">
                        <a:lnSpc>
                          <a:spcPct val="115000"/>
                        </a:lnSpc>
                        <a:spcAft>
                          <a:spcPts val="0"/>
                        </a:spcAft>
                      </a:pPr>
                      <a:r>
                        <a:rPr lang="fa-IR" sz="1400">
                          <a:solidFill>
                            <a:sysClr val="windowText" lastClr="000000"/>
                          </a:solidFill>
                          <a:effectLst/>
                          <a:cs typeface="B Koodak" panose="00000700000000000000" pitchFamily="2" charset="-78"/>
                        </a:rPr>
                        <a:t>واحد</a:t>
                      </a:r>
                      <a:endParaRPr lang="en-US" sz="1200">
                        <a:solidFill>
                          <a:sysClr val="windowText" lastClr="000000"/>
                        </a:solidFill>
                        <a:effectLst/>
                        <a:latin typeface="Calibri"/>
                        <a:ea typeface="Calibri"/>
                        <a:cs typeface="B Koodak" panose="00000700000000000000" pitchFamily="2" charset="-78"/>
                      </a:endParaRPr>
                    </a:p>
                  </a:txBody>
                  <a:tcPr marL="50347" marR="50347" marT="0" marB="0" anchor="ctr"/>
                </a:tc>
                <a:tc rowSpan="2">
                  <a:txBody>
                    <a:bodyPr/>
                    <a:lstStyle/>
                    <a:p>
                      <a:pPr algn="ctr" rtl="1">
                        <a:lnSpc>
                          <a:spcPct val="115000"/>
                        </a:lnSpc>
                        <a:spcAft>
                          <a:spcPts val="0"/>
                        </a:spcAft>
                      </a:pPr>
                      <a:r>
                        <a:rPr lang="fa-IR" sz="1400">
                          <a:solidFill>
                            <a:sysClr val="windowText" lastClr="000000"/>
                          </a:solidFill>
                          <a:effectLst/>
                          <a:cs typeface="B Koodak" panose="00000700000000000000" pitchFamily="2" charset="-78"/>
                        </a:rPr>
                        <a:t>سال</a:t>
                      </a:r>
                      <a:endParaRPr lang="en-US" sz="1200">
                        <a:solidFill>
                          <a:sysClr val="windowText" lastClr="000000"/>
                        </a:solidFill>
                        <a:effectLst/>
                        <a:latin typeface="Calibri"/>
                        <a:ea typeface="Calibri"/>
                        <a:cs typeface="B Koodak" panose="00000700000000000000" pitchFamily="2" charset="-78"/>
                      </a:endParaRPr>
                    </a:p>
                  </a:txBody>
                  <a:tcPr marL="50347" marR="50347" marT="0" marB="0" anchor="ctr"/>
                </a:tc>
                <a:tc gridSpan="2">
                  <a:txBody>
                    <a:bodyPr/>
                    <a:lstStyle/>
                    <a:p>
                      <a:pPr algn="ctr" rtl="1">
                        <a:lnSpc>
                          <a:spcPct val="115000"/>
                        </a:lnSpc>
                        <a:spcAft>
                          <a:spcPts val="0"/>
                        </a:spcAft>
                      </a:pPr>
                      <a:r>
                        <a:rPr lang="fa-IR" sz="1400">
                          <a:solidFill>
                            <a:sysClr val="windowText" lastClr="000000"/>
                          </a:solidFill>
                          <a:effectLst/>
                          <a:cs typeface="B Koodak" panose="00000700000000000000" pitchFamily="2" charset="-78"/>
                        </a:rPr>
                        <a:t>جایگاه متغیر/ شاخص (درصد)</a:t>
                      </a:r>
                      <a:endParaRPr lang="en-US" sz="1200">
                        <a:solidFill>
                          <a:sysClr val="windowText" lastClr="000000"/>
                        </a:solidFill>
                        <a:effectLst/>
                        <a:latin typeface="Calibri"/>
                        <a:ea typeface="Calibri"/>
                        <a:cs typeface="B Koodak" panose="00000700000000000000" pitchFamily="2" charset="-78"/>
                      </a:endParaRPr>
                    </a:p>
                  </a:txBody>
                  <a:tcPr marL="50347" marR="50347" marT="0" marB="0" anchor="ctr"/>
                </a:tc>
                <a:tc hMerge="1">
                  <a:txBody>
                    <a:bodyPr/>
                    <a:lstStyle/>
                    <a:p>
                      <a:endParaRPr lang="en-US"/>
                    </a:p>
                  </a:txBody>
                  <a:tcPr/>
                </a:tc>
                <a:extLst>
                  <a:ext uri="{0D108BD9-81ED-4DB2-BD59-A6C34878D82A}">
                    <a16:rowId xmlns:a16="http://schemas.microsoft.com/office/drawing/2014/main" val="10000"/>
                  </a:ext>
                </a:extLst>
              </a:tr>
              <a:tr h="15439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1">
                        <a:lnSpc>
                          <a:spcPct val="115000"/>
                        </a:lnSpc>
                        <a:spcAft>
                          <a:spcPts val="0"/>
                        </a:spcAft>
                      </a:pPr>
                      <a:r>
                        <a:rPr lang="fa-IR" sz="1400" dirty="0">
                          <a:solidFill>
                            <a:sysClr val="windowText" lastClr="000000"/>
                          </a:solidFill>
                          <a:effectLst/>
                          <a:cs typeface="B Koodak" panose="00000700000000000000" pitchFamily="2" charset="-78"/>
                        </a:rPr>
                        <a:t>شهرستان</a:t>
                      </a:r>
                      <a:endParaRPr lang="en-US" sz="1200" dirty="0">
                        <a:solidFill>
                          <a:sysClr val="windowText" lastClr="000000"/>
                        </a:solidFill>
                        <a:effectLst/>
                        <a:latin typeface="Calibri"/>
                        <a:ea typeface="Calibri"/>
                        <a:cs typeface="B Koodak" panose="00000700000000000000" pitchFamily="2" charset="-78"/>
                      </a:endParaRPr>
                    </a:p>
                  </a:txBody>
                  <a:tcPr marL="50347" marR="50347" marT="0" marB="0" anchor="ctr">
                    <a:solidFill>
                      <a:schemeClr val="accent4">
                        <a:lumMod val="60000"/>
                        <a:lumOff val="40000"/>
                      </a:schemeClr>
                    </a:solidFill>
                  </a:tcPr>
                </a:tc>
                <a:tc>
                  <a:txBody>
                    <a:bodyPr/>
                    <a:lstStyle/>
                    <a:p>
                      <a:pPr algn="ctr" rtl="1">
                        <a:lnSpc>
                          <a:spcPct val="115000"/>
                        </a:lnSpc>
                        <a:spcAft>
                          <a:spcPts val="0"/>
                        </a:spcAft>
                      </a:pPr>
                      <a:r>
                        <a:rPr lang="fa-IR" sz="1400" dirty="0">
                          <a:solidFill>
                            <a:sysClr val="windowText" lastClr="000000"/>
                          </a:solidFill>
                          <a:effectLst/>
                          <a:cs typeface="B Koodak" panose="00000700000000000000" pitchFamily="2" charset="-78"/>
                        </a:rPr>
                        <a:t>استان</a:t>
                      </a:r>
                      <a:endParaRPr lang="en-US" sz="1200" dirty="0">
                        <a:solidFill>
                          <a:sysClr val="windowText" lastClr="000000"/>
                        </a:solidFill>
                        <a:effectLst/>
                        <a:latin typeface="Calibri"/>
                        <a:ea typeface="Calibri"/>
                        <a:cs typeface="B Koodak" panose="00000700000000000000" pitchFamily="2" charset="-78"/>
                      </a:endParaRPr>
                    </a:p>
                  </a:txBody>
                  <a:tcPr marL="50347" marR="50347" marT="0" marB="0" anchor="ctr">
                    <a:solidFill>
                      <a:schemeClr val="accent4">
                        <a:lumMod val="60000"/>
                        <a:lumOff val="40000"/>
                      </a:schemeClr>
                    </a:solidFill>
                  </a:tcPr>
                </a:tc>
                <a:extLst>
                  <a:ext uri="{0D108BD9-81ED-4DB2-BD59-A6C34878D82A}">
                    <a16:rowId xmlns:a16="http://schemas.microsoft.com/office/drawing/2014/main" val="10001"/>
                  </a:ext>
                </a:extLst>
              </a:tr>
              <a:tr h="154396">
                <a:tc>
                  <a:txBody>
                    <a:bodyPr/>
                    <a:lstStyle/>
                    <a:p>
                      <a:pPr algn="r" rtl="1">
                        <a:lnSpc>
                          <a:spcPct val="115000"/>
                        </a:lnSpc>
                        <a:spcAft>
                          <a:spcPts val="0"/>
                        </a:spcAft>
                      </a:pPr>
                      <a:r>
                        <a:rPr lang="fa-IR" sz="1400">
                          <a:solidFill>
                            <a:sysClr val="windowText" lastClr="000000"/>
                          </a:solidFill>
                          <a:effectLst/>
                          <a:cs typeface="B Koodak" panose="00000700000000000000" pitchFamily="2" charset="-78"/>
                        </a:rPr>
                        <a:t>نرخ فعالیت ( مشارکت اقتصادی )</a:t>
                      </a:r>
                      <a:endParaRPr lang="en-US" sz="120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1">
                        <a:lnSpc>
                          <a:spcPct val="115000"/>
                        </a:lnSpc>
                        <a:spcAft>
                          <a:spcPts val="0"/>
                        </a:spcAft>
                      </a:pPr>
                      <a:r>
                        <a:rPr lang="fa-IR" sz="1400" dirty="0">
                          <a:solidFill>
                            <a:sysClr val="windowText" lastClr="000000"/>
                          </a:solidFill>
                          <a:effectLst/>
                          <a:cs typeface="B Koodak" panose="00000700000000000000" pitchFamily="2" charset="-78"/>
                        </a:rPr>
                        <a:t>37.8</a:t>
                      </a:r>
                      <a:endParaRPr lang="en-US" sz="1200" dirty="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1">
                        <a:lnSpc>
                          <a:spcPct val="115000"/>
                        </a:lnSpc>
                        <a:spcAft>
                          <a:spcPts val="0"/>
                        </a:spcAft>
                      </a:pPr>
                      <a:r>
                        <a:rPr lang="fa-IR" sz="1400">
                          <a:solidFill>
                            <a:sysClr val="windowText" lastClr="000000"/>
                          </a:solidFill>
                          <a:effectLst/>
                          <a:cs typeface="B Koodak" panose="00000700000000000000" pitchFamily="2" charset="-78"/>
                        </a:rPr>
                        <a:t>درصد</a:t>
                      </a:r>
                      <a:endParaRPr lang="en-US" sz="120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1">
                        <a:lnSpc>
                          <a:spcPct val="115000"/>
                        </a:lnSpc>
                        <a:spcAft>
                          <a:spcPts val="0"/>
                        </a:spcAft>
                      </a:pPr>
                      <a:r>
                        <a:rPr lang="fa-IR" sz="1400">
                          <a:solidFill>
                            <a:sysClr val="windowText" lastClr="000000"/>
                          </a:solidFill>
                          <a:effectLst/>
                          <a:cs typeface="B Koodak" panose="00000700000000000000" pitchFamily="2" charset="-78"/>
                        </a:rPr>
                        <a:t>1395</a:t>
                      </a:r>
                      <a:endParaRPr lang="en-US" sz="120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0">
                        <a:lnSpc>
                          <a:spcPct val="115000"/>
                        </a:lnSpc>
                        <a:spcAft>
                          <a:spcPts val="0"/>
                        </a:spcAft>
                      </a:pPr>
                      <a:r>
                        <a:rPr lang="en-US" sz="1400">
                          <a:solidFill>
                            <a:sysClr val="windowText" lastClr="000000"/>
                          </a:solidFill>
                          <a:effectLst/>
                          <a:cs typeface="B Koodak" panose="00000700000000000000" pitchFamily="2" charset="-78"/>
                        </a:rPr>
                        <a:t>-</a:t>
                      </a:r>
                      <a:endParaRPr lang="en-US" sz="120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1">
                        <a:lnSpc>
                          <a:spcPct val="115000"/>
                        </a:lnSpc>
                        <a:spcAft>
                          <a:spcPts val="0"/>
                        </a:spcAft>
                      </a:pPr>
                      <a:r>
                        <a:rPr lang="fa-IR" sz="1400" dirty="0">
                          <a:solidFill>
                            <a:sysClr val="windowText" lastClr="000000"/>
                          </a:solidFill>
                          <a:effectLst/>
                          <a:cs typeface="B Koodak" panose="00000700000000000000" pitchFamily="2" charset="-78"/>
                        </a:rPr>
                        <a:t>38.4</a:t>
                      </a:r>
                      <a:endParaRPr lang="en-US" sz="1200" dirty="0">
                        <a:solidFill>
                          <a:sysClr val="windowText" lastClr="000000"/>
                        </a:solidFill>
                        <a:effectLst/>
                        <a:latin typeface="Calibri"/>
                        <a:ea typeface="Calibri"/>
                        <a:cs typeface="B Koodak" panose="00000700000000000000" pitchFamily="2" charset="-78"/>
                      </a:endParaRPr>
                    </a:p>
                  </a:txBody>
                  <a:tcPr marL="50347" marR="50347" marT="0" marB="0" anchor="ctr"/>
                </a:tc>
                <a:extLst>
                  <a:ext uri="{0D108BD9-81ED-4DB2-BD59-A6C34878D82A}">
                    <a16:rowId xmlns:a16="http://schemas.microsoft.com/office/drawing/2014/main" val="10002"/>
                  </a:ext>
                </a:extLst>
              </a:tr>
              <a:tr h="154396">
                <a:tc>
                  <a:txBody>
                    <a:bodyPr/>
                    <a:lstStyle/>
                    <a:p>
                      <a:pPr algn="r" rtl="1">
                        <a:lnSpc>
                          <a:spcPct val="115000"/>
                        </a:lnSpc>
                        <a:spcAft>
                          <a:spcPts val="0"/>
                        </a:spcAft>
                      </a:pPr>
                      <a:r>
                        <a:rPr lang="fa-IR" sz="1400">
                          <a:solidFill>
                            <a:sysClr val="windowText" lastClr="000000"/>
                          </a:solidFill>
                          <a:effectLst/>
                          <a:cs typeface="B Koodak" panose="00000700000000000000" pitchFamily="2" charset="-78"/>
                        </a:rPr>
                        <a:t>نرخ اشتغال</a:t>
                      </a:r>
                      <a:endParaRPr lang="en-US" sz="120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1">
                        <a:lnSpc>
                          <a:spcPct val="115000"/>
                        </a:lnSpc>
                        <a:spcAft>
                          <a:spcPts val="0"/>
                        </a:spcAft>
                      </a:pPr>
                      <a:r>
                        <a:rPr lang="fa-IR" sz="1400" dirty="0">
                          <a:solidFill>
                            <a:sysClr val="windowText" lastClr="000000"/>
                          </a:solidFill>
                          <a:effectLst/>
                          <a:cs typeface="B Koodak" panose="00000700000000000000" pitchFamily="2" charset="-78"/>
                        </a:rPr>
                        <a:t>36.1</a:t>
                      </a:r>
                      <a:endParaRPr lang="en-US" sz="1200" dirty="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1">
                        <a:lnSpc>
                          <a:spcPct val="115000"/>
                        </a:lnSpc>
                        <a:spcAft>
                          <a:spcPts val="0"/>
                        </a:spcAft>
                      </a:pPr>
                      <a:r>
                        <a:rPr lang="fa-IR" sz="1400">
                          <a:solidFill>
                            <a:sysClr val="windowText" lastClr="000000"/>
                          </a:solidFill>
                          <a:effectLst/>
                          <a:cs typeface="B Koodak" panose="00000700000000000000" pitchFamily="2" charset="-78"/>
                        </a:rPr>
                        <a:t>درصد</a:t>
                      </a:r>
                      <a:endParaRPr lang="en-US" sz="120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1">
                        <a:lnSpc>
                          <a:spcPct val="115000"/>
                        </a:lnSpc>
                        <a:spcAft>
                          <a:spcPts val="0"/>
                        </a:spcAft>
                      </a:pPr>
                      <a:r>
                        <a:rPr lang="fa-IR" sz="1400">
                          <a:solidFill>
                            <a:sysClr val="windowText" lastClr="000000"/>
                          </a:solidFill>
                          <a:effectLst/>
                          <a:cs typeface="B Koodak" panose="00000700000000000000" pitchFamily="2" charset="-78"/>
                        </a:rPr>
                        <a:t>1395</a:t>
                      </a:r>
                      <a:endParaRPr lang="en-US" sz="120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0">
                        <a:lnSpc>
                          <a:spcPct val="115000"/>
                        </a:lnSpc>
                        <a:spcAft>
                          <a:spcPts val="0"/>
                        </a:spcAft>
                      </a:pPr>
                      <a:r>
                        <a:rPr lang="en-US" sz="1400">
                          <a:solidFill>
                            <a:sysClr val="windowText" lastClr="000000"/>
                          </a:solidFill>
                          <a:effectLst/>
                          <a:cs typeface="B Koodak" panose="00000700000000000000" pitchFamily="2" charset="-78"/>
                        </a:rPr>
                        <a:t>-</a:t>
                      </a:r>
                      <a:endParaRPr lang="en-US" sz="120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1">
                        <a:lnSpc>
                          <a:spcPct val="115000"/>
                        </a:lnSpc>
                        <a:spcAft>
                          <a:spcPts val="0"/>
                        </a:spcAft>
                      </a:pPr>
                      <a:r>
                        <a:rPr lang="fa-IR" sz="1400" dirty="0">
                          <a:solidFill>
                            <a:sysClr val="windowText" lastClr="000000"/>
                          </a:solidFill>
                          <a:effectLst/>
                          <a:cs typeface="B Koodak" panose="00000700000000000000" pitchFamily="2" charset="-78"/>
                        </a:rPr>
                        <a:t>33.5</a:t>
                      </a:r>
                      <a:endParaRPr lang="en-US" sz="1200" dirty="0">
                        <a:solidFill>
                          <a:sysClr val="windowText" lastClr="000000"/>
                        </a:solidFill>
                        <a:effectLst/>
                        <a:latin typeface="Calibri"/>
                        <a:ea typeface="Calibri"/>
                        <a:cs typeface="B Koodak" panose="00000700000000000000" pitchFamily="2" charset="-78"/>
                      </a:endParaRPr>
                    </a:p>
                  </a:txBody>
                  <a:tcPr marL="50347" marR="50347" marT="0" marB="0" anchor="ctr"/>
                </a:tc>
                <a:extLst>
                  <a:ext uri="{0D108BD9-81ED-4DB2-BD59-A6C34878D82A}">
                    <a16:rowId xmlns:a16="http://schemas.microsoft.com/office/drawing/2014/main" val="10003"/>
                  </a:ext>
                </a:extLst>
              </a:tr>
              <a:tr h="154396">
                <a:tc>
                  <a:txBody>
                    <a:bodyPr/>
                    <a:lstStyle/>
                    <a:p>
                      <a:pPr algn="r" rtl="1">
                        <a:lnSpc>
                          <a:spcPct val="115000"/>
                        </a:lnSpc>
                        <a:spcAft>
                          <a:spcPts val="0"/>
                        </a:spcAft>
                      </a:pPr>
                      <a:r>
                        <a:rPr lang="fa-IR" sz="1400">
                          <a:solidFill>
                            <a:sysClr val="windowText" lastClr="000000"/>
                          </a:solidFill>
                          <a:effectLst/>
                          <a:cs typeface="B Koodak" panose="00000700000000000000" pitchFamily="2" charset="-78"/>
                        </a:rPr>
                        <a:t>نرخ بیکاری</a:t>
                      </a:r>
                      <a:endParaRPr lang="en-US" sz="120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1">
                        <a:lnSpc>
                          <a:spcPct val="115000"/>
                        </a:lnSpc>
                        <a:spcAft>
                          <a:spcPts val="0"/>
                        </a:spcAft>
                      </a:pPr>
                      <a:r>
                        <a:rPr lang="fa-IR" sz="1400" dirty="0">
                          <a:solidFill>
                            <a:sysClr val="windowText" lastClr="000000"/>
                          </a:solidFill>
                          <a:effectLst/>
                          <a:cs typeface="B Koodak" panose="00000700000000000000" pitchFamily="2" charset="-78"/>
                        </a:rPr>
                        <a:t>4.7</a:t>
                      </a:r>
                      <a:endParaRPr lang="en-US" sz="1200" dirty="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1">
                        <a:lnSpc>
                          <a:spcPct val="115000"/>
                        </a:lnSpc>
                        <a:spcAft>
                          <a:spcPts val="0"/>
                        </a:spcAft>
                      </a:pPr>
                      <a:r>
                        <a:rPr lang="fa-IR" sz="1400">
                          <a:solidFill>
                            <a:sysClr val="windowText" lastClr="000000"/>
                          </a:solidFill>
                          <a:effectLst/>
                          <a:cs typeface="B Koodak" panose="00000700000000000000" pitchFamily="2" charset="-78"/>
                        </a:rPr>
                        <a:t>درصد</a:t>
                      </a:r>
                      <a:endParaRPr lang="en-US" sz="120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1">
                        <a:lnSpc>
                          <a:spcPct val="115000"/>
                        </a:lnSpc>
                        <a:spcAft>
                          <a:spcPts val="0"/>
                        </a:spcAft>
                      </a:pPr>
                      <a:r>
                        <a:rPr lang="fa-IR" sz="1400">
                          <a:solidFill>
                            <a:sysClr val="windowText" lastClr="000000"/>
                          </a:solidFill>
                          <a:effectLst/>
                          <a:cs typeface="B Koodak" panose="00000700000000000000" pitchFamily="2" charset="-78"/>
                        </a:rPr>
                        <a:t>1395</a:t>
                      </a:r>
                      <a:endParaRPr lang="en-US" sz="120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0">
                        <a:lnSpc>
                          <a:spcPct val="115000"/>
                        </a:lnSpc>
                        <a:spcAft>
                          <a:spcPts val="0"/>
                        </a:spcAft>
                      </a:pPr>
                      <a:r>
                        <a:rPr lang="en-US" sz="1400">
                          <a:solidFill>
                            <a:sysClr val="windowText" lastClr="000000"/>
                          </a:solidFill>
                          <a:effectLst/>
                          <a:cs typeface="B Koodak" panose="00000700000000000000" pitchFamily="2" charset="-78"/>
                        </a:rPr>
                        <a:t>-</a:t>
                      </a:r>
                      <a:endParaRPr lang="en-US" sz="120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1">
                        <a:lnSpc>
                          <a:spcPct val="115000"/>
                        </a:lnSpc>
                        <a:spcAft>
                          <a:spcPts val="0"/>
                        </a:spcAft>
                      </a:pPr>
                      <a:r>
                        <a:rPr lang="fa-IR" sz="1400" dirty="0">
                          <a:solidFill>
                            <a:sysClr val="windowText" lastClr="000000"/>
                          </a:solidFill>
                          <a:effectLst/>
                          <a:cs typeface="B Koodak" panose="00000700000000000000" pitchFamily="2" charset="-78"/>
                        </a:rPr>
                        <a:t>12.5</a:t>
                      </a:r>
                      <a:endParaRPr lang="en-US" sz="1200" dirty="0">
                        <a:solidFill>
                          <a:sysClr val="windowText" lastClr="000000"/>
                        </a:solidFill>
                        <a:effectLst/>
                        <a:latin typeface="Calibri"/>
                        <a:ea typeface="Calibri"/>
                        <a:cs typeface="B Koodak" panose="00000700000000000000" pitchFamily="2" charset="-78"/>
                      </a:endParaRPr>
                    </a:p>
                  </a:txBody>
                  <a:tcPr marL="50347" marR="50347" marT="0" marB="0" anchor="ctr"/>
                </a:tc>
                <a:extLst>
                  <a:ext uri="{0D108BD9-81ED-4DB2-BD59-A6C34878D82A}">
                    <a16:rowId xmlns:a16="http://schemas.microsoft.com/office/drawing/2014/main" val="10004"/>
                  </a:ext>
                </a:extLst>
              </a:tr>
              <a:tr h="154396">
                <a:tc>
                  <a:txBody>
                    <a:bodyPr/>
                    <a:lstStyle/>
                    <a:p>
                      <a:pPr algn="r" rtl="1">
                        <a:lnSpc>
                          <a:spcPct val="115000"/>
                        </a:lnSpc>
                        <a:spcAft>
                          <a:spcPts val="0"/>
                        </a:spcAft>
                      </a:pPr>
                      <a:r>
                        <a:rPr lang="fa-IR" sz="1400">
                          <a:solidFill>
                            <a:sysClr val="windowText" lastClr="000000"/>
                          </a:solidFill>
                          <a:effectLst/>
                          <a:cs typeface="B Koodak" panose="00000700000000000000" pitchFamily="2" charset="-78"/>
                        </a:rPr>
                        <a:t>بارتکفل </a:t>
                      </a:r>
                      <a:endParaRPr lang="en-US" sz="120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1">
                        <a:lnSpc>
                          <a:spcPct val="115000"/>
                        </a:lnSpc>
                        <a:spcAft>
                          <a:spcPts val="0"/>
                        </a:spcAft>
                      </a:pPr>
                      <a:r>
                        <a:rPr lang="fa-IR" sz="1400" dirty="0">
                          <a:solidFill>
                            <a:sysClr val="windowText" lastClr="000000"/>
                          </a:solidFill>
                          <a:effectLst/>
                          <a:cs typeface="B Koodak" panose="00000700000000000000" pitchFamily="2" charset="-78"/>
                        </a:rPr>
                        <a:t>3.4</a:t>
                      </a:r>
                      <a:endParaRPr lang="en-US" sz="1200" dirty="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1">
                        <a:lnSpc>
                          <a:spcPct val="115000"/>
                        </a:lnSpc>
                        <a:spcAft>
                          <a:spcPts val="0"/>
                        </a:spcAft>
                      </a:pPr>
                      <a:r>
                        <a:rPr lang="fa-IR" sz="1400">
                          <a:solidFill>
                            <a:sysClr val="windowText" lastClr="000000"/>
                          </a:solidFill>
                          <a:effectLst/>
                          <a:cs typeface="B Koodak" panose="00000700000000000000" pitchFamily="2" charset="-78"/>
                        </a:rPr>
                        <a:t>درصد</a:t>
                      </a:r>
                      <a:endParaRPr lang="en-US" sz="120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1">
                        <a:lnSpc>
                          <a:spcPct val="115000"/>
                        </a:lnSpc>
                        <a:spcAft>
                          <a:spcPts val="0"/>
                        </a:spcAft>
                      </a:pPr>
                      <a:r>
                        <a:rPr lang="fa-IR" sz="1400">
                          <a:solidFill>
                            <a:sysClr val="windowText" lastClr="000000"/>
                          </a:solidFill>
                          <a:effectLst/>
                          <a:cs typeface="B Koodak" panose="00000700000000000000" pitchFamily="2" charset="-78"/>
                        </a:rPr>
                        <a:t>1395</a:t>
                      </a:r>
                      <a:endParaRPr lang="en-US" sz="120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0">
                        <a:lnSpc>
                          <a:spcPct val="115000"/>
                        </a:lnSpc>
                        <a:spcAft>
                          <a:spcPts val="0"/>
                        </a:spcAft>
                      </a:pPr>
                      <a:r>
                        <a:rPr lang="en-US" sz="1400">
                          <a:solidFill>
                            <a:sysClr val="windowText" lastClr="000000"/>
                          </a:solidFill>
                          <a:effectLst/>
                          <a:cs typeface="B Koodak" panose="00000700000000000000" pitchFamily="2" charset="-78"/>
                        </a:rPr>
                        <a:t>-</a:t>
                      </a:r>
                      <a:endParaRPr lang="en-US" sz="120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0">
                        <a:lnSpc>
                          <a:spcPct val="115000"/>
                        </a:lnSpc>
                        <a:spcAft>
                          <a:spcPts val="0"/>
                        </a:spcAft>
                      </a:pPr>
                      <a:r>
                        <a:rPr lang="en-US" sz="1400">
                          <a:solidFill>
                            <a:sysClr val="windowText" lastClr="000000"/>
                          </a:solidFill>
                          <a:effectLst/>
                          <a:cs typeface="B Koodak" panose="00000700000000000000" pitchFamily="2" charset="-78"/>
                        </a:rPr>
                        <a:t>-</a:t>
                      </a:r>
                      <a:endParaRPr lang="en-US" sz="1200">
                        <a:solidFill>
                          <a:sysClr val="windowText" lastClr="000000"/>
                        </a:solidFill>
                        <a:effectLst/>
                        <a:latin typeface="Calibri"/>
                        <a:ea typeface="Calibri"/>
                        <a:cs typeface="B Koodak" panose="00000700000000000000" pitchFamily="2" charset="-78"/>
                      </a:endParaRPr>
                    </a:p>
                  </a:txBody>
                  <a:tcPr marL="50347" marR="50347" marT="0" marB="0" anchor="ctr"/>
                </a:tc>
                <a:extLst>
                  <a:ext uri="{0D108BD9-81ED-4DB2-BD59-A6C34878D82A}">
                    <a16:rowId xmlns:a16="http://schemas.microsoft.com/office/drawing/2014/main" val="10005"/>
                  </a:ext>
                </a:extLst>
              </a:tr>
              <a:tr h="360258">
                <a:tc>
                  <a:txBody>
                    <a:bodyPr/>
                    <a:lstStyle/>
                    <a:p>
                      <a:pPr algn="r" rtl="1">
                        <a:lnSpc>
                          <a:spcPct val="115000"/>
                        </a:lnSpc>
                        <a:spcAft>
                          <a:spcPts val="0"/>
                        </a:spcAft>
                      </a:pPr>
                      <a:r>
                        <a:rPr lang="fa-IR" sz="1400" dirty="0">
                          <a:solidFill>
                            <a:sysClr val="windowText" lastClr="000000"/>
                          </a:solidFill>
                          <a:effectLst/>
                          <a:cs typeface="B Koodak" panose="00000700000000000000" pitchFamily="2" charset="-78"/>
                        </a:rPr>
                        <a:t>سطح زیر کشت زراعی</a:t>
                      </a:r>
                      <a:endParaRPr lang="en-US" sz="1200" dirty="0">
                        <a:solidFill>
                          <a:sysClr val="windowText" lastClr="000000"/>
                        </a:solidFill>
                        <a:effectLst/>
                        <a:latin typeface="Calibri"/>
                        <a:ea typeface="Calibri"/>
                        <a:cs typeface="B Koodak" panose="00000700000000000000" pitchFamily="2" charset="-78"/>
                      </a:endParaRPr>
                    </a:p>
                  </a:txBody>
                  <a:tcPr marL="50347" marR="50347" marT="0" marB="0"/>
                </a:tc>
                <a:tc>
                  <a:txBody>
                    <a:bodyPr/>
                    <a:lstStyle/>
                    <a:p>
                      <a:pPr algn="ctr" rtl="1">
                        <a:lnSpc>
                          <a:spcPct val="115000"/>
                        </a:lnSpc>
                        <a:spcAft>
                          <a:spcPts val="0"/>
                        </a:spcAft>
                      </a:pPr>
                      <a:r>
                        <a:rPr lang="ar-SA" sz="1600" dirty="0">
                          <a:solidFill>
                            <a:sysClr val="windowText" lastClr="000000"/>
                          </a:solidFill>
                          <a:effectLst/>
                          <a:cs typeface="B Koodak" panose="00000700000000000000" pitchFamily="2" charset="-78"/>
                        </a:rPr>
                        <a:t>18593</a:t>
                      </a:r>
                      <a:endParaRPr lang="en-US" sz="1200" dirty="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1">
                        <a:lnSpc>
                          <a:spcPct val="115000"/>
                        </a:lnSpc>
                        <a:spcAft>
                          <a:spcPts val="0"/>
                        </a:spcAft>
                      </a:pPr>
                      <a:r>
                        <a:rPr lang="ar-SA" sz="1600">
                          <a:solidFill>
                            <a:sysClr val="windowText" lastClr="000000"/>
                          </a:solidFill>
                          <a:effectLst/>
                          <a:cs typeface="B Koodak" panose="00000700000000000000" pitchFamily="2" charset="-78"/>
                        </a:rPr>
                        <a:t>هکتار</a:t>
                      </a:r>
                      <a:endParaRPr lang="en-US" sz="120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1">
                        <a:lnSpc>
                          <a:spcPct val="115000"/>
                        </a:lnSpc>
                        <a:spcAft>
                          <a:spcPts val="0"/>
                        </a:spcAft>
                      </a:pPr>
                      <a:r>
                        <a:rPr lang="fa-IR" sz="1400" dirty="0">
                          <a:solidFill>
                            <a:sysClr val="windowText" lastClr="000000"/>
                          </a:solidFill>
                          <a:effectLst/>
                          <a:cs typeface="B Koodak" panose="00000700000000000000" pitchFamily="2" charset="-78"/>
                        </a:rPr>
                        <a:t>1397</a:t>
                      </a:r>
                      <a:endParaRPr lang="en-US" sz="1200" dirty="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1">
                        <a:lnSpc>
                          <a:spcPct val="115000"/>
                        </a:lnSpc>
                        <a:spcAft>
                          <a:spcPts val="0"/>
                        </a:spcAft>
                      </a:pPr>
                      <a:r>
                        <a:rPr lang="fa-IR" sz="1400" dirty="0">
                          <a:solidFill>
                            <a:sysClr val="windowText" lastClr="000000"/>
                          </a:solidFill>
                          <a:effectLst/>
                          <a:cs typeface="B Koodak" panose="00000700000000000000" pitchFamily="2" charset="-78"/>
                        </a:rPr>
                        <a:t>59.3</a:t>
                      </a:r>
                      <a:endParaRPr lang="en-US" sz="1200" dirty="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1">
                        <a:lnSpc>
                          <a:spcPct val="115000"/>
                        </a:lnSpc>
                        <a:spcAft>
                          <a:spcPts val="0"/>
                        </a:spcAft>
                      </a:pPr>
                      <a:r>
                        <a:rPr lang="fa-IR" sz="1400" dirty="0">
                          <a:solidFill>
                            <a:sysClr val="windowText" lastClr="000000"/>
                          </a:solidFill>
                          <a:effectLst/>
                          <a:cs typeface="B Koodak" panose="00000700000000000000" pitchFamily="2" charset="-78"/>
                        </a:rPr>
                        <a:t>4.3</a:t>
                      </a:r>
                      <a:endParaRPr lang="en-US" sz="1200" dirty="0">
                        <a:solidFill>
                          <a:sysClr val="windowText" lastClr="000000"/>
                        </a:solidFill>
                        <a:effectLst/>
                        <a:latin typeface="Calibri"/>
                        <a:ea typeface="Calibri"/>
                        <a:cs typeface="B Koodak" panose="00000700000000000000" pitchFamily="2" charset="-78"/>
                      </a:endParaRPr>
                    </a:p>
                  </a:txBody>
                  <a:tcPr marL="50347" marR="50347" marT="0" marB="0" anchor="ctr"/>
                </a:tc>
                <a:extLst>
                  <a:ext uri="{0D108BD9-81ED-4DB2-BD59-A6C34878D82A}">
                    <a16:rowId xmlns:a16="http://schemas.microsoft.com/office/drawing/2014/main" val="10006"/>
                  </a:ext>
                </a:extLst>
              </a:tr>
              <a:tr h="360258">
                <a:tc>
                  <a:txBody>
                    <a:bodyPr/>
                    <a:lstStyle/>
                    <a:p>
                      <a:pPr algn="r" rtl="1">
                        <a:lnSpc>
                          <a:spcPct val="115000"/>
                        </a:lnSpc>
                        <a:spcAft>
                          <a:spcPts val="0"/>
                        </a:spcAft>
                      </a:pPr>
                      <a:r>
                        <a:rPr lang="fa-IR" sz="1400">
                          <a:solidFill>
                            <a:sysClr val="windowText" lastClr="000000"/>
                          </a:solidFill>
                          <a:effectLst/>
                          <a:cs typeface="B Koodak" panose="00000700000000000000" pitchFamily="2" charset="-78"/>
                        </a:rPr>
                        <a:t>تولیدات زراعی</a:t>
                      </a:r>
                      <a:endParaRPr lang="en-US" sz="1200">
                        <a:solidFill>
                          <a:sysClr val="windowText" lastClr="000000"/>
                        </a:solidFill>
                        <a:effectLst/>
                        <a:latin typeface="Calibri"/>
                        <a:ea typeface="Calibri"/>
                        <a:cs typeface="B Koodak" panose="00000700000000000000" pitchFamily="2" charset="-78"/>
                      </a:endParaRPr>
                    </a:p>
                  </a:txBody>
                  <a:tcPr marL="50347" marR="50347" marT="0" marB="0"/>
                </a:tc>
                <a:tc>
                  <a:txBody>
                    <a:bodyPr/>
                    <a:lstStyle/>
                    <a:p>
                      <a:pPr algn="ctr" rtl="1">
                        <a:lnSpc>
                          <a:spcPct val="115000"/>
                        </a:lnSpc>
                        <a:spcAft>
                          <a:spcPts val="0"/>
                        </a:spcAft>
                      </a:pPr>
                      <a:r>
                        <a:rPr lang="ar-SA" sz="1600" dirty="0">
                          <a:solidFill>
                            <a:sysClr val="windowText" lastClr="000000"/>
                          </a:solidFill>
                          <a:effectLst/>
                          <a:cs typeface="B Koodak" panose="00000700000000000000" pitchFamily="2" charset="-78"/>
                        </a:rPr>
                        <a:t>99398</a:t>
                      </a:r>
                      <a:endParaRPr lang="en-US" sz="1200" dirty="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1">
                        <a:lnSpc>
                          <a:spcPct val="115000"/>
                        </a:lnSpc>
                        <a:spcAft>
                          <a:spcPts val="0"/>
                        </a:spcAft>
                      </a:pPr>
                      <a:r>
                        <a:rPr lang="ar-SA" sz="1600" dirty="0">
                          <a:solidFill>
                            <a:sysClr val="windowText" lastClr="000000"/>
                          </a:solidFill>
                          <a:effectLst/>
                          <a:cs typeface="B Koodak" panose="00000700000000000000" pitchFamily="2" charset="-78"/>
                        </a:rPr>
                        <a:t>تن</a:t>
                      </a:r>
                      <a:endParaRPr lang="en-US" sz="1200" dirty="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1">
                        <a:lnSpc>
                          <a:spcPct val="115000"/>
                        </a:lnSpc>
                        <a:spcAft>
                          <a:spcPts val="0"/>
                        </a:spcAft>
                      </a:pPr>
                      <a:r>
                        <a:rPr lang="fa-IR" sz="1400">
                          <a:solidFill>
                            <a:sysClr val="windowText" lastClr="000000"/>
                          </a:solidFill>
                          <a:effectLst/>
                          <a:cs typeface="B Koodak" panose="00000700000000000000" pitchFamily="2" charset="-78"/>
                        </a:rPr>
                        <a:t>1397</a:t>
                      </a:r>
                      <a:endParaRPr lang="en-US" sz="120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1">
                        <a:lnSpc>
                          <a:spcPct val="115000"/>
                        </a:lnSpc>
                        <a:spcAft>
                          <a:spcPts val="0"/>
                        </a:spcAft>
                      </a:pPr>
                      <a:r>
                        <a:rPr lang="fa-IR" sz="1400" dirty="0">
                          <a:solidFill>
                            <a:sysClr val="windowText" lastClr="000000"/>
                          </a:solidFill>
                          <a:effectLst/>
                          <a:cs typeface="B Koodak" panose="00000700000000000000" pitchFamily="2" charset="-78"/>
                        </a:rPr>
                        <a:t>60.8</a:t>
                      </a:r>
                      <a:endParaRPr lang="en-US" sz="1200" dirty="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1">
                        <a:lnSpc>
                          <a:spcPct val="115000"/>
                        </a:lnSpc>
                        <a:spcAft>
                          <a:spcPts val="0"/>
                        </a:spcAft>
                      </a:pPr>
                      <a:r>
                        <a:rPr lang="fa-IR" sz="1400" dirty="0">
                          <a:solidFill>
                            <a:sysClr val="windowText" lastClr="000000"/>
                          </a:solidFill>
                          <a:effectLst/>
                          <a:cs typeface="B Koodak" panose="00000700000000000000" pitchFamily="2" charset="-78"/>
                        </a:rPr>
                        <a:t>4.8</a:t>
                      </a:r>
                      <a:endParaRPr lang="en-US" sz="1200" dirty="0">
                        <a:solidFill>
                          <a:sysClr val="windowText" lastClr="000000"/>
                        </a:solidFill>
                        <a:effectLst/>
                        <a:latin typeface="Calibri"/>
                        <a:ea typeface="Calibri"/>
                        <a:cs typeface="B Koodak" panose="00000700000000000000" pitchFamily="2" charset="-78"/>
                      </a:endParaRPr>
                    </a:p>
                  </a:txBody>
                  <a:tcPr marL="50347" marR="50347" marT="0" marB="0" anchor="ctr"/>
                </a:tc>
                <a:extLst>
                  <a:ext uri="{0D108BD9-81ED-4DB2-BD59-A6C34878D82A}">
                    <a16:rowId xmlns:a16="http://schemas.microsoft.com/office/drawing/2014/main" val="10007"/>
                  </a:ext>
                </a:extLst>
              </a:tr>
              <a:tr h="180129">
                <a:tc>
                  <a:txBody>
                    <a:bodyPr/>
                    <a:lstStyle/>
                    <a:p>
                      <a:pPr algn="r" rtl="1">
                        <a:lnSpc>
                          <a:spcPct val="115000"/>
                        </a:lnSpc>
                        <a:spcAft>
                          <a:spcPts val="0"/>
                        </a:spcAft>
                      </a:pPr>
                      <a:r>
                        <a:rPr lang="fa-IR" sz="1400">
                          <a:solidFill>
                            <a:sysClr val="windowText" lastClr="000000"/>
                          </a:solidFill>
                          <a:effectLst/>
                          <a:cs typeface="B Koodak" panose="00000700000000000000" pitchFamily="2" charset="-78"/>
                        </a:rPr>
                        <a:t>سطح زیرکشت باغی</a:t>
                      </a:r>
                      <a:endParaRPr lang="en-US" sz="1200">
                        <a:solidFill>
                          <a:sysClr val="windowText" lastClr="000000"/>
                        </a:solidFill>
                        <a:effectLst/>
                        <a:latin typeface="Calibri"/>
                        <a:ea typeface="Calibri"/>
                        <a:cs typeface="B Koodak" panose="00000700000000000000" pitchFamily="2" charset="-78"/>
                      </a:endParaRPr>
                    </a:p>
                  </a:txBody>
                  <a:tcPr marL="50347" marR="50347" marT="0" marB="0"/>
                </a:tc>
                <a:tc>
                  <a:txBody>
                    <a:bodyPr/>
                    <a:lstStyle/>
                    <a:p>
                      <a:pPr algn="ctr" rtl="1">
                        <a:lnSpc>
                          <a:spcPct val="115000"/>
                        </a:lnSpc>
                        <a:spcAft>
                          <a:spcPts val="0"/>
                        </a:spcAft>
                      </a:pPr>
                      <a:r>
                        <a:rPr lang="ar-SA" sz="1600" dirty="0">
                          <a:solidFill>
                            <a:sysClr val="windowText" lastClr="000000"/>
                          </a:solidFill>
                          <a:effectLst/>
                          <a:cs typeface="B Koodak" panose="00000700000000000000" pitchFamily="2" charset="-78"/>
                        </a:rPr>
                        <a:t>1079</a:t>
                      </a:r>
                      <a:endParaRPr lang="en-US" sz="1200" dirty="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1">
                        <a:lnSpc>
                          <a:spcPct val="115000"/>
                        </a:lnSpc>
                        <a:spcAft>
                          <a:spcPts val="0"/>
                        </a:spcAft>
                      </a:pPr>
                      <a:r>
                        <a:rPr lang="ar-SA" sz="1600">
                          <a:solidFill>
                            <a:sysClr val="windowText" lastClr="000000"/>
                          </a:solidFill>
                          <a:effectLst/>
                          <a:cs typeface="B Koodak" panose="00000700000000000000" pitchFamily="2" charset="-78"/>
                        </a:rPr>
                        <a:t>هکتار</a:t>
                      </a:r>
                      <a:endParaRPr lang="en-US" sz="120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1">
                        <a:lnSpc>
                          <a:spcPct val="115000"/>
                        </a:lnSpc>
                        <a:spcAft>
                          <a:spcPts val="0"/>
                        </a:spcAft>
                      </a:pPr>
                      <a:r>
                        <a:rPr lang="fa-IR" sz="1400">
                          <a:solidFill>
                            <a:sysClr val="windowText" lastClr="000000"/>
                          </a:solidFill>
                          <a:effectLst/>
                          <a:cs typeface="B Koodak" panose="00000700000000000000" pitchFamily="2" charset="-78"/>
                        </a:rPr>
                        <a:t>1397</a:t>
                      </a:r>
                      <a:endParaRPr lang="en-US" sz="120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1">
                        <a:lnSpc>
                          <a:spcPct val="115000"/>
                        </a:lnSpc>
                        <a:spcAft>
                          <a:spcPts val="0"/>
                        </a:spcAft>
                      </a:pPr>
                      <a:r>
                        <a:rPr lang="fa-IR" sz="1400" dirty="0">
                          <a:solidFill>
                            <a:sysClr val="windowText" lastClr="000000"/>
                          </a:solidFill>
                          <a:effectLst/>
                          <a:cs typeface="B Koodak" panose="00000700000000000000" pitchFamily="2" charset="-78"/>
                        </a:rPr>
                        <a:t>67.8</a:t>
                      </a:r>
                      <a:endParaRPr lang="en-US" sz="1200" dirty="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1">
                        <a:lnSpc>
                          <a:spcPct val="115000"/>
                        </a:lnSpc>
                        <a:spcAft>
                          <a:spcPts val="0"/>
                        </a:spcAft>
                      </a:pPr>
                      <a:r>
                        <a:rPr lang="fa-IR" sz="1400" dirty="0">
                          <a:solidFill>
                            <a:sysClr val="windowText" lastClr="000000"/>
                          </a:solidFill>
                          <a:effectLst/>
                          <a:cs typeface="B Koodak" panose="00000700000000000000" pitchFamily="2" charset="-78"/>
                        </a:rPr>
                        <a:t>1.3</a:t>
                      </a:r>
                      <a:endParaRPr lang="en-US" sz="1200" dirty="0">
                        <a:solidFill>
                          <a:sysClr val="windowText" lastClr="000000"/>
                        </a:solidFill>
                        <a:effectLst/>
                        <a:latin typeface="Calibri"/>
                        <a:ea typeface="Calibri"/>
                        <a:cs typeface="B Koodak" panose="00000700000000000000" pitchFamily="2" charset="-78"/>
                      </a:endParaRPr>
                    </a:p>
                  </a:txBody>
                  <a:tcPr marL="50347" marR="50347" marT="0" marB="0" anchor="ctr"/>
                </a:tc>
                <a:extLst>
                  <a:ext uri="{0D108BD9-81ED-4DB2-BD59-A6C34878D82A}">
                    <a16:rowId xmlns:a16="http://schemas.microsoft.com/office/drawing/2014/main" val="10008"/>
                  </a:ext>
                </a:extLst>
              </a:tr>
              <a:tr h="154396">
                <a:tc>
                  <a:txBody>
                    <a:bodyPr/>
                    <a:lstStyle/>
                    <a:p>
                      <a:pPr algn="r" rtl="1">
                        <a:lnSpc>
                          <a:spcPct val="115000"/>
                        </a:lnSpc>
                        <a:spcAft>
                          <a:spcPts val="0"/>
                        </a:spcAft>
                      </a:pPr>
                      <a:r>
                        <a:rPr lang="fa-IR" sz="1400">
                          <a:solidFill>
                            <a:sysClr val="windowText" lastClr="000000"/>
                          </a:solidFill>
                          <a:effectLst/>
                          <a:cs typeface="B Koodak" panose="00000700000000000000" pitchFamily="2" charset="-78"/>
                        </a:rPr>
                        <a:t>تولیدات باغی</a:t>
                      </a:r>
                      <a:endParaRPr lang="en-US" sz="1200">
                        <a:solidFill>
                          <a:sysClr val="windowText" lastClr="000000"/>
                        </a:solidFill>
                        <a:effectLst/>
                        <a:latin typeface="Calibri"/>
                        <a:ea typeface="Calibri"/>
                        <a:cs typeface="B Koodak" panose="00000700000000000000" pitchFamily="2" charset="-78"/>
                      </a:endParaRPr>
                    </a:p>
                  </a:txBody>
                  <a:tcPr marL="50347" marR="50347" marT="0" marB="0"/>
                </a:tc>
                <a:tc>
                  <a:txBody>
                    <a:bodyPr/>
                    <a:lstStyle/>
                    <a:p>
                      <a:pPr algn="ctr" rtl="1">
                        <a:lnSpc>
                          <a:spcPct val="115000"/>
                        </a:lnSpc>
                        <a:spcAft>
                          <a:spcPts val="0"/>
                        </a:spcAft>
                      </a:pPr>
                      <a:r>
                        <a:rPr lang="fa-IR" sz="1400" dirty="0">
                          <a:solidFill>
                            <a:sysClr val="windowText" lastClr="000000"/>
                          </a:solidFill>
                          <a:effectLst/>
                          <a:cs typeface="B Koodak" panose="00000700000000000000" pitchFamily="2" charset="-78"/>
                        </a:rPr>
                        <a:t>29944</a:t>
                      </a:r>
                      <a:endParaRPr lang="en-US" sz="1200" dirty="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1">
                        <a:lnSpc>
                          <a:spcPct val="115000"/>
                        </a:lnSpc>
                        <a:spcAft>
                          <a:spcPts val="0"/>
                        </a:spcAft>
                      </a:pPr>
                      <a:r>
                        <a:rPr lang="fa-IR" sz="1400">
                          <a:solidFill>
                            <a:sysClr val="windowText" lastClr="000000"/>
                          </a:solidFill>
                          <a:effectLst/>
                          <a:cs typeface="B Koodak" panose="00000700000000000000" pitchFamily="2" charset="-78"/>
                        </a:rPr>
                        <a:t>تن</a:t>
                      </a:r>
                      <a:endParaRPr lang="en-US" sz="120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1">
                        <a:lnSpc>
                          <a:spcPct val="115000"/>
                        </a:lnSpc>
                        <a:spcAft>
                          <a:spcPts val="0"/>
                        </a:spcAft>
                      </a:pPr>
                      <a:r>
                        <a:rPr lang="fa-IR" sz="1400">
                          <a:solidFill>
                            <a:sysClr val="windowText" lastClr="000000"/>
                          </a:solidFill>
                          <a:effectLst/>
                          <a:cs typeface="B Koodak" panose="00000700000000000000" pitchFamily="2" charset="-78"/>
                        </a:rPr>
                        <a:t>1397</a:t>
                      </a:r>
                      <a:endParaRPr lang="en-US" sz="120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1">
                        <a:lnSpc>
                          <a:spcPct val="115000"/>
                        </a:lnSpc>
                        <a:spcAft>
                          <a:spcPts val="0"/>
                        </a:spcAft>
                      </a:pPr>
                      <a:r>
                        <a:rPr lang="fa-IR" sz="1400" dirty="0">
                          <a:solidFill>
                            <a:sysClr val="windowText" lastClr="000000"/>
                          </a:solidFill>
                          <a:effectLst/>
                          <a:cs typeface="B Koodak" panose="00000700000000000000" pitchFamily="2" charset="-78"/>
                        </a:rPr>
                        <a:t>78.5</a:t>
                      </a:r>
                      <a:endParaRPr lang="en-US" sz="1200" dirty="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1">
                        <a:lnSpc>
                          <a:spcPct val="115000"/>
                        </a:lnSpc>
                        <a:spcAft>
                          <a:spcPts val="0"/>
                        </a:spcAft>
                      </a:pPr>
                      <a:r>
                        <a:rPr lang="fa-IR" sz="1400" dirty="0">
                          <a:solidFill>
                            <a:sysClr val="windowText" lastClr="000000"/>
                          </a:solidFill>
                          <a:effectLst/>
                          <a:cs typeface="B Koodak" panose="00000700000000000000" pitchFamily="2" charset="-78"/>
                        </a:rPr>
                        <a:t>16.8</a:t>
                      </a:r>
                      <a:endParaRPr lang="en-US" sz="1200" dirty="0">
                        <a:solidFill>
                          <a:sysClr val="windowText" lastClr="000000"/>
                        </a:solidFill>
                        <a:effectLst/>
                        <a:latin typeface="Calibri"/>
                        <a:ea typeface="Calibri"/>
                        <a:cs typeface="B Koodak" panose="00000700000000000000" pitchFamily="2" charset="-78"/>
                      </a:endParaRPr>
                    </a:p>
                  </a:txBody>
                  <a:tcPr marL="50347" marR="50347" marT="0" marB="0" anchor="ctr"/>
                </a:tc>
                <a:extLst>
                  <a:ext uri="{0D108BD9-81ED-4DB2-BD59-A6C34878D82A}">
                    <a16:rowId xmlns:a16="http://schemas.microsoft.com/office/drawing/2014/main" val="10009"/>
                  </a:ext>
                </a:extLst>
              </a:tr>
              <a:tr h="154396">
                <a:tc>
                  <a:txBody>
                    <a:bodyPr/>
                    <a:lstStyle/>
                    <a:p>
                      <a:pPr algn="r" rtl="1">
                        <a:lnSpc>
                          <a:spcPct val="115000"/>
                        </a:lnSpc>
                        <a:spcAft>
                          <a:spcPts val="0"/>
                        </a:spcAft>
                      </a:pPr>
                      <a:r>
                        <a:rPr lang="ar-SA" sz="1400" dirty="0">
                          <a:solidFill>
                            <a:sysClr val="windowText" lastClr="000000"/>
                          </a:solidFill>
                          <a:effectLst/>
                          <a:cs typeface="B Koodak" panose="00000700000000000000" pitchFamily="2" charset="-78"/>
                        </a:rPr>
                        <a:t>مع</a:t>
                      </a:r>
                      <a:r>
                        <a:rPr lang="fa-IR" sz="1400" dirty="0">
                          <a:solidFill>
                            <a:sysClr val="windowText" lastClr="000000"/>
                          </a:solidFill>
                          <a:effectLst/>
                          <a:cs typeface="B Koodak" panose="00000700000000000000" pitchFamily="2" charset="-78"/>
                        </a:rPr>
                        <a:t>ادن</a:t>
                      </a:r>
                      <a:r>
                        <a:rPr lang="fa-IR" sz="1400" baseline="0" dirty="0">
                          <a:solidFill>
                            <a:sysClr val="windowText" lastClr="000000"/>
                          </a:solidFill>
                          <a:effectLst/>
                          <a:cs typeface="B Koodak" panose="00000700000000000000" pitchFamily="2" charset="-78"/>
                        </a:rPr>
                        <a:t> فعال</a:t>
                      </a:r>
                      <a:endParaRPr lang="en-US" sz="1200" dirty="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1">
                        <a:lnSpc>
                          <a:spcPct val="115000"/>
                        </a:lnSpc>
                        <a:spcAft>
                          <a:spcPts val="0"/>
                        </a:spcAft>
                      </a:pPr>
                      <a:r>
                        <a:rPr lang="fa-IR" sz="1400" dirty="0">
                          <a:solidFill>
                            <a:sysClr val="windowText" lastClr="000000"/>
                          </a:solidFill>
                          <a:effectLst/>
                          <a:cs typeface="B Koodak" panose="00000700000000000000" pitchFamily="2" charset="-78"/>
                        </a:rPr>
                        <a:t>8</a:t>
                      </a:r>
                      <a:endParaRPr lang="en-US" sz="1200" dirty="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1">
                        <a:lnSpc>
                          <a:spcPct val="115000"/>
                        </a:lnSpc>
                        <a:spcAft>
                          <a:spcPts val="0"/>
                        </a:spcAft>
                      </a:pPr>
                      <a:r>
                        <a:rPr lang="fa-IR" sz="1400" dirty="0">
                          <a:solidFill>
                            <a:sysClr val="windowText" lastClr="000000"/>
                          </a:solidFill>
                          <a:effectLst/>
                          <a:cs typeface="B Koodak" panose="00000700000000000000" pitchFamily="2" charset="-78"/>
                        </a:rPr>
                        <a:t>واحد</a:t>
                      </a:r>
                      <a:endParaRPr lang="en-US" sz="1200" dirty="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1">
                        <a:lnSpc>
                          <a:spcPct val="115000"/>
                        </a:lnSpc>
                        <a:spcAft>
                          <a:spcPts val="0"/>
                        </a:spcAft>
                      </a:pPr>
                      <a:r>
                        <a:rPr lang="fa-IR" sz="1400" dirty="0">
                          <a:solidFill>
                            <a:sysClr val="windowText" lastClr="000000"/>
                          </a:solidFill>
                          <a:effectLst/>
                          <a:cs typeface="B Koodak" panose="00000700000000000000" pitchFamily="2" charset="-78"/>
                        </a:rPr>
                        <a:t>1397</a:t>
                      </a:r>
                      <a:endParaRPr lang="en-US" sz="1200" dirty="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1">
                        <a:lnSpc>
                          <a:spcPct val="115000"/>
                        </a:lnSpc>
                        <a:spcAft>
                          <a:spcPts val="0"/>
                        </a:spcAft>
                      </a:pPr>
                      <a:r>
                        <a:rPr lang="fa-IR" sz="1400" dirty="0">
                          <a:solidFill>
                            <a:sysClr val="windowText" lastClr="000000"/>
                          </a:solidFill>
                          <a:effectLst/>
                          <a:cs typeface="B Koodak" panose="00000700000000000000" pitchFamily="2" charset="-78"/>
                        </a:rPr>
                        <a:t>57.1</a:t>
                      </a:r>
                      <a:endParaRPr lang="en-US" sz="1200" dirty="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1">
                        <a:lnSpc>
                          <a:spcPct val="115000"/>
                        </a:lnSpc>
                        <a:spcAft>
                          <a:spcPts val="0"/>
                        </a:spcAft>
                      </a:pPr>
                      <a:r>
                        <a:rPr lang="fa-IR" sz="1400" dirty="0">
                          <a:solidFill>
                            <a:sysClr val="windowText" lastClr="000000"/>
                          </a:solidFill>
                          <a:effectLst/>
                          <a:cs typeface="B Koodak" panose="00000700000000000000" pitchFamily="2" charset="-78"/>
                        </a:rPr>
                        <a:t>2.1</a:t>
                      </a:r>
                      <a:endParaRPr lang="en-US" sz="1200" dirty="0">
                        <a:solidFill>
                          <a:sysClr val="windowText" lastClr="000000"/>
                        </a:solidFill>
                        <a:effectLst/>
                        <a:latin typeface="Calibri"/>
                        <a:ea typeface="Calibri"/>
                        <a:cs typeface="B Koodak" panose="00000700000000000000" pitchFamily="2" charset="-78"/>
                      </a:endParaRPr>
                    </a:p>
                  </a:txBody>
                  <a:tcPr marL="50347" marR="50347" marT="0" marB="0" anchor="ctr"/>
                </a:tc>
                <a:extLst>
                  <a:ext uri="{0D108BD9-81ED-4DB2-BD59-A6C34878D82A}">
                    <a16:rowId xmlns:a16="http://schemas.microsoft.com/office/drawing/2014/main" val="10010"/>
                  </a:ext>
                </a:extLst>
              </a:tr>
              <a:tr h="308793">
                <a:tc>
                  <a:txBody>
                    <a:bodyPr/>
                    <a:lstStyle/>
                    <a:p>
                      <a:pPr algn="r" rtl="1">
                        <a:lnSpc>
                          <a:spcPct val="115000"/>
                        </a:lnSpc>
                        <a:spcAft>
                          <a:spcPts val="0"/>
                        </a:spcAft>
                      </a:pPr>
                      <a:r>
                        <a:rPr lang="ar-SA" sz="1400">
                          <a:solidFill>
                            <a:sysClr val="windowText" lastClr="000000"/>
                          </a:solidFill>
                          <a:effectLst/>
                          <a:cs typeface="B Koodak" panose="00000700000000000000" pitchFamily="2" charset="-78"/>
                        </a:rPr>
                        <a:t>واحد نگهداری محصولات کشاورزی(در حال بهره برداری)</a:t>
                      </a:r>
                      <a:endParaRPr lang="en-US" sz="120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1">
                        <a:lnSpc>
                          <a:spcPct val="115000"/>
                        </a:lnSpc>
                        <a:spcAft>
                          <a:spcPts val="0"/>
                        </a:spcAft>
                      </a:pPr>
                      <a:r>
                        <a:rPr lang="fa-IR" sz="1400" dirty="0">
                          <a:solidFill>
                            <a:sysClr val="windowText" lastClr="000000"/>
                          </a:solidFill>
                          <a:effectLst/>
                          <a:cs typeface="B Koodak" panose="00000700000000000000" pitchFamily="2" charset="-78"/>
                        </a:rPr>
                        <a:t>1</a:t>
                      </a:r>
                      <a:endParaRPr lang="en-US" sz="1200" dirty="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1">
                        <a:lnSpc>
                          <a:spcPct val="115000"/>
                        </a:lnSpc>
                        <a:spcAft>
                          <a:spcPts val="0"/>
                        </a:spcAft>
                      </a:pPr>
                      <a:r>
                        <a:rPr lang="fa-IR" sz="1400">
                          <a:solidFill>
                            <a:sysClr val="windowText" lastClr="000000"/>
                          </a:solidFill>
                          <a:effectLst/>
                          <a:cs typeface="B Koodak" panose="00000700000000000000" pitchFamily="2" charset="-78"/>
                        </a:rPr>
                        <a:t>واحد</a:t>
                      </a:r>
                      <a:endParaRPr lang="en-US" sz="120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1">
                        <a:lnSpc>
                          <a:spcPct val="115000"/>
                        </a:lnSpc>
                        <a:spcAft>
                          <a:spcPts val="0"/>
                        </a:spcAft>
                      </a:pPr>
                      <a:r>
                        <a:rPr lang="fa-IR" sz="1400">
                          <a:solidFill>
                            <a:sysClr val="windowText" lastClr="000000"/>
                          </a:solidFill>
                          <a:effectLst/>
                          <a:cs typeface="B Koodak" panose="00000700000000000000" pitchFamily="2" charset="-78"/>
                        </a:rPr>
                        <a:t>1397</a:t>
                      </a:r>
                      <a:endParaRPr lang="en-US" sz="120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1">
                        <a:lnSpc>
                          <a:spcPct val="115000"/>
                        </a:lnSpc>
                        <a:spcAft>
                          <a:spcPts val="0"/>
                        </a:spcAft>
                      </a:pPr>
                      <a:r>
                        <a:rPr lang="fa-IR" sz="1400">
                          <a:solidFill>
                            <a:sysClr val="windowText" lastClr="000000"/>
                          </a:solidFill>
                          <a:effectLst/>
                          <a:cs typeface="B Koodak" panose="00000700000000000000" pitchFamily="2" charset="-78"/>
                        </a:rPr>
                        <a:t>100</a:t>
                      </a:r>
                      <a:endParaRPr lang="en-US" sz="120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1">
                        <a:lnSpc>
                          <a:spcPct val="115000"/>
                        </a:lnSpc>
                        <a:spcAft>
                          <a:spcPts val="0"/>
                        </a:spcAft>
                      </a:pPr>
                      <a:r>
                        <a:rPr lang="fa-IR" sz="1400" dirty="0">
                          <a:solidFill>
                            <a:sysClr val="windowText" lastClr="000000"/>
                          </a:solidFill>
                          <a:effectLst/>
                          <a:cs typeface="B Koodak" panose="00000700000000000000" pitchFamily="2" charset="-78"/>
                        </a:rPr>
                        <a:t>12.5</a:t>
                      </a:r>
                      <a:endParaRPr lang="en-US" sz="1200" dirty="0">
                        <a:solidFill>
                          <a:sysClr val="windowText" lastClr="000000"/>
                        </a:solidFill>
                        <a:effectLst/>
                        <a:latin typeface="Calibri"/>
                        <a:ea typeface="Calibri"/>
                        <a:cs typeface="B Koodak" panose="00000700000000000000" pitchFamily="2" charset="-78"/>
                      </a:endParaRPr>
                    </a:p>
                  </a:txBody>
                  <a:tcPr marL="50347" marR="50347" marT="0" marB="0" anchor="ctr"/>
                </a:tc>
                <a:extLst>
                  <a:ext uri="{0D108BD9-81ED-4DB2-BD59-A6C34878D82A}">
                    <a16:rowId xmlns:a16="http://schemas.microsoft.com/office/drawing/2014/main" val="10011"/>
                  </a:ext>
                </a:extLst>
              </a:tr>
              <a:tr h="154396">
                <a:tc>
                  <a:txBody>
                    <a:bodyPr/>
                    <a:lstStyle/>
                    <a:p>
                      <a:pPr algn="r" rtl="1">
                        <a:lnSpc>
                          <a:spcPct val="115000"/>
                        </a:lnSpc>
                        <a:spcAft>
                          <a:spcPts val="0"/>
                        </a:spcAft>
                      </a:pPr>
                      <a:r>
                        <a:rPr lang="ar-SA" sz="1400">
                          <a:solidFill>
                            <a:sysClr val="windowText" lastClr="000000"/>
                          </a:solidFill>
                          <a:effectLst/>
                          <a:cs typeface="B Koodak" panose="00000700000000000000" pitchFamily="2" charset="-78"/>
                        </a:rPr>
                        <a:t>واحدهای صنعتی همجوار روستا</a:t>
                      </a:r>
                      <a:endParaRPr lang="en-US" sz="120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1">
                        <a:lnSpc>
                          <a:spcPct val="115000"/>
                        </a:lnSpc>
                        <a:spcAft>
                          <a:spcPts val="0"/>
                        </a:spcAft>
                      </a:pPr>
                      <a:r>
                        <a:rPr lang="fa-IR" sz="1400" dirty="0">
                          <a:solidFill>
                            <a:sysClr val="windowText" lastClr="000000"/>
                          </a:solidFill>
                          <a:effectLst/>
                          <a:cs typeface="B Koodak" panose="00000700000000000000" pitchFamily="2" charset="-78"/>
                        </a:rPr>
                        <a:t>7</a:t>
                      </a:r>
                      <a:endParaRPr lang="en-US" sz="1200" dirty="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1">
                        <a:lnSpc>
                          <a:spcPct val="115000"/>
                        </a:lnSpc>
                        <a:spcAft>
                          <a:spcPts val="0"/>
                        </a:spcAft>
                      </a:pPr>
                      <a:r>
                        <a:rPr lang="fa-IR" sz="1400">
                          <a:solidFill>
                            <a:sysClr val="windowText" lastClr="000000"/>
                          </a:solidFill>
                          <a:effectLst/>
                          <a:cs typeface="B Koodak" panose="00000700000000000000" pitchFamily="2" charset="-78"/>
                        </a:rPr>
                        <a:t>واحد</a:t>
                      </a:r>
                      <a:endParaRPr lang="en-US" sz="120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1">
                        <a:lnSpc>
                          <a:spcPct val="115000"/>
                        </a:lnSpc>
                        <a:spcAft>
                          <a:spcPts val="0"/>
                        </a:spcAft>
                      </a:pPr>
                      <a:r>
                        <a:rPr lang="fa-IR" sz="1400">
                          <a:solidFill>
                            <a:sysClr val="windowText" lastClr="000000"/>
                          </a:solidFill>
                          <a:effectLst/>
                          <a:cs typeface="B Koodak" panose="00000700000000000000" pitchFamily="2" charset="-78"/>
                        </a:rPr>
                        <a:t>1397</a:t>
                      </a:r>
                      <a:endParaRPr lang="en-US" sz="120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1">
                        <a:lnSpc>
                          <a:spcPct val="115000"/>
                        </a:lnSpc>
                        <a:spcAft>
                          <a:spcPts val="0"/>
                        </a:spcAft>
                      </a:pPr>
                      <a:r>
                        <a:rPr lang="fa-IR" sz="1400" dirty="0">
                          <a:solidFill>
                            <a:sysClr val="windowText" lastClr="000000"/>
                          </a:solidFill>
                          <a:effectLst/>
                          <a:cs typeface="B Koodak" panose="00000700000000000000" pitchFamily="2" charset="-78"/>
                        </a:rPr>
                        <a:t>53.8</a:t>
                      </a:r>
                      <a:endParaRPr lang="en-US" sz="1200" dirty="0">
                        <a:solidFill>
                          <a:sysClr val="windowText" lastClr="000000"/>
                        </a:solidFill>
                        <a:effectLst/>
                        <a:latin typeface="Calibri"/>
                        <a:ea typeface="Calibri"/>
                        <a:cs typeface="B Koodak" panose="00000700000000000000" pitchFamily="2" charset="-78"/>
                      </a:endParaRPr>
                    </a:p>
                  </a:txBody>
                  <a:tcPr marL="50347" marR="50347" marT="0" marB="0" anchor="ctr"/>
                </a:tc>
                <a:tc>
                  <a:txBody>
                    <a:bodyPr/>
                    <a:lstStyle/>
                    <a:p>
                      <a:pPr algn="ctr" rtl="1">
                        <a:lnSpc>
                          <a:spcPct val="115000"/>
                        </a:lnSpc>
                        <a:spcAft>
                          <a:spcPts val="0"/>
                        </a:spcAft>
                      </a:pPr>
                      <a:r>
                        <a:rPr lang="fa-IR" sz="1400" dirty="0">
                          <a:solidFill>
                            <a:sysClr val="windowText" lastClr="000000"/>
                          </a:solidFill>
                          <a:effectLst/>
                          <a:cs typeface="B Koodak" panose="00000700000000000000" pitchFamily="2" charset="-78"/>
                        </a:rPr>
                        <a:t>3.1</a:t>
                      </a:r>
                      <a:endParaRPr lang="en-US" sz="1200" dirty="0">
                        <a:solidFill>
                          <a:sysClr val="windowText" lastClr="000000"/>
                        </a:solidFill>
                        <a:effectLst/>
                        <a:latin typeface="Calibri"/>
                        <a:ea typeface="Calibri"/>
                        <a:cs typeface="B Koodak" panose="00000700000000000000" pitchFamily="2" charset="-78"/>
                      </a:endParaRPr>
                    </a:p>
                  </a:txBody>
                  <a:tcPr marL="50347" marR="50347" marT="0" marB="0" anchor="ct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224727120"/>
      </p:ext>
    </p:extLst>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685800"/>
          </a:xfrm>
        </p:spPr>
        <p:txBody>
          <a:bodyPr>
            <a:normAutofit/>
          </a:bodyPr>
          <a:lstStyle/>
          <a:p>
            <a:pPr algn="r" rtl="1"/>
            <a:r>
              <a:rPr lang="fa-IR" sz="3200" dirty="0">
                <a:cs typeface="B Koodak" panose="00000700000000000000" pitchFamily="2" charset="-78"/>
              </a:rPr>
              <a:t>5-ویژگی های زیرساختی و زیربنایی</a:t>
            </a:r>
            <a:endParaRPr lang="en-US" sz="3200" dirty="0">
              <a:cs typeface="B Koodak" panose="00000700000000000000" pitchFamily="2" charset="-78"/>
            </a:endParaRPr>
          </a:p>
        </p:txBody>
      </p:sp>
      <p:sp>
        <p:nvSpPr>
          <p:cNvPr id="4" name="Rectangle 3"/>
          <p:cNvSpPr/>
          <p:nvPr/>
        </p:nvSpPr>
        <p:spPr>
          <a:xfrm>
            <a:off x="6478244" y="1295400"/>
            <a:ext cx="1789272" cy="369332"/>
          </a:xfrm>
          <a:prstGeom prst="rect">
            <a:avLst/>
          </a:prstGeom>
        </p:spPr>
        <p:txBody>
          <a:bodyPr wrap="none">
            <a:spAutoFit/>
          </a:bodyPr>
          <a:lstStyle/>
          <a:p>
            <a:pPr algn="just" rtl="1"/>
            <a:r>
              <a:rPr lang="fa-IR" dirty="0">
                <a:cs typeface="B Koodak" panose="00000700000000000000" pitchFamily="2" charset="-78"/>
              </a:rPr>
              <a:t>1-5: منظومه مرکزی</a:t>
            </a:r>
            <a:endParaRPr lang="en-US" dirty="0">
              <a:cs typeface="B Koodak" panose="00000700000000000000" pitchFamily="2" charset="-78"/>
            </a:endParaRPr>
          </a:p>
        </p:txBody>
      </p:sp>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7" name="Content Placeholder 6"/>
          <p:cNvGraphicFramePr>
            <a:graphicFrameLocks noGrp="1"/>
          </p:cNvGraphicFramePr>
          <p:nvPr>
            <p:ph idx="1"/>
            <p:extLst>
              <p:ext uri="{D42A27DB-BD31-4B8C-83A1-F6EECF244321}">
                <p14:modId xmlns:p14="http://schemas.microsoft.com/office/powerpoint/2010/main" val="240748546"/>
              </p:ext>
            </p:extLst>
          </p:nvPr>
        </p:nvGraphicFramePr>
        <p:xfrm>
          <a:off x="1066801" y="1600200"/>
          <a:ext cx="7199861" cy="2263535"/>
        </p:xfrm>
        <a:graphic>
          <a:graphicData uri="http://schemas.openxmlformats.org/drawingml/2006/table">
            <a:tbl>
              <a:tblPr rtl="1" firstRow="1" firstCol="1" bandRow="1">
                <a:tableStyleId>{93296810-A885-4BE3-A3E7-6D5BEEA58F35}</a:tableStyleId>
              </a:tblPr>
              <a:tblGrid>
                <a:gridCol w="2766064">
                  <a:extLst>
                    <a:ext uri="{9D8B030D-6E8A-4147-A177-3AD203B41FA5}">
                      <a16:colId xmlns:a16="http://schemas.microsoft.com/office/drawing/2014/main" val="20002"/>
                    </a:ext>
                  </a:extLst>
                </a:gridCol>
                <a:gridCol w="768525">
                  <a:extLst>
                    <a:ext uri="{9D8B030D-6E8A-4147-A177-3AD203B41FA5}">
                      <a16:colId xmlns:a16="http://schemas.microsoft.com/office/drawing/2014/main" val="20004"/>
                    </a:ext>
                  </a:extLst>
                </a:gridCol>
                <a:gridCol w="1140341">
                  <a:extLst>
                    <a:ext uri="{9D8B030D-6E8A-4147-A177-3AD203B41FA5}">
                      <a16:colId xmlns:a16="http://schemas.microsoft.com/office/drawing/2014/main" val="20005"/>
                    </a:ext>
                  </a:extLst>
                </a:gridCol>
                <a:gridCol w="751413">
                  <a:extLst>
                    <a:ext uri="{9D8B030D-6E8A-4147-A177-3AD203B41FA5}">
                      <a16:colId xmlns:a16="http://schemas.microsoft.com/office/drawing/2014/main" val="20006"/>
                    </a:ext>
                  </a:extLst>
                </a:gridCol>
                <a:gridCol w="886759">
                  <a:extLst>
                    <a:ext uri="{9D8B030D-6E8A-4147-A177-3AD203B41FA5}">
                      <a16:colId xmlns:a16="http://schemas.microsoft.com/office/drawing/2014/main" val="20007"/>
                    </a:ext>
                  </a:extLst>
                </a:gridCol>
                <a:gridCol w="886759">
                  <a:extLst>
                    <a:ext uri="{9D8B030D-6E8A-4147-A177-3AD203B41FA5}">
                      <a16:colId xmlns:a16="http://schemas.microsoft.com/office/drawing/2014/main" val="20008"/>
                    </a:ext>
                  </a:extLst>
                </a:gridCol>
              </a:tblGrid>
              <a:tr h="370727">
                <a:tc rowSpan="2">
                  <a:txBody>
                    <a:bodyPr/>
                    <a:lstStyle/>
                    <a:p>
                      <a:pPr algn="ctr" rtl="1">
                        <a:lnSpc>
                          <a:spcPct val="115000"/>
                        </a:lnSpc>
                        <a:spcAft>
                          <a:spcPts val="0"/>
                        </a:spcAft>
                      </a:pPr>
                      <a:r>
                        <a:rPr lang="fa-IR" sz="1200" dirty="0">
                          <a:solidFill>
                            <a:schemeClr val="tx1"/>
                          </a:solidFill>
                          <a:effectLst/>
                          <a:cs typeface="B Koodak" panose="00000700000000000000" pitchFamily="2" charset="-78"/>
                        </a:rPr>
                        <a:t>عنوان متغیر/ شاخص</a:t>
                      </a:r>
                      <a:endParaRPr lang="en-US" sz="1100" dirty="0">
                        <a:solidFill>
                          <a:schemeClr val="tx1"/>
                        </a:solidFill>
                        <a:effectLst/>
                        <a:latin typeface="Calibri"/>
                        <a:ea typeface="Calibri"/>
                        <a:cs typeface="B Koodak" panose="00000700000000000000" pitchFamily="2" charset="-78"/>
                      </a:endParaRPr>
                    </a:p>
                  </a:txBody>
                  <a:tcPr marL="39106" marR="39106" marT="0" marB="0" anchor="ctr"/>
                </a:tc>
                <a:tc rowSpan="2">
                  <a:txBody>
                    <a:bodyPr/>
                    <a:lstStyle/>
                    <a:p>
                      <a:pPr algn="ctr" rtl="1">
                        <a:lnSpc>
                          <a:spcPct val="115000"/>
                        </a:lnSpc>
                        <a:spcAft>
                          <a:spcPts val="0"/>
                        </a:spcAft>
                      </a:pPr>
                      <a:r>
                        <a:rPr lang="fa-IR" sz="1200">
                          <a:solidFill>
                            <a:schemeClr val="tx1"/>
                          </a:solidFill>
                          <a:effectLst/>
                          <a:cs typeface="B Koodak" panose="00000700000000000000" pitchFamily="2" charset="-78"/>
                        </a:rPr>
                        <a:t>مقدار</a:t>
                      </a:r>
                      <a:endParaRPr lang="en-US" sz="1100">
                        <a:solidFill>
                          <a:schemeClr val="tx1"/>
                        </a:solidFill>
                        <a:effectLst/>
                        <a:latin typeface="Calibri"/>
                        <a:ea typeface="Calibri"/>
                        <a:cs typeface="B Koodak" panose="00000700000000000000" pitchFamily="2" charset="-78"/>
                      </a:endParaRPr>
                    </a:p>
                  </a:txBody>
                  <a:tcPr marL="39106" marR="39106" marT="0" marB="0" anchor="ctr"/>
                </a:tc>
                <a:tc rowSpan="2">
                  <a:txBody>
                    <a:bodyPr/>
                    <a:lstStyle/>
                    <a:p>
                      <a:pPr algn="ctr" rtl="1">
                        <a:lnSpc>
                          <a:spcPct val="115000"/>
                        </a:lnSpc>
                        <a:spcAft>
                          <a:spcPts val="0"/>
                        </a:spcAft>
                      </a:pPr>
                      <a:r>
                        <a:rPr lang="fa-IR" sz="1200">
                          <a:solidFill>
                            <a:schemeClr val="tx1"/>
                          </a:solidFill>
                          <a:effectLst/>
                          <a:cs typeface="B Koodak" panose="00000700000000000000" pitchFamily="2" charset="-78"/>
                        </a:rPr>
                        <a:t>واحد</a:t>
                      </a:r>
                      <a:endParaRPr lang="en-US" sz="1100">
                        <a:solidFill>
                          <a:schemeClr val="tx1"/>
                        </a:solidFill>
                        <a:effectLst/>
                        <a:latin typeface="Calibri"/>
                        <a:ea typeface="Calibri"/>
                        <a:cs typeface="B Koodak" panose="00000700000000000000" pitchFamily="2" charset="-78"/>
                      </a:endParaRPr>
                    </a:p>
                  </a:txBody>
                  <a:tcPr marL="39106" marR="39106" marT="0" marB="0" anchor="ctr"/>
                </a:tc>
                <a:tc rowSpan="2">
                  <a:txBody>
                    <a:bodyPr/>
                    <a:lstStyle/>
                    <a:p>
                      <a:pPr algn="ctr" rtl="1">
                        <a:lnSpc>
                          <a:spcPct val="115000"/>
                        </a:lnSpc>
                        <a:spcAft>
                          <a:spcPts val="0"/>
                        </a:spcAft>
                      </a:pPr>
                      <a:r>
                        <a:rPr lang="fa-IR" sz="1200">
                          <a:solidFill>
                            <a:schemeClr val="tx1"/>
                          </a:solidFill>
                          <a:effectLst/>
                          <a:cs typeface="B Koodak" panose="00000700000000000000" pitchFamily="2" charset="-78"/>
                        </a:rPr>
                        <a:t>سال</a:t>
                      </a:r>
                      <a:endParaRPr lang="en-US" sz="1100">
                        <a:solidFill>
                          <a:schemeClr val="tx1"/>
                        </a:solidFill>
                        <a:effectLst/>
                        <a:latin typeface="Calibri"/>
                        <a:ea typeface="Calibri"/>
                        <a:cs typeface="B Koodak" panose="00000700000000000000" pitchFamily="2" charset="-78"/>
                      </a:endParaRPr>
                    </a:p>
                  </a:txBody>
                  <a:tcPr marL="39106" marR="39106" marT="0" marB="0" anchor="ctr"/>
                </a:tc>
                <a:tc gridSpan="2">
                  <a:txBody>
                    <a:bodyPr/>
                    <a:lstStyle/>
                    <a:p>
                      <a:pPr algn="ctr" rtl="1">
                        <a:lnSpc>
                          <a:spcPct val="115000"/>
                        </a:lnSpc>
                        <a:spcAft>
                          <a:spcPts val="0"/>
                        </a:spcAft>
                      </a:pPr>
                      <a:r>
                        <a:rPr lang="fa-IR" sz="1200">
                          <a:solidFill>
                            <a:schemeClr val="tx1"/>
                          </a:solidFill>
                          <a:effectLst/>
                          <a:cs typeface="B Koodak" panose="00000700000000000000" pitchFamily="2" charset="-78"/>
                        </a:rPr>
                        <a:t>جایگاه متغیر/ شاخص (درصد)</a:t>
                      </a:r>
                      <a:endParaRPr lang="en-US" sz="1100">
                        <a:solidFill>
                          <a:schemeClr val="tx1"/>
                        </a:solidFill>
                        <a:effectLst/>
                        <a:latin typeface="Calibri"/>
                        <a:ea typeface="Calibri"/>
                        <a:cs typeface="B Koodak" panose="00000700000000000000" pitchFamily="2" charset="-78"/>
                      </a:endParaRPr>
                    </a:p>
                  </a:txBody>
                  <a:tcPr marL="39106" marR="39106" marT="0" marB="0" anchor="ctr"/>
                </a:tc>
                <a:tc hMerge="1">
                  <a:txBody>
                    <a:bodyPr/>
                    <a:lstStyle/>
                    <a:p>
                      <a:endParaRPr lang="en-US"/>
                    </a:p>
                  </a:txBody>
                  <a:tcPr/>
                </a:tc>
                <a:extLst>
                  <a:ext uri="{0D108BD9-81ED-4DB2-BD59-A6C34878D82A}">
                    <a16:rowId xmlns:a16="http://schemas.microsoft.com/office/drawing/2014/main" val="10000"/>
                  </a:ext>
                </a:extLst>
              </a:tr>
              <a:tr h="18536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1">
                        <a:lnSpc>
                          <a:spcPct val="115000"/>
                        </a:lnSpc>
                        <a:spcAft>
                          <a:spcPts val="0"/>
                        </a:spcAft>
                      </a:pPr>
                      <a:r>
                        <a:rPr lang="fa-IR" sz="1200" dirty="0">
                          <a:solidFill>
                            <a:schemeClr val="tx1"/>
                          </a:solidFill>
                          <a:effectLst/>
                          <a:cs typeface="B Koodak" panose="00000700000000000000" pitchFamily="2" charset="-78"/>
                        </a:rPr>
                        <a:t>شهرستان</a:t>
                      </a:r>
                      <a:endParaRPr lang="en-US" sz="1100" dirty="0">
                        <a:solidFill>
                          <a:schemeClr val="tx1"/>
                        </a:solidFill>
                        <a:effectLst/>
                        <a:latin typeface="Calibri"/>
                        <a:ea typeface="Calibri"/>
                        <a:cs typeface="B Koodak" panose="00000700000000000000" pitchFamily="2" charset="-78"/>
                      </a:endParaRPr>
                    </a:p>
                  </a:txBody>
                  <a:tcPr marL="39106" marR="39106" marT="0" marB="0" anchor="ctr">
                    <a:solidFill>
                      <a:schemeClr val="accent6">
                        <a:lumMod val="60000"/>
                        <a:lumOff val="40000"/>
                      </a:schemeClr>
                    </a:solidFill>
                  </a:tcPr>
                </a:tc>
                <a:tc>
                  <a:txBody>
                    <a:bodyPr/>
                    <a:lstStyle/>
                    <a:p>
                      <a:pPr algn="ctr" rtl="1">
                        <a:lnSpc>
                          <a:spcPct val="115000"/>
                        </a:lnSpc>
                        <a:spcAft>
                          <a:spcPts val="0"/>
                        </a:spcAft>
                      </a:pPr>
                      <a:r>
                        <a:rPr lang="fa-IR" sz="1200" dirty="0">
                          <a:solidFill>
                            <a:schemeClr val="tx1"/>
                          </a:solidFill>
                          <a:effectLst/>
                          <a:cs typeface="B Koodak" panose="00000700000000000000" pitchFamily="2" charset="-78"/>
                        </a:rPr>
                        <a:t>استان</a:t>
                      </a:r>
                      <a:endParaRPr lang="en-US" sz="1100" dirty="0">
                        <a:solidFill>
                          <a:schemeClr val="tx1"/>
                        </a:solidFill>
                        <a:effectLst/>
                        <a:latin typeface="Calibri"/>
                        <a:ea typeface="Calibri"/>
                        <a:cs typeface="B Koodak" panose="00000700000000000000" pitchFamily="2" charset="-78"/>
                      </a:endParaRPr>
                    </a:p>
                  </a:txBody>
                  <a:tcPr marL="39106" marR="39106" marT="0" marB="0" anchor="ctr">
                    <a:solidFill>
                      <a:schemeClr val="accent6">
                        <a:lumMod val="60000"/>
                        <a:lumOff val="40000"/>
                      </a:schemeClr>
                    </a:solidFill>
                  </a:tcPr>
                </a:tc>
                <a:extLst>
                  <a:ext uri="{0D108BD9-81ED-4DB2-BD59-A6C34878D82A}">
                    <a16:rowId xmlns:a16="http://schemas.microsoft.com/office/drawing/2014/main" val="10001"/>
                  </a:ext>
                </a:extLst>
              </a:tr>
              <a:tr h="185364">
                <a:tc>
                  <a:txBody>
                    <a:bodyPr/>
                    <a:lstStyle/>
                    <a:p>
                      <a:pPr algn="r" rtl="1">
                        <a:lnSpc>
                          <a:spcPct val="115000"/>
                        </a:lnSpc>
                        <a:spcAft>
                          <a:spcPts val="0"/>
                        </a:spcAft>
                      </a:pPr>
                      <a:r>
                        <a:rPr lang="fa-IR" sz="1200">
                          <a:solidFill>
                            <a:schemeClr val="tx1"/>
                          </a:solidFill>
                          <a:effectLst/>
                          <a:cs typeface="B Koodak" panose="00000700000000000000" pitchFamily="2" charset="-78"/>
                        </a:rPr>
                        <a:t>آزاد راه - بزرگراه</a:t>
                      </a:r>
                      <a:endParaRPr lang="en-US" sz="1100">
                        <a:solidFill>
                          <a:schemeClr val="tx1"/>
                        </a:solidFill>
                        <a:effectLst/>
                        <a:latin typeface="Calibri"/>
                        <a:ea typeface="Calibri"/>
                        <a:cs typeface="B Koodak" panose="00000700000000000000" pitchFamily="2" charset="-78"/>
                      </a:endParaRPr>
                    </a:p>
                  </a:txBody>
                  <a:tcPr marL="39106" marR="39106" marT="0" marB="0"/>
                </a:tc>
                <a:tc>
                  <a:txBody>
                    <a:bodyPr/>
                    <a:lstStyle/>
                    <a:p>
                      <a:pPr algn="ctr" rtl="1">
                        <a:lnSpc>
                          <a:spcPct val="115000"/>
                        </a:lnSpc>
                        <a:spcAft>
                          <a:spcPts val="0"/>
                        </a:spcAft>
                      </a:pPr>
                      <a:r>
                        <a:rPr lang="fa-IR" sz="1200">
                          <a:solidFill>
                            <a:schemeClr val="tx1"/>
                          </a:solidFill>
                          <a:effectLst/>
                          <a:cs typeface="B Koodak" panose="00000700000000000000" pitchFamily="2" charset="-78"/>
                        </a:rPr>
                        <a:t>12.1</a:t>
                      </a:r>
                      <a:endParaRPr lang="en-US" sz="110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a:solidFill>
                            <a:schemeClr val="tx1"/>
                          </a:solidFill>
                          <a:effectLst/>
                          <a:cs typeface="B Koodak" panose="00000700000000000000" pitchFamily="2" charset="-78"/>
                        </a:rPr>
                        <a:t>کیلومتر</a:t>
                      </a:r>
                      <a:endParaRPr lang="en-US" sz="110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dirty="0">
                          <a:solidFill>
                            <a:schemeClr val="tx1"/>
                          </a:solidFill>
                          <a:effectLst/>
                          <a:cs typeface="B Koodak" panose="00000700000000000000" pitchFamily="2" charset="-78"/>
                        </a:rPr>
                        <a:t>1397</a:t>
                      </a:r>
                      <a:endParaRPr lang="en-US" sz="1100" dirty="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dirty="0">
                          <a:solidFill>
                            <a:schemeClr val="tx1"/>
                          </a:solidFill>
                          <a:effectLst/>
                          <a:latin typeface="+mn-lt"/>
                          <a:ea typeface="+mn-ea"/>
                          <a:cs typeface="B Koodak" panose="00000700000000000000" pitchFamily="2" charset="-78"/>
                        </a:rPr>
                        <a:t>33.6</a:t>
                      </a:r>
                      <a:endParaRPr lang="en-US" sz="1100" dirty="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a:solidFill>
                            <a:schemeClr val="tx1"/>
                          </a:solidFill>
                          <a:effectLst/>
                          <a:cs typeface="B Koodak" panose="00000700000000000000" pitchFamily="2" charset="-78"/>
                        </a:rPr>
                        <a:t>18</a:t>
                      </a:r>
                      <a:endParaRPr lang="en-US" sz="1100">
                        <a:solidFill>
                          <a:schemeClr val="tx1"/>
                        </a:solidFill>
                        <a:effectLst/>
                        <a:latin typeface="Calibri"/>
                        <a:ea typeface="Calibri"/>
                        <a:cs typeface="B Koodak" panose="00000700000000000000" pitchFamily="2" charset="-78"/>
                      </a:endParaRPr>
                    </a:p>
                  </a:txBody>
                  <a:tcPr marL="39106" marR="39106" marT="0" marB="0" anchor="ctr"/>
                </a:tc>
                <a:extLst>
                  <a:ext uri="{0D108BD9-81ED-4DB2-BD59-A6C34878D82A}">
                    <a16:rowId xmlns:a16="http://schemas.microsoft.com/office/drawing/2014/main" val="10024"/>
                  </a:ext>
                </a:extLst>
              </a:tr>
              <a:tr h="185364">
                <a:tc>
                  <a:txBody>
                    <a:bodyPr/>
                    <a:lstStyle/>
                    <a:p>
                      <a:pPr algn="r" rtl="1">
                        <a:lnSpc>
                          <a:spcPct val="115000"/>
                        </a:lnSpc>
                        <a:spcAft>
                          <a:spcPts val="0"/>
                        </a:spcAft>
                      </a:pPr>
                      <a:r>
                        <a:rPr lang="fa-IR" sz="1200">
                          <a:solidFill>
                            <a:schemeClr val="tx1"/>
                          </a:solidFill>
                          <a:effectLst/>
                          <a:cs typeface="B Koodak" panose="00000700000000000000" pitchFamily="2" charset="-78"/>
                        </a:rPr>
                        <a:t>راه بین شهری</a:t>
                      </a:r>
                      <a:endParaRPr lang="en-US" sz="1100">
                        <a:solidFill>
                          <a:schemeClr val="tx1"/>
                        </a:solidFill>
                        <a:effectLst/>
                        <a:latin typeface="Calibri"/>
                        <a:ea typeface="Calibri"/>
                        <a:cs typeface="B Koodak" panose="00000700000000000000" pitchFamily="2" charset="-78"/>
                      </a:endParaRPr>
                    </a:p>
                  </a:txBody>
                  <a:tcPr marL="39106" marR="39106" marT="0" marB="0"/>
                </a:tc>
                <a:tc>
                  <a:txBody>
                    <a:bodyPr/>
                    <a:lstStyle/>
                    <a:p>
                      <a:pPr algn="ctr" rtl="1">
                        <a:lnSpc>
                          <a:spcPct val="115000"/>
                        </a:lnSpc>
                        <a:spcAft>
                          <a:spcPts val="0"/>
                        </a:spcAft>
                      </a:pPr>
                      <a:r>
                        <a:rPr lang="fa-IR" sz="1200">
                          <a:solidFill>
                            <a:schemeClr val="tx1"/>
                          </a:solidFill>
                          <a:effectLst/>
                          <a:cs typeface="B Koodak" panose="00000700000000000000" pitchFamily="2" charset="-78"/>
                        </a:rPr>
                        <a:t>136.18</a:t>
                      </a:r>
                      <a:endParaRPr lang="en-US" sz="110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0">
                        <a:lnSpc>
                          <a:spcPct val="115000"/>
                        </a:lnSpc>
                        <a:spcAft>
                          <a:spcPts val="0"/>
                        </a:spcAft>
                      </a:pPr>
                      <a:r>
                        <a:rPr lang="fa-IR" sz="1200">
                          <a:solidFill>
                            <a:schemeClr val="tx1"/>
                          </a:solidFill>
                          <a:effectLst/>
                          <a:cs typeface="B Koodak" panose="00000700000000000000" pitchFamily="2" charset="-78"/>
                        </a:rPr>
                        <a:t>کیلومتر</a:t>
                      </a:r>
                      <a:endParaRPr lang="en-US" sz="110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a:solidFill>
                            <a:schemeClr val="tx1"/>
                          </a:solidFill>
                          <a:effectLst/>
                          <a:cs typeface="B Koodak" panose="00000700000000000000" pitchFamily="2" charset="-78"/>
                        </a:rPr>
                        <a:t>1397</a:t>
                      </a:r>
                      <a:endParaRPr lang="en-US" sz="110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dirty="0">
                          <a:solidFill>
                            <a:schemeClr val="tx1"/>
                          </a:solidFill>
                          <a:effectLst/>
                          <a:cs typeface="B Koodak" panose="00000700000000000000" pitchFamily="2" charset="-78"/>
                        </a:rPr>
                        <a:t>39.7</a:t>
                      </a:r>
                      <a:endParaRPr lang="en-US" sz="1100" dirty="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dirty="0">
                          <a:solidFill>
                            <a:schemeClr val="tx1"/>
                          </a:solidFill>
                          <a:effectLst/>
                          <a:cs typeface="B Koodak" panose="00000700000000000000" pitchFamily="2" charset="-78"/>
                        </a:rPr>
                        <a:t>5.9</a:t>
                      </a:r>
                      <a:endParaRPr lang="en-US" sz="1100" dirty="0">
                        <a:solidFill>
                          <a:schemeClr val="tx1"/>
                        </a:solidFill>
                        <a:effectLst/>
                        <a:latin typeface="Calibri"/>
                        <a:ea typeface="Calibri"/>
                        <a:cs typeface="B Koodak" panose="00000700000000000000" pitchFamily="2" charset="-78"/>
                      </a:endParaRPr>
                    </a:p>
                  </a:txBody>
                  <a:tcPr marL="39106" marR="39106" marT="0" marB="0" anchor="ctr"/>
                </a:tc>
                <a:extLst>
                  <a:ext uri="{0D108BD9-81ED-4DB2-BD59-A6C34878D82A}">
                    <a16:rowId xmlns:a16="http://schemas.microsoft.com/office/drawing/2014/main" val="10025"/>
                  </a:ext>
                </a:extLst>
              </a:tr>
              <a:tr h="185364">
                <a:tc>
                  <a:txBody>
                    <a:bodyPr/>
                    <a:lstStyle/>
                    <a:p>
                      <a:pPr algn="r" rtl="1">
                        <a:lnSpc>
                          <a:spcPct val="115000"/>
                        </a:lnSpc>
                        <a:spcAft>
                          <a:spcPts val="0"/>
                        </a:spcAft>
                      </a:pPr>
                      <a:r>
                        <a:rPr lang="fa-IR" sz="1200">
                          <a:solidFill>
                            <a:schemeClr val="tx1"/>
                          </a:solidFill>
                          <a:effectLst/>
                          <a:cs typeface="B Koodak" panose="00000700000000000000" pitchFamily="2" charset="-78"/>
                        </a:rPr>
                        <a:t>راه بین روستایی</a:t>
                      </a:r>
                      <a:endParaRPr lang="en-US" sz="1100">
                        <a:solidFill>
                          <a:schemeClr val="tx1"/>
                        </a:solidFill>
                        <a:effectLst/>
                        <a:latin typeface="Calibri"/>
                        <a:ea typeface="Calibri"/>
                        <a:cs typeface="B Koodak" panose="00000700000000000000" pitchFamily="2" charset="-78"/>
                      </a:endParaRPr>
                    </a:p>
                  </a:txBody>
                  <a:tcPr marL="39106" marR="39106" marT="0" marB="0"/>
                </a:tc>
                <a:tc>
                  <a:txBody>
                    <a:bodyPr/>
                    <a:lstStyle/>
                    <a:p>
                      <a:pPr algn="ctr" rtl="1">
                        <a:lnSpc>
                          <a:spcPct val="115000"/>
                        </a:lnSpc>
                        <a:spcAft>
                          <a:spcPts val="0"/>
                        </a:spcAft>
                      </a:pPr>
                      <a:r>
                        <a:rPr lang="fa-IR" sz="1200">
                          <a:solidFill>
                            <a:schemeClr val="tx1"/>
                          </a:solidFill>
                          <a:effectLst/>
                          <a:cs typeface="B Koodak" panose="00000700000000000000" pitchFamily="2" charset="-78"/>
                        </a:rPr>
                        <a:t>71.86</a:t>
                      </a:r>
                      <a:endParaRPr lang="en-US" sz="110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0">
                        <a:lnSpc>
                          <a:spcPct val="115000"/>
                        </a:lnSpc>
                        <a:spcAft>
                          <a:spcPts val="0"/>
                        </a:spcAft>
                      </a:pPr>
                      <a:r>
                        <a:rPr lang="fa-IR" sz="1200">
                          <a:solidFill>
                            <a:schemeClr val="tx1"/>
                          </a:solidFill>
                          <a:effectLst/>
                          <a:cs typeface="B Koodak" panose="00000700000000000000" pitchFamily="2" charset="-78"/>
                        </a:rPr>
                        <a:t>کیلومتر</a:t>
                      </a:r>
                      <a:endParaRPr lang="en-US" sz="110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a:solidFill>
                            <a:schemeClr val="tx1"/>
                          </a:solidFill>
                          <a:effectLst/>
                          <a:cs typeface="B Koodak" panose="00000700000000000000" pitchFamily="2" charset="-78"/>
                        </a:rPr>
                        <a:t>1397</a:t>
                      </a:r>
                      <a:endParaRPr lang="en-US" sz="110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dirty="0">
                          <a:solidFill>
                            <a:schemeClr val="tx1"/>
                          </a:solidFill>
                          <a:effectLst/>
                          <a:cs typeface="B Koodak" panose="00000700000000000000" pitchFamily="2" charset="-78"/>
                        </a:rPr>
                        <a:t>28.3</a:t>
                      </a:r>
                      <a:endParaRPr lang="en-US" sz="1100" dirty="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dirty="0">
                          <a:solidFill>
                            <a:schemeClr val="tx1"/>
                          </a:solidFill>
                          <a:effectLst/>
                          <a:cs typeface="B Koodak" panose="00000700000000000000" pitchFamily="2" charset="-78"/>
                        </a:rPr>
                        <a:t>1.7</a:t>
                      </a:r>
                      <a:endParaRPr lang="en-US" sz="1100" dirty="0">
                        <a:solidFill>
                          <a:schemeClr val="tx1"/>
                        </a:solidFill>
                        <a:effectLst/>
                        <a:latin typeface="Calibri"/>
                        <a:ea typeface="Calibri"/>
                        <a:cs typeface="B Koodak" panose="00000700000000000000" pitchFamily="2" charset="-78"/>
                      </a:endParaRPr>
                    </a:p>
                  </a:txBody>
                  <a:tcPr marL="39106" marR="39106" marT="0" marB="0" anchor="ctr"/>
                </a:tc>
                <a:extLst>
                  <a:ext uri="{0D108BD9-81ED-4DB2-BD59-A6C34878D82A}">
                    <a16:rowId xmlns:a16="http://schemas.microsoft.com/office/drawing/2014/main" val="10026"/>
                  </a:ext>
                </a:extLst>
              </a:tr>
              <a:tr h="185364">
                <a:tc>
                  <a:txBody>
                    <a:bodyPr/>
                    <a:lstStyle/>
                    <a:p>
                      <a:pPr algn="r" rtl="1">
                        <a:lnSpc>
                          <a:spcPct val="115000"/>
                        </a:lnSpc>
                        <a:spcAft>
                          <a:spcPts val="0"/>
                        </a:spcAft>
                      </a:pPr>
                      <a:r>
                        <a:rPr lang="fa-IR" sz="1200">
                          <a:solidFill>
                            <a:schemeClr val="tx1"/>
                          </a:solidFill>
                          <a:effectLst/>
                          <a:cs typeface="B Koodak" panose="00000700000000000000" pitchFamily="2" charset="-78"/>
                        </a:rPr>
                        <a:t>راه آهن</a:t>
                      </a:r>
                      <a:endParaRPr lang="en-US" sz="1100">
                        <a:solidFill>
                          <a:schemeClr val="tx1"/>
                        </a:solidFill>
                        <a:effectLst/>
                        <a:latin typeface="Calibri"/>
                        <a:ea typeface="Calibri"/>
                        <a:cs typeface="B Koodak" panose="00000700000000000000" pitchFamily="2" charset="-78"/>
                      </a:endParaRPr>
                    </a:p>
                  </a:txBody>
                  <a:tcPr marL="39106" marR="39106" marT="0" marB="0"/>
                </a:tc>
                <a:tc>
                  <a:txBody>
                    <a:bodyPr/>
                    <a:lstStyle/>
                    <a:p>
                      <a:pPr algn="ctr" rtl="1">
                        <a:lnSpc>
                          <a:spcPct val="115000"/>
                        </a:lnSpc>
                        <a:spcAft>
                          <a:spcPts val="0"/>
                        </a:spcAft>
                      </a:pPr>
                      <a:r>
                        <a:rPr lang="fa-IR" sz="1200">
                          <a:solidFill>
                            <a:schemeClr val="tx1"/>
                          </a:solidFill>
                          <a:effectLst/>
                          <a:cs typeface="B Koodak" panose="00000700000000000000" pitchFamily="2" charset="-78"/>
                        </a:rPr>
                        <a:t>12.49</a:t>
                      </a:r>
                      <a:endParaRPr lang="en-US" sz="110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0">
                        <a:lnSpc>
                          <a:spcPct val="115000"/>
                        </a:lnSpc>
                        <a:spcAft>
                          <a:spcPts val="0"/>
                        </a:spcAft>
                      </a:pPr>
                      <a:r>
                        <a:rPr lang="fa-IR" sz="1200">
                          <a:solidFill>
                            <a:schemeClr val="tx1"/>
                          </a:solidFill>
                          <a:effectLst/>
                          <a:cs typeface="B Koodak" panose="00000700000000000000" pitchFamily="2" charset="-78"/>
                        </a:rPr>
                        <a:t>کیلومتر</a:t>
                      </a:r>
                      <a:endParaRPr lang="en-US" sz="110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a:solidFill>
                            <a:schemeClr val="tx1"/>
                          </a:solidFill>
                          <a:effectLst/>
                          <a:cs typeface="B Koodak" panose="00000700000000000000" pitchFamily="2" charset="-78"/>
                        </a:rPr>
                        <a:t>1397</a:t>
                      </a:r>
                      <a:endParaRPr lang="en-US" sz="110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a:solidFill>
                            <a:schemeClr val="tx1"/>
                          </a:solidFill>
                          <a:effectLst/>
                          <a:cs typeface="B Koodak" panose="00000700000000000000" pitchFamily="2" charset="-78"/>
                        </a:rPr>
                        <a:t>-</a:t>
                      </a:r>
                      <a:endParaRPr lang="en-US" sz="110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a:solidFill>
                            <a:schemeClr val="tx1"/>
                          </a:solidFill>
                          <a:effectLst/>
                          <a:cs typeface="B Koodak" panose="00000700000000000000" pitchFamily="2" charset="-78"/>
                        </a:rPr>
                        <a:t>-</a:t>
                      </a:r>
                      <a:endParaRPr lang="en-US" sz="1100">
                        <a:solidFill>
                          <a:schemeClr val="tx1"/>
                        </a:solidFill>
                        <a:effectLst/>
                        <a:latin typeface="Calibri"/>
                        <a:ea typeface="Calibri"/>
                        <a:cs typeface="B Koodak" panose="00000700000000000000" pitchFamily="2" charset="-78"/>
                      </a:endParaRPr>
                    </a:p>
                  </a:txBody>
                  <a:tcPr marL="39106" marR="39106" marT="0" marB="0" anchor="ctr"/>
                </a:tc>
                <a:extLst>
                  <a:ext uri="{0D108BD9-81ED-4DB2-BD59-A6C34878D82A}">
                    <a16:rowId xmlns:a16="http://schemas.microsoft.com/office/drawing/2014/main" val="10027"/>
                  </a:ext>
                </a:extLst>
              </a:tr>
              <a:tr h="185364">
                <a:tc>
                  <a:txBody>
                    <a:bodyPr/>
                    <a:lstStyle/>
                    <a:p>
                      <a:pPr algn="r" rtl="1">
                        <a:lnSpc>
                          <a:spcPct val="115000"/>
                        </a:lnSpc>
                        <a:spcAft>
                          <a:spcPts val="0"/>
                        </a:spcAft>
                      </a:pPr>
                      <a:r>
                        <a:rPr lang="fa-IR" sz="1200">
                          <a:solidFill>
                            <a:schemeClr val="tx1"/>
                          </a:solidFill>
                          <a:effectLst/>
                          <a:cs typeface="B Koodak" panose="00000700000000000000" pitchFamily="2" charset="-78"/>
                        </a:rPr>
                        <a:t>میزان بهره مندی از آب آشامیدنی سالم</a:t>
                      </a:r>
                      <a:endParaRPr lang="en-US" sz="110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a:solidFill>
                            <a:schemeClr val="tx1"/>
                          </a:solidFill>
                          <a:effectLst/>
                          <a:cs typeface="B Koodak" panose="00000700000000000000" pitchFamily="2" charset="-78"/>
                        </a:rPr>
                        <a:t>100</a:t>
                      </a:r>
                      <a:endParaRPr lang="en-US" sz="110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a:solidFill>
                            <a:schemeClr val="tx1"/>
                          </a:solidFill>
                          <a:effectLst/>
                          <a:cs typeface="B Koodak" panose="00000700000000000000" pitchFamily="2" charset="-78"/>
                        </a:rPr>
                        <a:t>درصد</a:t>
                      </a:r>
                      <a:endParaRPr lang="en-US" sz="110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a:solidFill>
                            <a:schemeClr val="tx1"/>
                          </a:solidFill>
                          <a:effectLst/>
                          <a:cs typeface="B Koodak" panose="00000700000000000000" pitchFamily="2" charset="-78"/>
                        </a:rPr>
                        <a:t>1390</a:t>
                      </a:r>
                      <a:endParaRPr lang="en-US" sz="110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a:solidFill>
                            <a:schemeClr val="tx1"/>
                          </a:solidFill>
                          <a:effectLst/>
                          <a:cs typeface="B Koodak" panose="00000700000000000000" pitchFamily="2" charset="-78"/>
                        </a:rPr>
                        <a:t>-</a:t>
                      </a:r>
                      <a:endParaRPr lang="en-US" sz="110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a:solidFill>
                            <a:schemeClr val="tx1"/>
                          </a:solidFill>
                          <a:effectLst/>
                          <a:cs typeface="B Koodak" panose="00000700000000000000" pitchFamily="2" charset="-78"/>
                        </a:rPr>
                        <a:t>-</a:t>
                      </a:r>
                      <a:endParaRPr lang="en-US" sz="1100">
                        <a:solidFill>
                          <a:schemeClr val="tx1"/>
                        </a:solidFill>
                        <a:effectLst/>
                        <a:latin typeface="Calibri"/>
                        <a:ea typeface="Calibri"/>
                        <a:cs typeface="B Koodak" panose="00000700000000000000" pitchFamily="2" charset="-78"/>
                      </a:endParaRPr>
                    </a:p>
                  </a:txBody>
                  <a:tcPr marL="39106" marR="39106" marT="0" marB="0" anchor="ctr"/>
                </a:tc>
                <a:extLst>
                  <a:ext uri="{0D108BD9-81ED-4DB2-BD59-A6C34878D82A}">
                    <a16:rowId xmlns:a16="http://schemas.microsoft.com/office/drawing/2014/main" val="10028"/>
                  </a:ext>
                </a:extLst>
              </a:tr>
              <a:tr h="185364">
                <a:tc>
                  <a:txBody>
                    <a:bodyPr/>
                    <a:lstStyle/>
                    <a:p>
                      <a:pPr algn="r" rtl="1">
                        <a:lnSpc>
                          <a:spcPct val="115000"/>
                        </a:lnSpc>
                        <a:spcAft>
                          <a:spcPts val="0"/>
                        </a:spcAft>
                      </a:pPr>
                      <a:r>
                        <a:rPr lang="fa-IR" sz="1200">
                          <a:solidFill>
                            <a:schemeClr val="tx1"/>
                          </a:solidFill>
                          <a:effectLst/>
                          <a:cs typeface="B Koodak" panose="00000700000000000000" pitchFamily="2" charset="-78"/>
                        </a:rPr>
                        <a:t>میزان بهره مندی از برق</a:t>
                      </a:r>
                      <a:endParaRPr lang="en-US" sz="110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a:solidFill>
                            <a:schemeClr val="tx1"/>
                          </a:solidFill>
                          <a:effectLst/>
                          <a:cs typeface="B Koodak" panose="00000700000000000000" pitchFamily="2" charset="-78"/>
                        </a:rPr>
                        <a:t>100</a:t>
                      </a:r>
                      <a:endParaRPr lang="en-US" sz="110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a:solidFill>
                            <a:schemeClr val="tx1"/>
                          </a:solidFill>
                          <a:effectLst/>
                          <a:cs typeface="B Koodak" panose="00000700000000000000" pitchFamily="2" charset="-78"/>
                        </a:rPr>
                        <a:t>درصد</a:t>
                      </a:r>
                      <a:endParaRPr lang="en-US" sz="110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a:solidFill>
                            <a:schemeClr val="tx1"/>
                          </a:solidFill>
                          <a:effectLst/>
                          <a:cs typeface="B Koodak" panose="00000700000000000000" pitchFamily="2" charset="-78"/>
                        </a:rPr>
                        <a:t>1390</a:t>
                      </a:r>
                      <a:endParaRPr lang="en-US" sz="110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a:solidFill>
                            <a:schemeClr val="tx1"/>
                          </a:solidFill>
                          <a:effectLst/>
                          <a:cs typeface="B Koodak" panose="00000700000000000000" pitchFamily="2" charset="-78"/>
                        </a:rPr>
                        <a:t>-</a:t>
                      </a:r>
                      <a:endParaRPr lang="en-US" sz="110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a:solidFill>
                            <a:schemeClr val="tx1"/>
                          </a:solidFill>
                          <a:effectLst/>
                          <a:cs typeface="B Koodak" panose="00000700000000000000" pitchFamily="2" charset="-78"/>
                        </a:rPr>
                        <a:t>-</a:t>
                      </a:r>
                      <a:endParaRPr lang="en-US" sz="1100">
                        <a:solidFill>
                          <a:schemeClr val="tx1"/>
                        </a:solidFill>
                        <a:effectLst/>
                        <a:latin typeface="Calibri"/>
                        <a:ea typeface="Calibri"/>
                        <a:cs typeface="B Koodak" panose="00000700000000000000" pitchFamily="2" charset="-78"/>
                      </a:endParaRPr>
                    </a:p>
                  </a:txBody>
                  <a:tcPr marL="39106" marR="39106" marT="0" marB="0" anchor="ctr"/>
                </a:tc>
                <a:extLst>
                  <a:ext uri="{0D108BD9-81ED-4DB2-BD59-A6C34878D82A}">
                    <a16:rowId xmlns:a16="http://schemas.microsoft.com/office/drawing/2014/main" val="10029"/>
                  </a:ext>
                </a:extLst>
              </a:tr>
              <a:tr h="185364">
                <a:tc>
                  <a:txBody>
                    <a:bodyPr/>
                    <a:lstStyle/>
                    <a:p>
                      <a:pPr algn="r" rtl="1">
                        <a:lnSpc>
                          <a:spcPct val="115000"/>
                        </a:lnSpc>
                        <a:spcAft>
                          <a:spcPts val="0"/>
                        </a:spcAft>
                      </a:pPr>
                      <a:r>
                        <a:rPr lang="fa-IR" sz="1200">
                          <a:solidFill>
                            <a:schemeClr val="tx1"/>
                          </a:solidFill>
                          <a:effectLst/>
                          <a:cs typeface="B Koodak" panose="00000700000000000000" pitchFamily="2" charset="-78"/>
                        </a:rPr>
                        <a:t>خانه بهداشت فعال</a:t>
                      </a:r>
                      <a:endParaRPr lang="en-US" sz="110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a:solidFill>
                            <a:schemeClr val="tx1"/>
                          </a:solidFill>
                          <a:effectLst/>
                          <a:cs typeface="B Koodak" panose="00000700000000000000" pitchFamily="2" charset="-78"/>
                        </a:rPr>
                        <a:t>16</a:t>
                      </a:r>
                      <a:endParaRPr lang="en-US" sz="110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a:solidFill>
                            <a:schemeClr val="tx1"/>
                          </a:solidFill>
                          <a:effectLst/>
                          <a:cs typeface="B Koodak" panose="00000700000000000000" pitchFamily="2" charset="-78"/>
                        </a:rPr>
                        <a:t>تعداد</a:t>
                      </a:r>
                      <a:endParaRPr lang="en-US" sz="110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a:solidFill>
                            <a:schemeClr val="tx1"/>
                          </a:solidFill>
                          <a:effectLst/>
                          <a:cs typeface="B Koodak" panose="00000700000000000000" pitchFamily="2" charset="-78"/>
                        </a:rPr>
                        <a:t>1390</a:t>
                      </a:r>
                      <a:endParaRPr lang="en-US" sz="110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a:solidFill>
                            <a:schemeClr val="tx1"/>
                          </a:solidFill>
                          <a:effectLst/>
                          <a:cs typeface="B Koodak" panose="00000700000000000000" pitchFamily="2" charset="-78"/>
                        </a:rPr>
                        <a:t>-</a:t>
                      </a:r>
                      <a:endParaRPr lang="en-US" sz="110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a:solidFill>
                            <a:schemeClr val="tx1"/>
                          </a:solidFill>
                          <a:effectLst/>
                          <a:cs typeface="B Koodak" panose="00000700000000000000" pitchFamily="2" charset="-78"/>
                        </a:rPr>
                        <a:t>-</a:t>
                      </a:r>
                      <a:endParaRPr lang="en-US" sz="1100">
                        <a:solidFill>
                          <a:schemeClr val="tx1"/>
                        </a:solidFill>
                        <a:effectLst/>
                        <a:latin typeface="Calibri"/>
                        <a:ea typeface="Calibri"/>
                        <a:cs typeface="B Koodak" panose="00000700000000000000" pitchFamily="2" charset="-78"/>
                      </a:endParaRPr>
                    </a:p>
                  </a:txBody>
                  <a:tcPr marL="39106" marR="39106" marT="0" marB="0" anchor="ctr"/>
                </a:tc>
                <a:extLst>
                  <a:ext uri="{0D108BD9-81ED-4DB2-BD59-A6C34878D82A}">
                    <a16:rowId xmlns:a16="http://schemas.microsoft.com/office/drawing/2014/main" val="10030"/>
                  </a:ext>
                </a:extLst>
              </a:tr>
              <a:tr h="185364">
                <a:tc>
                  <a:txBody>
                    <a:bodyPr/>
                    <a:lstStyle/>
                    <a:p>
                      <a:pPr algn="r" rtl="1">
                        <a:lnSpc>
                          <a:spcPct val="115000"/>
                        </a:lnSpc>
                        <a:spcAft>
                          <a:spcPts val="0"/>
                        </a:spcAft>
                      </a:pPr>
                      <a:r>
                        <a:rPr lang="fa-IR" sz="1200">
                          <a:solidFill>
                            <a:schemeClr val="tx1"/>
                          </a:solidFill>
                          <a:effectLst/>
                          <a:cs typeface="B Koodak" panose="00000700000000000000" pitchFamily="2" charset="-78"/>
                        </a:rPr>
                        <a:t>بهره مندی از خدمات آموزشی</a:t>
                      </a:r>
                      <a:endParaRPr lang="en-US" sz="110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a:solidFill>
                            <a:schemeClr val="tx1"/>
                          </a:solidFill>
                          <a:effectLst/>
                          <a:cs typeface="B Koodak" panose="00000700000000000000" pitchFamily="2" charset="-78"/>
                        </a:rPr>
                        <a:t>34</a:t>
                      </a:r>
                      <a:endParaRPr lang="en-US" sz="110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dirty="0">
                          <a:solidFill>
                            <a:schemeClr val="tx1"/>
                          </a:solidFill>
                          <a:effectLst/>
                          <a:cs typeface="B Koodak" panose="00000700000000000000" pitchFamily="2" charset="-78"/>
                        </a:rPr>
                        <a:t>تعداد</a:t>
                      </a:r>
                      <a:endParaRPr lang="en-US" sz="1100" dirty="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a:solidFill>
                            <a:schemeClr val="tx1"/>
                          </a:solidFill>
                          <a:effectLst/>
                          <a:cs typeface="B Koodak" panose="00000700000000000000" pitchFamily="2" charset="-78"/>
                        </a:rPr>
                        <a:t>1390</a:t>
                      </a:r>
                      <a:endParaRPr lang="en-US" sz="110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a:solidFill>
                            <a:schemeClr val="tx1"/>
                          </a:solidFill>
                          <a:effectLst/>
                          <a:cs typeface="B Koodak" panose="00000700000000000000" pitchFamily="2" charset="-78"/>
                        </a:rPr>
                        <a:t>-</a:t>
                      </a:r>
                      <a:endParaRPr lang="en-US" sz="1100">
                        <a:solidFill>
                          <a:schemeClr val="tx1"/>
                        </a:solidFill>
                        <a:effectLst/>
                        <a:latin typeface="Calibri"/>
                        <a:ea typeface="Calibri"/>
                        <a:cs typeface="B Koodak" panose="00000700000000000000" pitchFamily="2" charset="-78"/>
                      </a:endParaRPr>
                    </a:p>
                  </a:txBody>
                  <a:tcPr marL="39106" marR="39106" marT="0" marB="0" anchor="ctr"/>
                </a:tc>
                <a:tc>
                  <a:txBody>
                    <a:bodyPr/>
                    <a:lstStyle/>
                    <a:p>
                      <a:pPr algn="ctr" rtl="1">
                        <a:lnSpc>
                          <a:spcPct val="115000"/>
                        </a:lnSpc>
                        <a:spcAft>
                          <a:spcPts val="0"/>
                        </a:spcAft>
                      </a:pPr>
                      <a:r>
                        <a:rPr lang="fa-IR" sz="1200" dirty="0">
                          <a:solidFill>
                            <a:schemeClr val="tx1"/>
                          </a:solidFill>
                          <a:effectLst/>
                          <a:cs typeface="B Koodak" panose="00000700000000000000" pitchFamily="2" charset="-78"/>
                        </a:rPr>
                        <a:t>-</a:t>
                      </a:r>
                      <a:endParaRPr lang="en-US" sz="1100" dirty="0">
                        <a:solidFill>
                          <a:schemeClr val="tx1"/>
                        </a:solidFill>
                        <a:effectLst/>
                        <a:latin typeface="Calibri"/>
                        <a:ea typeface="Calibri"/>
                        <a:cs typeface="B Koodak" panose="00000700000000000000" pitchFamily="2" charset="-78"/>
                      </a:endParaRPr>
                    </a:p>
                  </a:txBody>
                  <a:tcPr marL="39106" marR="39106" marT="0" marB="0" anchor="ctr"/>
                </a:tc>
                <a:extLst>
                  <a:ext uri="{0D108BD9-81ED-4DB2-BD59-A6C34878D82A}">
                    <a16:rowId xmlns:a16="http://schemas.microsoft.com/office/drawing/2014/main" val="10031"/>
                  </a:ext>
                </a:extLst>
              </a:tr>
            </a:tbl>
          </a:graphicData>
        </a:graphic>
      </p:graphicFrame>
    </p:spTree>
    <p:extLst>
      <p:ext uri="{BB962C8B-B14F-4D97-AF65-F5344CB8AC3E}">
        <p14:creationId xmlns:p14="http://schemas.microsoft.com/office/powerpoint/2010/main" val="2513584537"/>
      </p:ext>
    </p:extLst>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685800"/>
          </a:xfrm>
        </p:spPr>
        <p:txBody>
          <a:bodyPr>
            <a:normAutofit/>
          </a:bodyPr>
          <a:lstStyle/>
          <a:p>
            <a:pPr algn="r" rtl="1"/>
            <a:r>
              <a:rPr lang="fa-IR" sz="3200" dirty="0">
                <a:cs typeface="B Koodak" panose="00000700000000000000" pitchFamily="2" charset="-78"/>
              </a:rPr>
              <a:t>6-قابلیت ها</a:t>
            </a:r>
            <a:endParaRPr lang="en-US" sz="3200" dirty="0">
              <a:cs typeface="B Koodak" panose="00000700000000000000" pitchFamily="2" charset="-78"/>
            </a:endParaRPr>
          </a:p>
        </p:txBody>
      </p:sp>
      <p:sp>
        <p:nvSpPr>
          <p:cNvPr id="4" name="Rectangle 3"/>
          <p:cNvSpPr/>
          <p:nvPr/>
        </p:nvSpPr>
        <p:spPr>
          <a:xfrm>
            <a:off x="5410200" y="1295400"/>
            <a:ext cx="3183885" cy="400110"/>
          </a:xfrm>
          <a:prstGeom prst="rect">
            <a:avLst/>
          </a:prstGeom>
        </p:spPr>
        <p:txBody>
          <a:bodyPr wrap="none">
            <a:spAutoFit/>
          </a:bodyPr>
          <a:lstStyle/>
          <a:p>
            <a:pPr algn="just" rtl="1"/>
            <a:r>
              <a:rPr lang="fa-IR" sz="2000" dirty="0">
                <a:cs typeface="B Koodak" panose="00000700000000000000" pitchFamily="2" charset="-78"/>
              </a:rPr>
              <a:t>1-6: ساختار محیطی بوم - شناختی </a:t>
            </a:r>
            <a:endParaRPr lang="en-US" sz="2000" dirty="0">
              <a:cs typeface="B Koodak" panose="00000700000000000000" pitchFamily="2" charset="-78"/>
            </a:endParaRPr>
          </a:p>
        </p:txBody>
      </p:sp>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Content Placeholder 8"/>
          <p:cNvGraphicFramePr>
            <a:graphicFrameLocks noGrp="1"/>
          </p:cNvGraphicFramePr>
          <p:nvPr>
            <p:ph idx="1"/>
            <p:extLst>
              <p:ext uri="{D42A27DB-BD31-4B8C-83A1-F6EECF244321}">
                <p14:modId xmlns:p14="http://schemas.microsoft.com/office/powerpoint/2010/main" val="3230068866"/>
              </p:ext>
            </p:extLst>
          </p:nvPr>
        </p:nvGraphicFramePr>
        <p:xfrm>
          <a:off x="457200" y="1676401"/>
          <a:ext cx="8153400" cy="4983012"/>
        </p:xfrm>
        <a:graphic>
          <a:graphicData uri="http://schemas.openxmlformats.org/drawingml/2006/table">
            <a:tbl>
              <a:tblPr firstRow="1" bandRow="1">
                <a:tableStyleId>{5C22544A-7EE6-4342-B048-85BDC9FD1C3A}</a:tableStyleId>
              </a:tblPr>
              <a:tblGrid>
                <a:gridCol w="8153400">
                  <a:extLst>
                    <a:ext uri="{9D8B030D-6E8A-4147-A177-3AD203B41FA5}">
                      <a16:colId xmlns:a16="http://schemas.microsoft.com/office/drawing/2014/main" val="1967692155"/>
                    </a:ext>
                  </a:extLst>
                </a:gridCol>
              </a:tblGrid>
              <a:tr h="549105">
                <a:tc>
                  <a:txBody>
                    <a:bodyPr/>
                    <a:lstStyle/>
                    <a:p>
                      <a:pPr algn="ctr"/>
                      <a:r>
                        <a:rPr lang="fa-IR" sz="3200" dirty="0">
                          <a:cs typeface="B Mitra" panose="00000400000000000000" pitchFamily="2" charset="-78"/>
                        </a:rPr>
                        <a:t>منظومه مرکزی</a:t>
                      </a:r>
                      <a:endParaRPr lang="en-US" sz="3200" dirty="0">
                        <a:cs typeface="B Mitra" panose="00000400000000000000" pitchFamily="2" charset="-78"/>
                      </a:endParaRPr>
                    </a:p>
                  </a:txBody>
                  <a:tcPr/>
                </a:tc>
                <a:extLst>
                  <a:ext uri="{0D108BD9-81ED-4DB2-BD59-A6C34878D82A}">
                    <a16:rowId xmlns:a16="http://schemas.microsoft.com/office/drawing/2014/main" val="1245825466"/>
                  </a:ext>
                </a:extLst>
              </a:tr>
              <a:tr h="4403892">
                <a:tc>
                  <a:txBody>
                    <a:bodyPr/>
                    <a:lstStyle/>
                    <a:p>
                      <a:pPr marL="285750" lvl="0" indent="-285750" algn="justLow" rtl="1">
                        <a:buFont typeface="Arial" panose="020B0604020202020204" pitchFamily="34" charset="0"/>
                        <a:buChar char="•"/>
                      </a:pPr>
                      <a:r>
                        <a:rPr lang="ar-SA" sz="3200" kern="1200" dirty="0">
                          <a:solidFill>
                            <a:schemeClr val="dk1"/>
                          </a:solidFill>
                          <a:effectLst/>
                          <a:latin typeface="+mn-lt"/>
                          <a:ea typeface="+mn-ea"/>
                          <a:cs typeface="B Mitra" panose="00000400000000000000" pitchFamily="2" charset="-78"/>
                        </a:rPr>
                        <a:t>مناسب بودن شرایط اقلیمی طی ماه های خرداد تا مهر جهت فعالیت های گردشگری و حضور گردشگران در منظومه</a:t>
                      </a:r>
                      <a:endParaRPr lang="en-US" sz="3200" kern="1200" dirty="0">
                        <a:solidFill>
                          <a:schemeClr val="dk1"/>
                        </a:solidFill>
                        <a:effectLst/>
                        <a:latin typeface="+mn-lt"/>
                        <a:ea typeface="+mn-ea"/>
                        <a:cs typeface="B Mitra" panose="00000400000000000000" pitchFamily="2" charset="-78"/>
                      </a:endParaRPr>
                    </a:p>
                    <a:p>
                      <a:pPr marL="285750" lvl="0" indent="-285750" algn="justLow" rtl="1">
                        <a:buFont typeface="Arial" panose="020B0604020202020204" pitchFamily="34" charset="0"/>
                        <a:buChar char="•"/>
                      </a:pPr>
                      <a:r>
                        <a:rPr lang="ar-SA" sz="3200" kern="1200" dirty="0">
                          <a:solidFill>
                            <a:schemeClr val="dk1"/>
                          </a:solidFill>
                          <a:effectLst/>
                          <a:latin typeface="+mn-lt"/>
                          <a:ea typeface="+mn-ea"/>
                          <a:cs typeface="B Mitra" panose="00000400000000000000" pitchFamily="2" charset="-78"/>
                        </a:rPr>
                        <a:t>جریان رودخانه زنجان رود در میانه منظومه با جهت جریان </a:t>
                      </a:r>
                      <a:r>
                        <a:rPr lang="fa-IR" sz="3200" kern="1200" dirty="0">
                          <a:solidFill>
                            <a:schemeClr val="dk1"/>
                          </a:solidFill>
                          <a:effectLst/>
                          <a:latin typeface="+mn-lt"/>
                          <a:ea typeface="+mn-ea"/>
                          <a:cs typeface="B Mitra" panose="00000400000000000000" pitchFamily="2" charset="-78"/>
                        </a:rPr>
                        <a:t>از جنوب شرق به شمال غرب</a:t>
                      </a:r>
                      <a:endParaRPr lang="en-US" sz="3200" kern="1200" dirty="0">
                        <a:solidFill>
                          <a:schemeClr val="dk1"/>
                        </a:solidFill>
                        <a:effectLst/>
                        <a:latin typeface="+mn-lt"/>
                        <a:ea typeface="+mn-ea"/>
                        <a:cs typeface="B Mitra" panose="00000400000000000000" pitchFamily="2" charset="-78"/>
                      </a:endParaRPr>
                    </a:p>
                    <a:p>
                      <a:pPr marL="285750" lvl="0" indent="-285750" algn="justLow" rtl="1">
                        <a:buFont typeface="Arial" panose="020B0604020202020204" pitchFamily="34" charset="0"/>
                        <a:buChar char="•"/>
                      </a:pPr>
                      <a:r>
                        <a:rPr lang="fa-IR" sz="3200" kern="1200" dirty="0">
                          <a:solidFill>
                            <a:schemeClr val="dk1"/>
                          </a:solidFill>
                          <a:effectLst/>
                          <a:latin typeface="+mn-lt"/>
                          <a:ea typeface="+mn-ea"/>
                          <a:cs typeface="B Mitra" panose="00000400000000000000" pitchFamily="2" charset="-78"/>
                        </a:rPr>
                        <a:t>وجود مراتع نسبتاً غنی با پوشش مرغوب مرتعی همراه با توزیع قابل توجهی از انواع گیاهان دارویی؛</a:t>
                      </a:r>
                      <a:endParaRPr lang="en-US" sz="3200" kern="1200" dirty="0">
                        <a:solidFill>
                          <a:schemeClr val="dk1"/>
                        </a:solidFill>
                        <a:effectLst/>
                        <a:latin typeface="+mn-lt"/>
                        <a:ea typeface="+mn-ea"/>
                        <a:cs typeface="B Mitra" panose="00000400000000000000" pitchFamily="2" charset="-78"/>
                      </a:endParaRPr>
                    </a:p>
                    <a:p>
                      <a:pPr marL="285750" lvl="0" indent="-285750" algn="justLow" rtl="1">
                        <a:buFont typeface="Arial" panose="020B0604020202020204" pitchFamily="34" charset="0"/>
                        <a:buChar char="•"/>
                      </a:pPr>
                      <a:r>
                        <a:rPr lang="ar-SA" sz="3200" kern="1200" dirty="0">
                          <a:solidFill>
                            <a:schemeClr val="dk1"/>
                          </a:solidFill>
                          <a:effectLst/>
                          <a:latin typeface="+mn-lt"/>
                          <a:ea typeface="+mn-ea"/>
                          <a:cs typeface="B Mitra" panose="00000400000000000000" pitchFamily="2" charset="-78"/>
                        </a:rPr>
                        <a:t>وجود معادن مهم با ظرفیت بالای تولید در روستای ترکانده، اسد آباد، قیاسیه و.. ( معادن آهک، سیلیس و آهن )</a:t>
                      </a:r>
                      <a:endParaRPr lang="en-US" sz="3200" dirty="0">
                        <a:cs typeface="B Mitra" panose="00000400000000000000" pitchFamily="2" charset="-78"/>
                      </a:endParaRPr>
                    </a:p>
                  </a:txBody>
                  <a:tcPr/>
                </a:tc>
                <a:extLst>
                  <a:ext uri="{0D108BD9-81ED-4DB2-BD59-A6C34878D82A}">
                    <a16:rowId xmlns:a16="http://schemas.microsoft.com/office/drawing/2014/main" val="743674325"/>
                  </a:ext>
                </a:extLst>
              </a:tr>
            </a:tbl>
          </a:graphicData>
        </a:graphic>
      </p:graphicFrame>
    </p:spTree>
    <p:extLst>
      <p:ext uri="{BB962C8B-B14F-4D97-AF65-F5344CB8AC3E}">
        <p14:creationId xmlns:p14="http://schemas.microsoft.com/office/powerpoint/2010/main" val="1779015462"/>
      </p:ext>
    </p:extLst>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685800"/>
          </a:xfrm>
        </p:spPr>
        <p:txBody>
          <a:bodyPr>
            <a:normAutofit/>
          </a:bodyPr>
          <a:lstStyle/>
          <a:p>
            <a:pPr algn="r" rtl="1"/>
            <a:r>
              <a:rPr lang="fa-IR" sz="3200" dirty="0">
                <a:cs typeface="B Koodak" panose="00000700000000000000" pitchFamily="2" charset="-78"/>
              </a:rPr>
              <a:t>6-قابلیت ها</a:t>
            </a:r>
            <a:endParaRPr lang="en-US" sz="3200" dirty="0">
              <a:cs typeface="B Koodak" panose="00000700000000000000" pitchFamily="2" charset="-78"/>
            </a:endParaRPr>
          </a:p>
        </p:txBody>
      </p:sp>
      <p:sp>
        <p:nvSpPr>
          <p:cNvPr id="4" name="Rectangle 3"/>
          <p:cNvSpPr/>
          <p:nvPr/>
        </p:nvSpPr>
        <p:spPr>
          <a:xfrm>
            <a:off x="5982759" y="1295400"/>
            <a:ext cx="2496196" cy="461665"/>
          </a:xfrm>
          <a:prstGeom prst="rect">
            <a:avLst/>
          </a:prstGeom>
        </p:spPr>
        <p:txBody>
          <a:bodyPr wrap="none">
            <a:spAutoFit/>
          </a:bodyPr>
          <a:lstStyle/>
          <a:p>
            <a:pPr algn="just" rtl="1"/>
            <a:r>
              <a:rPr lang="fa-IR" sz="2400" dirty="0">
                <a:cs typeface="B Koodak" panose="00000700000000000000" pitchFamily="2" charset="-78"/>
              </a:rPr>
              <a:t>2-6: کالبدی-  فضایی </a:t>
            </a:r>
            <a:endParaRPr lang="en-US" sz="2400" dirty="0">
              <a:cs typeface="B Koodak" panose="00000700000000000000" pitchFamily="2" charset="-78"/>
            </a:endParaRPr>
          </a:p>
        </p:txBody>
      </p:sp>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Content Placeholder 8"/>
          <p:cNvGraphicFramePr>
            <a:graphicFrameLocks noGrp="1"/>
          </p:cNvGraphicFramePr>
          <p:nvPr>
            <p:ph idx="1"/>
            <p:extLst>
              <p:ext uri="{D42A27DB-BD31-4B8C-83A1-F6EECF244321}">
                <p14:modId xmlns:p14="http://schemas.microsoft.com/office/powerpoint/2010/main" val="495858037"/>
              </p:ext>
            </p:extLst>
          </p:nvPr>
        </p:nvGraphicFramePr>
        <p:xfrm>
          <a:off x="457200" y="1676400"/>
          <a:ext cx="8111144" cy="5120741"/>
        </p:xfrm>
        <a:graphic>
          <a:graphicData uri="http://schemas.openxmlformats.org/drawingml/2006/table">
            <a:tbl>
              <a:tblPr firstRow="1" bandRow="1">
                <a:tableStyleId>{5C22544A-7EE6-4342-B048-85BDC9FD1C3A}</a:tableStyleId>
              </a:tblPr>
              <a:tblGrid>
                <a:gridCol w="8111144">
                  <a:extLst>
                    <a:ext uri="{9D8B030D-6E8A-4147-A177-3AD203B41FA5}">
                      <a16:colId xmlns:a16="http://schemas.microsoft.com/office/drawing/2014/main" val="1967692155"/>
                    </a:ext>
                  </a:extLst>
                </a:gridCol>
              </a:tblGrid>
              <a:tr h="411379">
                <a:tc>
                  <a:txBody>
                    <a:bodyPr/>
                    <a:lstStyle/>
                    <a:p>
                      <a:pPr algn="ctr"/>
                      <a:r>
                        <a:rPr lang="fa-IR" sz="3200" dirty="0">
                          <a:cs typeface="B Mitra" panose="00000400000000000000" pitchFamily="2" charset="-78"/>
                        </a:rPr>
                        <a:t>منظومه مرکزی</a:t>
                      </a:r>
                      <a:endParaRPr lang="en-US" sz="3200" dirty="0">
                        <a:cs typeface="B Mitra" panose="00000400000000000000" pitchFamily="2" charset="-78"/>
                      </a:endParaRPr>
                    </a:p>
                  </a:txBody>
                  <a:tcPr/>
                </a:tc>
                <a:extLst>
                  <a:ext uri="{0D108BD9-81ED-4DB2-BD59-A6C34878D82A}">
                    <a16:rowId xmlns:a16="http://schemas.microsoft.com/office/drawing/2014/main" val="1245825466"/>
                  </a:ext>
                </a:extLst>
              </a:tr>
              <a:tr h="4541621">
                <a:tc>
                  <a:txBody>
                    <a:bodyPr/>
                    <a:lstStyle/>
                    <a:p>
                      <a:pPr marL="285750" lvl="0" indent="-285750" algn="justLow" rtl="1">
                        <a:buFont typeface="Arial" panose="020B0604020202020204" pitchFamily="34" charset="0"/>
                        <a:buChar char="•"/>
                      </a:pPr>
                      <a:r>
                        <a:rPr lang="ar-SA" sz="3200" kern="1200" dirty="0">
                          <a:solidFill>
                            <a:schemeClr val="dk1"/>
                          </a:solidFill>
                          <a:effectLst/>
                          <a:latin typeface="+mn-lt"/>
                          <a:ea typeface="+mn-ea"/>
                          <a:cs typeface="B Mitra" panose="00000400000000000000" pitchFamily="2" charset="-78"/>
                        </a:rPr>
                        <a:t>همجواری منظومه با مرکز استان</a:t>
                      </a:r>
                    </a:p>
                    <a:p>
                      <a:pPr marL="285750" lvl="0" indent="-285750" algn="justLow" rtl="1">
                        <a:buFont typeface="Arial" panose="020B0604020202020204" pitchFamily="34" charset="0"/>
                        <a:buChar char="•"/>
                      </a:pPr>
                      <a:r>
                        <a:rPr lang="ar-SA" sz="3200" kern="1200" dirty="0">
                          <a:solidFill>
                            <a:schemeClr val="dk1"/>
                          </a:solidFill>
                          <a:effectLst/>
                          <a:latin typeface="+mn-lt"/>
                          <a:ea typeface="+mn-ea"/>
                          <a:cs typeface="B Mitra" panose="00000400000000000000" pitchFamily="2" charset="-78"/>
                        </a:rPr>
                        <a:t>عبور شریانات ارتباطی متعدد (خط آهن، آزادراه و جاده بین شهری) با اهمیت و عملکرد فرامنظومه ای ، فرامنطقه ای- ملی آن از بخش میانی منظومه</a:t>
                      </a:r>
                    </a:p>
                    <a:p>
                      <a:pPr marL="285750" lvl="0" indent="-285750" algn="justLow" rtl="1">
                        <a:buFont typeface="Arial" panose="020B0604020202020204" pitchFamily="34" charset="0"/>
                        <a:buChar char="•"/>
                      </a:pPr>
                      <a:r>
                        <a:rPr lang="ar-SA" sz="3200" kern="1200" dirty="0">
                          <a:solidFill>
                            <a:schemeClr val="dk1"/>
                          </a:solidFill>
                          <a:effectLst/>
                          <a:latin typeface="+mn-lt"/>
                          <a:ea typeface="+mn-ea"/>
                          <a:cs typeface="B Mitra" panose="00000400000000000000" pitchFamily="2" charset="-78"/>
                        </a:rPr>
                        <a:t>وجود پتانسیل های لازم جهت توسعه خدمات پشتیبان در زمینه  حمل و نقل کالا و خدمات</a:t>
                      </a:r>
                    </a:p>
                    <a:p>
                      <a:pPr marL="285750" lvl="0" indent="-285750" algn="justLow" rtl="1">
                        <a:buFont typeface="Arial" panose="020B0604020202020204" pitchFamily="34" charset="0"/>
                        <a:buChar char="•"/>
                      </a:pPr>
                      <a:r>
                        <a:rPr lang="ar-SA" sz="3200" kern="1200" dirty="0">
                          <a:solidFill>
                            <a:schemeClr val="dk1"/>
                          </a:solidFill>
                          <a:effectLst/>
                          <a:latin typeface="+mn-lt"/>
                          <a:ea typeface="+mn-ea"/>
                          <a:cs typeface="B Mitra" panose="00000400000000000000" pitchFamily="2" charset="-78"/>
                        </a:rPr>
                        <a:t>قرارگیری آبادی های بزرگ و موثر در خدمات رسانی به آبادی های منظومه در بخش میانی و سهولت دسترسی به آنها</a:t>
                      </a:r>
                    </a:p>
                  </a:txBody>
                  <a:tcPr/>
                </a:tc>
                <a:extLst>
                  <a:ext uri="{0D108BD9-81ED-4DB2-BD59-A6C34878D82A}">
                    <a16:rowId xmlns:a16="http://schemas.microsoft.com/office/drawing/2014/main" val="743674325"/>
                  </a:ext>
                </a:extLst>
              </a:tr>
            </a:tbl>
          </a:graphicData>
        </a:graphic>
      </p:graphicFrame>
    </p:spTree>
    <p:extLst>
      <p:ext uri="{BB962C8B-B14F-4D97-AF65-F5344CB8AC3E}">
        <p14:creationId xmlns:p14="http://schemas.microsoft.com/office/powerpoint/2010/main" val="1168943779"/>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3124200"/>
            <a:ext cx="6400800" cy="990600"/>
          </a:xfrm>
          <a:solidFill>
            <a:schemeClr val="bg1"/>
          </a:solidFill>
          <a:effectLst>
            <a:outerShdw blurRad="152400" dist="38100" dir="1680000" sx="101000" sy="101000" algn="tl" rotWithShape="0">
              <a:prstClr val="black"/>
            </a:outerShdw>
          </a:effectLst>
        </p:spPr>
        <p:style>
          <a:lnRef idx="2">
            <a:schemeClr val="accent4"/>
          </a:lnRef>
          <a:fillRef idx="1">
            <a:schemeClr val="lt1"/>
          </a:fillRef>
          <a:effectRef idx="0">
            <a:schemeClr val="accent4"/>
          </a:effectRef>
          <a:fontRef idx="minor">
            <a:schemeClr val="dk1"/>
          </a:fontRef>
        </p:style>
        <p:txBody>
          <a:bodyPr>
            <a:normAutofit/>
          </a:bodyPr>
          <a:lstStyle/>
          <a:p>
            <a:pPr algn="r"/>
            <a:r>
              <a:rPr lang="fa-IR"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cs typeface="B Titr" panose="00000700000000000000" pitchFamily="2" charset="-78"/>
              </a:rPr>
              <a:t>مفاهیم و الزامات قانونی</a:t>
            </a:r>
            <a:endPar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cs typeface="B Titr" panose="00000700000000000000" pitchFamily="2" charset="-78"/>
            </a:endParaRPr>
          </a:p>
        </p:txBody>
      </p:sp>
    </p:spTree>
    <p:extLst>
      <p:ext uri="{BB962C8B-B14F-4D97-AF65-F5344CB8AC3E}">
        <p14:creationId xmlns:p14="http://schemas.microsoft.com/office/powerpoint/2010/main" val="396058264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685800"/>
          </a:xfrm>
        </p:spPr>
        <p:txBody>
          <a:bodyPr>
            <a:normAutofit/>
          </a:bodyPr>
          <a:lstStyle/>
          <a:p>
            <a:pPr algn="r" rtl="1"/>
            <a:r>
              <a:rPr lang="fa-IR" sz="3200" dirty="0">
                <a:cs typeface="B Koodak" panose="00000700000000000000" pitchFamily="2" charset="-78"/>
              </a:rPr>
              <a:t>6-قابلیت ها</a:t>
            </a:r>
            <a:endParaRPr lang="en-US" sz="3200" dirty="0">
              <a:cs typeface="B Koodak" panose="00000700000000000000" pitchFamily="2" charset="-78"/>
            </a:endParaRPr>
          </a:p>
        </p:txBody>
      </p:sp>
      <p:sp>
        <p:nvSpPr>
          <p:cNvPr id="4" name="Rectangle 3"/>
          <p:cNvSpPr/>
          <p:nvPr/>
        </p:nvSpPr>
        <p:spPr>
          <a:xfrm>
            <a:off x="6416371" y="1295400"/>
            <a:ext cx="1628972" cy="461665"/>
          </a:xfrm>
          <a:prstGeom prst="rect">
            <a:avLst/>
          </a:prstGeom>
        </p:spPr>
        <p:txBody>
          <a:bodyPr wrap="none">
            <a:spAutoFit/>
          </a:bodyPr>
          <a:lstStyle/>
          <a:p>
            <a:pPr algn="just" rtl="1"/>
            <a:r>
              <a:rPr lang="fa-IR" sz="2400" dirty="0">
                <a:cs typeface="B Koodak" panose="00000700000000000000" pitchFamily="2" charset="-78"/>
              </a:rPr>
              <a:t>3-6: اجتماعی</a:t>
            </a:r>
            <a:endParaRPr lang="en-US" sz="2400" dirty="0">
              <a:cs typeface="B Koodak" panose="00000700000000000000" pitchFamily="2" charset="-78"/>
            </a:endParaRPr>
          </a:p>
        </p:txBody>
      </p:sp>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Content Placeholder 8"/>
          <p:cNvGraphicFramePr>
            <a:graphicFrameLocks noGrp="1"/>
          </p:cNvGraphicFramePr>
          <p:nvPr>
            <p:ph idx="1"/>
            <p:extLst>
              <p:ext uri="{D42A27DB-BD31-4B8C-83A1-F6EECF244321}">
                <p14:modId xmlns:p14="http://schemas.microsoft.com/office/powerpoint/2010/main" val="1807001712"/>
              </p:ext>
            </p:extLst>
          </p:nvPr>
        </p:nvGraphicFramePr>
        <p:xfrm>
          <a:off x="457200" y="1674257"/>
          <a:ext cx="8229600" cy="5059781"/>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1967692155"/>
                    </a:ext>
                  </a:extLst>
                </a:gridCol>
              </a:tblGrid>
              <a:tr h="411379">
                <a:tc>
                  <a:txBody>
                    <a:bodyPr/>
                    <a:lstStyle/>
                    <a:p>
                      <a:pPr algn="ctr"/>
                      <a:r>
                        <a:rPr lang="fa-IR" sz="2800" dirty="0">
                          <a:cs typeface="B Mitra" panose="00000400000000000000" pitchFamily="2" charset="-78"/>
                        </a:rPr>
                        <a:t>منظومه مرکزی</a:t>
                      </a:r>
                      <a:endParaRPr lang="en-US" sz="2800" dirty="0">
                        <a:cs typeface="B Mitra" panose="00000400000000000000" pitchFamily="2" charset="-78"/>
                      </a:endParaRPr>
                    </a:p>
                  </a:txBody>
                  <a:tcPr/>
                </a:tc>
                <a:extLst>
                  <a:ext uri="{0D108BD9-81ED-4DB2-BD59-A6C34878D82A}">
                    <a16:rowId xmlns:a16="http://schemas.microsoft.com/office/drawing/2014/main" val="1245825466"/>
                  </a:ext>
                </a:extLst>
              </a:tr>
              <a:tr h="4541621">
                <a:tc>
                  <a:txBody>
                    <a:bodyPr/>
                    <a:lstStyle/>
                    <a:p>
                      <a:pPr marL="285750" lvl="0" indent="-285750" algn="justLow" rtl="1">
                        <a:buFont typeface="Arial" panose="020B0604020202020204" pitchFamily="34" charset="0"/>
                        <a:buChar char="•"/>
                      </a:pPr>
                      <a:r>
                        <a:rPr lang="ar-SA" sz="2800" kern="1200" dirty="0">
                          <a:solidFill>
                            <a:schemeClr val="dk1"/>
                          </a:solidFill>
                          <a:effectLst/>
                          <a:latin typeface="+mn-lt"/>
                          <a:ea typeface="+mn-ea"/>
                          <a:cs typeface="B Mitra" panose="00000400000000000000" pitchFamily="2" charset="-78"/>
                        </a:rPr>
                        <a:t>30 درصد شهرنشینی در منظومه</a:t>
                      </a:r>
                    </a:p>
                    <a:p>
                      <a:pPr marL="285750" lvl="0" indent="-285750" algn="justLow" rtl="1">
                        <a:buFont typeface="Arial" panose="020B0604020202020204" pitchFamily="34" charset="0"/>
                        <a:buChar char="•"/>
                      </a:pPr>
                      <a:r>
                        <a:rPr lang="ar-SA" sz="2800" kern="1200" dirty="0">
                          <a:solidFill>
                            <a:schemeClr val="dk1"/>
                          </a:solidFill>
                          <a:effectLst/>
                          <a:latin typeface="+mn-lt"/>
                          <a:ea typeface="+mn-ea"/>
                          <a:cs typeface="B Mitra" panose="00000400000000000000" pitchFamily="2" charset="-78"/>
                        </a:rPr>
                        <a:t>تبعیت بعد خانوار در منظومه از متناظر استانی و کشوری (</a:t>
                      </a:r>
                      <a:r>
                        <a:rPr lang="fa-IR" sz="2800" kern="1200" dirty="0">
                          <a:solidFill>
                            <a:schemeClr val="dk1"/>
                          </a:solidFill>
                          <a:effectLst/>
                          <a:latin typeface="+mn-lt"/>
                          <a:ea typeface="+mn-ea"/>
                          <a:cs typeface="B Mitra" panose="00000400000000000000" pitchFamily="2" charset="-78"/>
                        </a:rPr>
                        <a:t>3</a:t>
                      </a:r>
                      <a:r>
                        <a:rPr lang="ar-SA" sz="2800" kern="1200" dirty="0">
                          <a:solidFill>
                            <a:schemeClr val="dk1"/>
                          </a:solidFill>
                          <a:effectLst/>
                          <a:latin typeface="+mn-lt"/>
                          <a:ea typeface="+mn-ea"/>
                          <a:cs typeface="B Mitra" panose="00000400000000000000" pitchFamily="2" charset="-78"/>
                        </a:rPr>
                        <a:t>/</a:t>
                      </a:r>
                      <a:r>
                        <a:rPr lang="fa-IR" sz="2800" kern="1200" dirty="0">
                          <a:solidFill>
                            <a:schemeClr val="dk1"/>
                          </a:solidFill>
                          <a:effectLst/>
                          <a:latin typeface="+mn-lt"/>
                          <a:ea typeface="+mn-ea"/>
                          <a:cs typeface="B Mitra" panose="00000400000000000000" pitchFamily="2" charset="-78"/>
                        </a:rPr>
                        <a:t>2</a:t>
                      </a:r>
                      <a:r>
                        <a:rPr lang="ar-SA" sz="2800" kern="1200" dirty="0">
                          <a:solidFill>
                            <a:schemeClr val="dk1"/>
                          </a:solidFill>
                          <a:effectLst/>
                          <a:latin typeface="+mn-lt"/>
                          <a:ea typeface="+mn-ea"/>
                          <a:cs typeface="B Mitra" panose="00000400000000000000" pitchFamily="2" charset="-78"/>
                        </a:rPr>
                        <a:t> نفر عضو در هر خانوار)؛</a:t>
                      </a:r>
                      <a:endParaRPr lang="fa-IR" sz="2800" kern="1200" dirty="0">
                        <a:solidFill>
                          <a:schemeClr val="dk1"/>
                        </a:solidFill>
                        <a:effectLst/>
                        <a:latin typeface="+mn-lt"/>
                        <a:ea typeface="+mn-ea"/>
                        <a:cs typeface="B Mitra" panose="00000400000000000000" pitchFamily="2" charset="-78"/>
                      </a:endParaRPr>
                    </a:p>
                    <a:p>
                      <a:pPr marL="285750" lvl="0" indent="-285750" algn="justLow" rtl="1">
                        <a:buFont typeface="Arial" panose="020B0604020202020204" pitchFamily="34" charset="0"/>
                        <a:buChar char="•"/>
                      </a:pPr>
                      <a:r>
                        <a:rPr lang="ar-SA" sz="2800" kern="1200" dirty="0">
                          <a:solidFill>
                            <a:schemeClr val="dk1"/>
                          </a:solidFill>
                          <a:effectLst/>
                          <a:latin typeface="+mn-lt"/>
                          <a:ea typeface="+mn-ea"/>
                          <a:cs typeface="B Mitra" panose="00000400000000000000" pitchFamily="2" charset="-78"/>
                        </a:rPr>
                        <a:t>وجود نسبت جنسی تقریباً متعادل در سطح منظومه ( 101 )</a:t>
                      </a:r>
                    </a:p>
                    <a:p>
                      <a:pPr marL="285750" lvl="0" indent="-285750" algn="justLow" rtl="1">
                        <a:buFont typeface="Arial" panose="020B0604020202020204" pitchFamily="34" charset="0"/>
                        <a:buChar char="•"/>
                      </a:pPr>
                      <a:r>
                        <a:rPr lang="ar-SA" sz="2800" kern="1200" dirty="0">
                          <a:solidFill>
                            <a:schemeClr val="dk1"/>
                          </a:solidFill>
                          <a:effectLst/>
                          <a:latin typeface="+mn-lt"/>
                          <a:ea typeface="+mn-ea"/>
                          <a:cs typeface="B Mitra" panose="00000400000000000000" pitchFamily="2" charset="-78"/>
                        </a:rPr>
                        <a:t>افزایش نرخ رشد جمعیت روستایی طی مقطع آماری 95-1390 به 0.55 درصد در مقایسه با رشد منفی جمعیت در دوره آماری قبل </a:t>
                      </a:r>
                    </a:p>
                    <a:p>
                      <a:pPr marL="285750" lvl="0" indent="-285750" algn="justLow" rtl="1">
                        <a:buFont typeface="Arial" panose="020B0604020202020204" pitchFamily="34" charset="0"/>
                        <a:buChar char="•"/>
                      </a:pPr>
                      <a:r>
                        <a:rPr lang="ar-SA" sz="2800" kern="1200" dirty="0">
                          <a:solidFill>
                            <a:schemeClr val="dk1"/>
                          </a:solidFill>
                          <a:effectLst/>
                          <a:latin typeface="+mn-lt"/>
                          <a:ea typeface="+mn-ea"/>
                          <a:cs typeface="B Mitra" panose="00000400000000000000" pitchFamily="2" charset="-78"/>
                        </a:rPr>
                        <a:t>بالا بودن نرخ سواد در میان مردن روستایی ( 86</a:t>
                      </a:r>
                      <a:r>
                        <a:rPr lang="fa-IR" sz="2800" kern="1200" dirty="0">
                          <a:solidFill>
                            <a:schemeClr val="dk1"/>
                          </a:solidFill>
                          <a:effectLst/>
                          <a:latin typeface="+mn-lt"/>
                          <a:ea typeface="+mn-ea"/>
                          <a:cs typeface="B Mitra" panose="00000400000000000000" pitchFamily="2" charset="-78"/>
                        </a:rPr>
                        <a:t>/3</a:t>
                      </a:r>
                      <a:r>
                        <a:rPr lang="ar-SA" sz="2800" kern="1200" dirty="0">
                          <a:solidFill>
                            <a:schemeClr val="dk1"/>
                          </a:solidFill>
                          <a:effectLst/>
                          <a:latin typeface="+mn-lt"/>
                          <a:ea typeface="+mn-ea"/>
                          <a:cs typeface="B Mitra" panose="00000400000000000000" pitchFamily="2" charset="-78"/>
                        </a:rPr>
                        <a:t>  درصد ) </a:t>
                      </a:r>
                    </a:p>
                    <a:p>
                      <a:pPr marL="285750" lvl="0" indent="-285750" algn="justLow" rtl="1">
                        <a:buFont typeface="Arial" panose="020B0604020202020204" pitchFamily="34" charset="0"/>
                        <a:buChar char="•"/>
                      </a:pPr>
                      <a:r>
                        <a:rPr lang="ar-SA" sz="2800" kern="1200" dirty="0">
                          <a:solidFill>
                            <a:schemeClr val="dk1"/>
                          </a:solidFill>
                          <a:effectLst/>
                          <a:latin typeface="+mn-lt"/>
                          <a:ea typeface="+mn-ea"/>
                          <a:cs typeface="B Mitra" panose="00000400000000000000" pitchFamily="2" charset="-78"/>
                        </a:rPr>
                        <a:t>یکپارچگی اجتماعی و فرهنگی جمعیت ساکن منظومه از نظر زبان و مذهب</a:t>
                      </a:r>
                    </a:p>
                    <a:p>
                      <a:pPr marL="285750" lvl="0" indent="-285750" algn="justLow" rtl="1">
                        <a:buFont typeface="Arial" panose="020B0604020202020204" pitchFamily="34" charset="0"/>
                        <a:buChar char="•"/>
                      </a:pPr>
                      <a:r>
                        <a:rPr lang="fa-IR" sz="2800" kern="1200" dirty="0">
                          <a:solidFill>
                            <a:schemeClr val="dk1"/>
                          </a:solidFill>
                          <a:effectLst/>
                          <a:latin typeface="+mn-lt"/>
                          <a:ea typeface="+mn-ea"/>
                          <a:cs typeface="B Mitra" panose="00000400000000000000" pitchFamily="2" charset="-78"/>
                        </a:rPr>
                        <a:t>محدود بودن </a:t>
                      </a:r>
                      <a:r>
                        <a:rPr lang="ar-SA" sz="2800" kern="1200" dirty="0">
                          <a:solidFill>
                            <a:schemeClr val="dk1"/>
                          </a:solidFill>
                          <a:effectLst/>
                          <a:latin typeface="+mn-lt"/>
                          <a:ea typeface="+mn-ea"/>
                          <a:cs typeface="B Mitra" panose="00000400000000000000" pitchFamily="2" charset="-78"/>
                        </a:rPr>
                        <a:t>اختلافات و درگیری قومی و فرهنگی در سطح منظومه</a:t>
                      </a:r>
                    </a:p>
                  </a:txBody>
                  <a:tcPr/>
                </a:tc>
                <a:extLst>
                  <a:ext uri="{0D108BD9-81ED-4DB2-BD59-A6C34878D82A}">
                    <a16:rowId xmlns:a16="http://schemas.microsoft.com/office/drawing/2014/main" val="743674325"/>
                  </a:ext>
                </a:extLst>
              </a:tr>
            </a:tbl>
          </a:graphicData>
        </a:graphic>
      </p:graphicFrame>
    </p:spTree>
    <p:extLst>
      <p:ext uri="{BB962C8B-B14F-4D97-AF65-F5344CB8AC3E}">
        <p14:creationId xmlns:p14="http://schemas.microsoft.com/office/powerpoint/2010/main" val="3388794542"/>
      </p:ext>
    </p:extLst>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685800"/>
          </a:xfrm>
        </p:spPr>
        <p:txBody>
          <a:bodyPr>
            <a:normAutofit/>
          </a:bodyPr>
          <a:lstStyle/>
          <a:p>
            <a:pPr algn="r" rtl="1"/>
            <a:r>
              <a:rPr lang="fa-IR" sz="3200" dirty="0">
                <a:cs typeface="B Koodak" panose="00000700000000000000" pitchFamily="2" charset="-78"/>
              </a:rPr>
              <a:t>6-قابلیت ها</a:t>
            </a:r>
            <a:endParaRPr lang="en-US" sz="3200" dirty="0">
              <a:cs typeface="B Koodak" panose="00000700000000000000" pitchFamily="2" charset="-78"/>
            </a:endParaRPr>
          </a:p>
        </p:txBody>
      </p:sp>
      <p:sp>
        <p:nvSpPr>
          <p:cNvPr id="4" name="Rectangle 3"/>
          <p:cNvSpPr/>
          <p:nvPr/>
        </p:nvSpPr>
        <p:spPr>
          <a:xfrm>
            <a:off x="6407554" y="1295400"/>
            <a:ext cx="1646606" cy="461665"/>
          </a:xfrm>
          <a:prstGeom prst="rect">
            <a:avLst/>
          </a:prstGeom>
        </p:spPr>
        <p:txBody>
          <a:bodyPr wrap="none">
            <a:spAutoFit/>
          </a:bodyPr>
          <a:lstStyle/>
          <a:p>
            <a:pPr algn="just" rtl="1"/>
            <a:r>
              <a:rPr lang="fa-IR" sz="2400" dirty="0">
                <a:cs typeface="B Koodak" panose="00000700000000000000" pitchFamily="2" charset="-78"/>
              </a:rPr>
              <a:t>4-6: اقتصادی</a:t>
            </a:r>
            <a:endParaRPr lang="en-US" sz="2400" dirty="0">
              <a:cs typeface="B Koodak" panose="00000700000000000000" pitchFamily="2" charset="-78"/>
            </a:endParaRPr>
          </a:p>
        </p:txBody>
      </p:sp>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Content Placeholder 8"/>
          <p:cNvGraphicFramePr>
            <a:graphicFrameLocks noGrp="1"/>
          </p:cNvGraphicFramePr>
          <p:nvPr>
            <p:ph idx="1"/>
            <p:extLst>
              <p:ext uri="{D42A27DB-BD31-4B8C-83A1-F6EECF244321}">
                <p14:modId xmlns:p14="http://schemas.microsoft.com/office/powerpoint/2010/main" val="2630338125"/>
              </p:ext>
            </p:extLst>
          </p:nvPr>
        </p:nvGraphicFramePr>
        <p:xfrm>
          <a:off x="304800" y="1676401"/>
          <a:ext cx="8458200" cy="5098817"/>
        </p:xfrm>
        <a:graphic>
          <a:graphicData uri="http://schemas.openxmlformats.org/drawingml/2006/table">
            <a:tbl>
              <a:tblPr firstRow="1" bandRow="1">
                <a:tableStyleId>{5C22544A-7EE6-4342-B048-85BDC9FD1C3A}</a:tableStyleId>
              </a:tblPr>
              <a:tblGrid>
                <a:gridCol w="8458200">
                  <a:extLst>
                    <a:ext uri="{9D8B030D-6E8A-4147-A177-3AD203B41FA5}">
                      <a16:colId xmlns:a16="http://schemas.microsoft.com/office/drawing/2014/main" val="1967692155"/>
                    </a:ext>
                  </a:extLst>
                </a:gridCol>
              </a:tblGrid>
              <a:tr h="515217">
                <a:tc>
                  <a:txBody>
                    <a:bodyPr/>
                    <a:lstStyle/>
                    <a:p>
                      <a:pPr algn="ctr"/>
                      <a:r>
                        <a:rPr lang="fa-IR" sz="2800" dirty="0">
                          <a:cs typeface="B Mitra" panose="00000400000000000000" pitchFamily="2" charset="-78"/>
                        </a:rPr>
                        <a:t>منظومه مرکزی</a:t>
                      </a:r>
                      <a:endParaRPr lang="en-US" sz="2800" dirty="0">
                        <a:cs typeface="B Mitra" panose="00000400000000000000" pitchFamily="2" charset="-78"/>
                      </a:endParaRPr>
                    </a:p>
                  </a:txBody>
                  <a:tcPr/>
                </a:tc>
                <a:extLst>
                  <a:ext uri="{0D108BD9-81ED-4DB2-BD59-A6C34878D82A}">
                    <a16:rowId xmlns:a16="http://schemas.microsoft.com/office/drawing/2014/main" val="1245825466"/>
                  </a:ext>
                </a:extLst>
              </a:tr>
              <a:tr h="4580657">
                <a:tc>
                  <a:txBody>
                    <a:bodyPr/>
                    <a:lstStyle/>
                    <a:p>
                      <a:pPr marL="285750" lvl="0" indent="-285750" algn="justLow" rtl="1">
                        <a:buFont typeface="Arial" panose="020B0604020202020204" pitchFamily="34" charset="0"/>
                        <a:buChar char="•"/>
                      </a:pPr>
                      <a:r>
                        <a:rPr lang="ar-SA" sz="2800" kern="1200" dirty="0">
                          <a:solidFill>
                            <a:schemeClr val="dk1"/>
                          </a:solidFill>
                          <a:effectLst/>
                          <a:latin typeface="+mn-lt"/>
                          <a:ea typeface="+mn-ea"/>
                          <a:cs typeface="B Mitra" panose="00000400000000000000" pitchFamily="2" charset="-78"/>
                        </a:rPr>
                        <a:t>تنوع فعالیت‌های کشاورزی در منظومه؛</a:t>
                      </a:r>
                    </a:p>
                    <a:p>
                      <a:pPr marL="285750" lvl="0" indent="-285750" algn="justLow" rtl="1">
                        <a:buFont typeface="Arial" panose="020B0604020202020204" pitchFamily="34" charset="0"/>
                        <a:buChar char="•"/>
                      </a:pPr>
                      <a:r>
                        <a:rPr lang="ar-SA" sz="2800" kern="1200" dirty="0">
                          <a:solidFill>
                            <a:schemeClr val="dk1"/>
                          </a:solidFill>
                          <a:effectLst/>
                          <a:latin typeface="+mn-lt"/>
                          <a:ea typeface="+mn-ea"/>
                          <a:cs typeface="B Mitra" panose="00000400000000000000" pitchFamily="2" charset="-78"/>
                        </a:rPr>
                        <a:t>تولیدات باغی با کیفیت مطلوب و امکان ایجاد صنایع تبدیلی در منطقه؛</a:t>
                      </a:r>
                    </a:p>
                    <a:p>
                      <a:pPr marL="285750" lvl="0" indent="-285750" algn="justLow" rtl="1">
                        <a:buFont typeface="Arial" panose="020B0604020202020204" pitchFamily="34" charset="0"/>
                        <a:buChar char="•"/>
                      </a:pPr>
                      <a:r>
                        <a:rPr lang="ar-SA" sz="2800" kern="1200" dirty="0">
                          <a:solidFill>
                            <a:schemeClr val="dk1"/>
                          </a:solidFill>
                          <a:effectLst/>
                          <a:latin typeface="+mn-lt"/>
                          <a:ea typeface="+mn-ea"/>
                          <a:cs typeface="B Mitra" panose="00000400000000000000" pitchFamily="2" charset="-78"/>
                        </a:rPr>
                        <a:t>تولیدات باغی با کیفیت مطلوب با قابلیت ارائه به صورت برند در سطح ملی و فراملی (از جمله محصول سیب در روستاهای سنبل آباد، ویر و... )؛</a:t>
                      </a:r>
                    </a:p>
                    <a:p>
                      <a:pPr marL="285750" lvl="0" indent="-285750" algn="justLow" rtl="1">
                        <a:buFont typeface="Arial" panose="020B0604020202020204" pitchFamily="34" charset="0"/>
                        <a:buChar char="•"/>
                      </a:pPr>
                      <a:r>
                        <a:rPr lang="ar-SA" sz="2800" kern="1200" dirty="0">
                          <a:solidFill>
                            <a:schemeClr val="dk1"/>
                          </a:solidFill>
                          <a:effectLst/>
                          <a:latin typeface="+mn-lt"/>
                          <a:ea typeface="+mn-ea"/>
                          <a:cs typeface="B Mitra" panose="00000400000000000000" pitchFamily="2" charset="-78"/>
                        </a:rPr>
                        <a:t>دسترسی به نیروی کار مورد نیاز؛</a:t>
                      </a:r>
                    </a:p>
                    <a:p>
                      <a:pPr marL="285750" lvl="0" indent="-285750" algn="justLow" rtl="1">
                        <a:buFont typeface="Arial" panose="020B0604020202020204" pitchFamily="34" charset="0"/>
                        <a:buChar char="•"/>
                      </a:pPr>
                      <a:r>
                        <a:rPr lang="ar-SA" sz="2800" kern="1200" dirty="0">
                          <a:solidFill>
                            <a:schemeClr val="dk1"/>
                          </a:solidFill>
                          <a:effectLst/>
                          <a:latin typeface="+mn-lt"/>
                          <a:ea typeface="+mn-ea"/>
                          <a:cs typeface="B Mitra" panose="00000400000000000000" pitchFamily="2" charset="-78"/>
                        </a:rPr>
                        <a:t>وجود پیشینه کشاورزی و خصوصاً دامداری و باغداری در منظومه؛</a:t>
                      </a:r>
                    </a:p>
                    <a:p>
                      <a:pPr marL="285750" lvl="0" indent="-285750" algn="justLow" rtl="1">
                        <a:buFont typeface="Arial" panose="020B0604020202020204" pitchFamily="34" charset="0"/>
                        <a:buChar char="•"/>
                      </a:pPr>
                      <a:r>
                        <a:rPr lang="ar-SA" sz="2800" kern="1200" dirty="0">
                          <a:solidFill>
                            <a:schemeClr val="dk1"/>
                          </a:solidFill>
                          <a:effectLst/>
                          <a:latin typeface="+mn-lt"/>
                          <a:ea typeface="+mn-ea"/>
                          <a:cs typeface="B Mitra" panose="00000400000000000000" pitchFamily="2" charset="-78"/>
                        </a:rPr>
                        <a:t>وجود مراتع و قابلیت توسعة پرورش گیاهان دارویی، توسعة فعالیت‌های زنبورداری؛</a:t>
                      </a:r>
                    </a:p>
                    <a:p>
                      <a:pPr marL="285750" lvl="0" indent="-285750" algn="justLow" rtl="1">
                        <a:buFont typeface="Arial" panose="020B0604020202020204" pitchFamily="34" charset="0"/>
                        <a:buChar char="•"/>
                      </a:pPr>
                      <a:r>
                        <a:rPr lang="ar-SA" sz="2800" kern="1200" dirty="0">
                          <a:solidFill>
                            <a:schemeClr val="dk1"/>
                          </a:solidFill>
                          <a:effectLst/>
                          <a:latin typeface="+mn-lt"/>
                          <a:ea typeface="+mn-ea"/>
                          <a:cs typeface="B Mitra" panose="00000400000000000000" pitchFamily="2" charset="-78"/>
                        </a:rPr>
                        <a:t>قابلیت مناسب خاک برای فعالیت‌های کشاورزی؛</a:t>
                      </a:r>
                    </a:p>
                  </a:txBody>
                  <a:tcPr/>
                </a:tc>
                <a:extLst>
                  <a:ext uri="{0D108BD9-81ED-4DB2-BD59-A6C34878D82A}">
                    <a16:rowId xmlns:a16="http://schemas.microsoft.com/office/drawing/2014/main" val="743674325"/>
                  </a:ext>
                </a:extLst>
              </a:tr>
            </a:tbl>
          </a:graphicData>
        </a:graphic>
      </p:graphicFrame>
    </p:spTree>
    <p:extLst>
      <p:ext uri="{BB962C8B-B14F-4D97-AF65-F5344CB8AC3E}">
        <p14:creationId xmlns:p14="http://schemas.microsoft.com/office/powerpoint/2010/main" val="3329607077"/>
      </p:ext>
    </p:extLst>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685800"/>
          </a:xfrm>
        </p:spPr>
        <p:txBody>
          <a:bodyPr>
            <a:normAutofit/>
          </a:bodyPr>
          <a:lstStyle/>
          <a:p>
            <a:pPr algn="r" rtl="1"/>
            <a:r>
              <a:rPr lang="fa-IR" sz="3200" dirty="0">
                <a:cs typeface="B Koodak" panose="00000700000000000000" pitchFamily="2" charset="-78"/>
              </a:rPr>
              <a:t>6-قابلیت ها</a:t>
            </a:r>
            <a:endParaRPr lang="en-US" sz="3200" dirty="0">
              <a:cs typeface="B Koodak" panose="00000700000000000000" pitchFamily="2" charset="-78"/>
            </a:endParaRPr>
          </a:p>
        </p:txBody>
      </p:sp>
      <p:sp>
        <p:nvSpPr>
          <p:cNvPr id="4" name="Rectangle 3"/>
          <p:cNvSpPr/>
          <p:nvPr/>
        </p:nvSpPr>
        <p:spPr>
          <a:xfrm>
            <a:off x="6134244" y="1295400"/>
            <a:ext cx="2193229" cy="461665"/>
          </a:xfrm>
          <a:prstGeom prst="rect">
            <a:avLst/>
          </a:prstGeom>
        </p:spPr>
        <p:txBody>
          <a:bodyPr wrap="none">
            <a:spAutoFit/>
          </a:bodyPr>
          <a:lstStyle/>
          <a:p>
            <a:pPr algn="just" rtl="1"/>
            <a:r>
              <a:rPr lang="fa-IR" sz="2400" dirty="0">
                <a:cs typeface="B Koodak" panose="00000700000000000000" pitchFamily="2" charset="-78"/>
              </a:rPr>
              <a:t>4-6: ادامه اقتصادی</a:t>
            </a:r>
            <a:endParaRPr lang="en-US" sz="2400" dirty="0">
              <a:cs typeface="B Koodak" panose="00000700000000000000" pitchFamily="2" charset="-78"/>
            </a:endParaRPr>
          </a:p>
        </p:txBody>
      </p:sp>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Content Placeholder 8"/>
          <p:cNvGraphicFramePr>
            <a:graphicFrameLocks noGrp="1"/>
          </p:cNvGraphicFramePr>
          <p:nvPr>
            <p:ph idx="1"/>
            <p:extLst>
              <p:ext uri="{D42A27DB-BD31-4B8C-83A1-F6EECF244321}">
                <p14:modId xmlns:p14="http://schemas.microsoft.com/office/powerpoint/2010/main" val="2802821363"/>
              </p:ext>
            </p:extLst>
          </p:nvPr>
        </p:nvGraphicFramePr>
        <p:xfrm>
          <a:off x="304800" y="1676401"/>
          <a:ext cx="8382000" cy="5124982"/>
        </p:xfrm>
        <a:graphic>
          <a:graphicData uri="http://schemas.openxmlformats.org/drawingml/2006/table">
            <a:tbl>
              <a:tblPr firstRow="1" bandRow="1">
                <a:tableStyleId>{5C22544A-7EE6-4342-B048-85BDC9FD1C3A}</a:tableStyleId>
              </a:tblPr>
              <a:tblGrid>
                <a:gridCol w="8382000">
                  <a:extLst>
                    <a:ext uri="{9D8B030D-6E8A-4147-A177-3AD203B41FA5}">
                      <a16:colId xmlns:a16="http://schemas.microsoft.com/office/drawing/2014/main" val="1967692155"/>
                    </a:ext>
                  </a:extLst>
                </a:gridCol>
              </a:tblGrid>
              <a:tr h="346177">
                <a:tc>
                  <a:txBody>
                    <a:bodyPr/>
                    <a:lstStyle/>
                    <a:p>
                      <a:pPr algn="ctr"/>
                      <a:r>
                        <a:rPr lang="fa-IR" sz="2800" dirty="0">
                          <a:cs typeface="B Mitra" panose="00000400000000000000" pitchFamily="2" charset="-78"/>
                        </a:rPr>
                        <a:t>منظومه مرکزی</a:t>
                      </a:r>
                      <a:endParaRPr lang="en-US" sz="2800" dirty="0">
                        <a:cs typeface="B Mitra" panose="00000400000000000000" pitchFamily="2" charset="-78"/>
                      </a:endParaRPr>
                    </a:p>
                  </a:txBody>
                  <a:tcPr/>
                </a:tc>
                <a:extLst>
                  <a:ext uri="{0D108BD9-81ED-4DB2-BD59-A6C34878D82A}">
                    <a16:rowId xmlns:a16="http://schemas.microsoft.com/office/drawing/2014/main" val="1245825466"/>
                  </a:ext>
                </a:extLst>
              </a:tr>
              <a:tr h="4606822">
                <a:tc>
                  <a:txBody>
                    <a:bodyPr/>
                    <a:lstStyle/>
                    <a:p>
                      <a:pPr marL="285750" lvl="0" indent="-285750" algn="justLow" rtl="1">
                        <a:buFont typeface="Arial" panose="020B0604020202020204" pitchFamily="34" charset="0"/>
                        <a:buChar char="•"/>
                      </a:pPr>
                      <a:r>
                        <a:rPr lang="ar-SA" sz="2800" kern="1200" dirty="0">
                          <a:solidFill>
                            <a:schemeClr val="dk1"/>
                          </a:solidFill>
                          <a:effectLst/>
                          <a:latin typeface="+mn-lt"/>
                          <a:ea typeface="+mn-ea"/>
                          <a:cs typeface="B Mitra" panose="00000400000000000000" pitchFamily="2" charset="-78"/>
                        </a:rPr>
                        <a:t>موقعیت ارتباطی مناسب در بخش میانی منظومه به سبب وجود شریان‌های ارتباطی مهم و اساسی؛</a:t>
                      </a:r>
                    </a:p>
                    <a:p>
                      <a:pPr marL="285750" lvl="0" indent="-285750" algn="justLow" rtl="1">
                        <a:buFont typeface="Arial" panose="020B0604020202020204" pitchFamily="34" charset="0"/>
                        <a:buChar char="•"/>
                      </a:pPr>
                      <a:r>
                        <a:rPr lang="ar-SA" sz="2800" kern="1200" dirty="0">
                          <a:solidFill>
                            <a:schemeClr val="dk1"/>
                          </a:solidFill>
                          <a:effectLst/>
                          <a:latin typeface="+mn-lt"/>
                          <a:ea typeface="+mn-ea"/>
                          <a:cs typeface="B Mitra" panose="00000400000000000000" pitchFamily="2" charset="-78"/>
                        </a:rPr>
                        <a:t>وجود کارگاه‌های رشته‌بری در برخی از روستاهای منظومه؛</a:t>
                      </a:r>
                    </a:p>
                    <a:p>
                      <a:pPr marL="285750" lvl="0" indent="-285750" algn="justLow" rtl="1">
                        <a:buFont typeface="Arial" panose="020B0604020202020204" pitchFamily="34" charset="0"/>
                        <a:buChar char="•"/>
                      </a:pPr>
                      <a:r>
                        <a:rPr lang="ar-SA" sz="2800" kern="1200" dirty="0">
                          <a:solidFill>
                            <a:schemeClr val="dk1"/>
                          </a:solidFill>
                          <a:effectLst/>
                          <a:latin typeface="+mn-lt"/>
                          <a:ea typeface="+mn-ea"/>
                          <a:cs typeface="B Mitra" panose="00000400000000000000" pitchFamily="2" charset="-78"/>
                        </a:rPr>
                        <a:t>وجود شرکت مرغک به عنوان بزرگترین شرکت تولید جوجة یکروزه در کشور؛</a:t>
                      </a:r>
                    </a:p>
                    <a:p>
                      <a:pPr marL="285750" lvl="0" indent="-285750" algn="justLow" rtl="1">
                        <a:buFont typeface="Arial" panose="020B0604020202020204" pitchFamily="34" charset="0"/>
                        <a:buChar char="•"/>
                      </a:pPr>
                      <a:r>
                        <a:rPr lang="ar-SA" sz="2800" kern="1200" dirty="0">
                          <a:solidFill>
                            <a:schemeClr val="dk1"/>
                          </a:solidFill>
                          <a:effectLst/>
                          <a:latin typeface="+mn-lt"/>
                          <a:ea typeface="+mn-ea"/>
                          <a:cs typeface="B Mitra" panose="00000400000000000000" pitchFamily="2" charset="-78"/>
                        </a:rPr>
                        <a:t>وجود صنایع کارخانه‌ای در امتداد جاده ارتباطی و امکان فعالیت برای فعالین اقتصادی منظومه؛</a:t>
                      </a:r>
                    </a:p>
                    <a:p>
                      <a:pPr marL="285750" lvl="0" indent="-285750" algn="justLow" rtl="1">
                        <a:buFont typeface="Arial" panose="020B0604020202020204" pitchFamily="34" charset="0"/>
                        <a:buChar char="•"/>
                      </a:pPr>
                      <a:r>
                        <a:rPr lang="ar-SA" sz="2800" kern="1200" dirty="0">
                          <a:solidFill>
                            <a:schemeClr val="dk1"/>
                          </a:solidFill>
                          <a:effectLst/>
                          <a:latin typeface="+mn-lt"/>
                          <a:ea typeface="+mn-ea"/>
                          <a:cs typeface="B Mitra" panose="00000400000000000000" pitchFamily="2" charset="-78"/>
                        </a:rPr>
                        <a:t>وجود نیروی متخصص در زمینه برخی از فعالیت‌های صنعتی از جمله صنایع غذایی (رشته بری)، تولید البسه؛</a:t>
                      </a:r>
                    </a:p>
                    <a:p>
                      <a:pPr marL="285750" lvl="0" indent="-285750" algn="justLow" rtl="1">
                        <a:buFont typeface="Arial" panose="020B0604020202020204" pitchFamily="34" charset="0"/>
                        <a:buChar char="•"/>
                      </a:pPr>
                      <a:r>
                        <a:rPr lang="ar-SA" sz="2800" kern="1200" dirty="0">
                          <a:solidFill>
                            <a:schemeClr val="dk1"/>
                          </a:solidFill>
                          <a:effectLst/>
                          <a:latin typeface="+mn-lt"/>
                          <a:ea typeface="+mn-ea"/>
                          <a:cs typeface="B Mitra" panose="00000400000000000000" pitchFamily="2" charset="-78"/>
                        </a:rPr>
                        <a:t>وجود معادن مهم با ظرفیت بالای تولید در روستای ترکانده، اسد آباد، قیاسیه و..</a:t>
                      </a:r>
                    </a:p>
                  </a:txBody>
                  <a:tcPr/>
                </a:tc>
                <a:extLst>
                  <a:ext uri="{0D108BD9-81ED-4DB2-BD59-A6C34878D82A}">
                    <a16:rowId xmlns:a16="http://schemas.microsoft.com/office/drawing/2014/main" val="743674325"/>
                  </a:ext>
                </a:extLst>
              </a:tr>
            </a:tbl>
          </a:graphicData>
        </a:graphic>
      </p:graphicFrame>
    </p:spTree>
    <p:extLst>
      <p:ext uri="{BB962C8B-B14F-4D97-AF65-F5344CB8AC3E}">
        <p14:creationId xmlns:p14="http://schemas.microsoft.com/office/powerpoint/2010/main" val="2713851183"/>
      </p:ext>
    </p:extLst>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706" y="219302"/>
            <a:ext cx="8229600" cy="685800"/>
          </a:xfrm>
        </p:spPr>
        <p:txBody>
          <a:bodyPr>
            <a:normAutofit/>
          </a:bodyPr>
          <a:lstStyle/>
          <a:p>
            <a:pPr algn="r" rtl="1"/>
            <a:r>
              <a:rPr lang="fa-IR" sz="3200" dirty="0">
                <a:cs typeface="B Koodak" panose="00000700000000000000" pitchFamily="2" charset="-78"/>
              </a:rPr>
              <a:t>6-قابلیت ها</a:t>
            </a:r>
            <a:endParaRPr lang="en-US" sz="3200" dirty="0">
              <a:cs typeface="B Koodak" panose="00000700000000000000" pitchFamily="2" charset="-78"/>
            </a:endParaRPr>
          </a:p>
        </p:txBody>
      </p:sp>
      <p:sp>
        <p:nvSpPr>
          <p:cNvPr id="4" name="Rectangle 3"/>
          <p:cNvSpPr/>
          <p:nvPr/>
        </p:nvSpPr>
        <p:spPr>
          <a:xfrm>
            <a:off x="6565395" y="849869"/>
            <a:ext cx="1911101" cy="461665"/>
          </a:xfrm>
          <a:prstGeom prst="rect">
            <a:avLst/>
          </a:prstGeom>
        </p:spPr>
        <p:txBody>
          <a:bodyPr wrap="none">
            <a:spAutoFit/>
          </a:bodyPr>
          <a:lstStyle/>
          <a:p>
            <a:pPr algn="just" rtl="1"/>
            <a:r>
              <a:rPr lang="fa-IR" sz="2400" dirty="0">
                <a:cs typeface="B Koodak" panose="00000700000000000000" pitchFamily="2" charset="-78"/>
              </a:rPr>
              <a:t>6-6: گردشگری</a:t>
            </a:r>
            <a:endParaRPr lang="en-US" sz="2400" dirty="0">
              <a:cs typeface="B Koodak" panose="00000700000000000000" pitchFamily="2" charset="-78"/>
            </a:endParaRPr>
          </a:p>
        </p:txBody>
      </p:sp>
      <p:cxnSp>
        <p:nvCxnSpPr>
          <p:cNvPr id="5" name="Straight Connector 4"/>
          <p:cNvCxnSpPr/>
          <p:nvPr/>
        </p:nvCxnSpPr>
        <p:spPr>
          <a:xfrm flipH="1">
            <a:off x="648162" y="7620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Content Placeholder 8"/>
          <p:cNvGraphicFramePr>
            <a:graphicFrameLocks noGrp="1"/>
          </p:cNvGraphicFramePr>
          <p:nvPr>
            <p:ph idx="1"/>
            <p:extLst>
              <p:ext uri="{D42A27DB-BD31-4B8C-83A1-F6EECF244321}">
                <p14:modId xmlns:p14="http://schemas.microsoft.com/office/powerpoint/2010/main" val="819199984"/>
              </p:ext>
            </p:extLst>
          </p:nvPr>
        </p:nvGraphicFramePr>
        <p:xfrm>
          <a:off x="76200" y="1196110"/>
          <a:ext cx="8683106" cy="5730240"/>
        </p:xfrm>
        <a:graphic>
          <a:graphicData uri="http://schemas.openxmlformats.org/drawingml/2006/table">
            <a:tbl>
              <a:tblPr firstRow="1" bandRow="1">
                <a:tableStyleId>{5C22544A-7EE6-4342-B048-85BDC9FD1C3A}</a:tableStyleId>
              </a:tblPr>
              <a:tblGrid>
                <a:gridCol w="8683106">
                  <a:extLst>
                    <a:ext uri="{9D8B030D-6E8A-4147-A177-3AD203B41FA5}">
                      <a16:colId xmlns:a16="http://schemas.microsoft.com/office/drawing/2014/main" val="1967692155"/>
                    </a:ext>
                  </a:extLst>
                </a:gridCol>
              </a:tblGrid>
              <a:tr h="390398">
                <a:tc>
                  <a:txBody>
                    <a:bodyPr/>
                    <a:lstStyle/>
                    <a:p>
                      <a:pPr algn="ctr"/>
                      <a:r>
                        <a:rPr lang="fa-IR" sz="2800" dirty="0">
                          <a:cs typeface="B Mitra" panose="00000400000000000000" pitchFamily="2" charset="-78"/>
                        </a:rPr>
                        <a:t>منظومه مرکزی</a:t>
                      </a:r>
                      <a:endParaRPr lang="en-US" sz="2800" dirty="0">
                        <a:cs typeface="B Mitra" panose="00000400000000000000" pitchFamily="2" charset="-78"/>
                      </a:endParaRPr>
                    </a:p>
                  </a:txBody>
                  <a:tcPr/>
                </a:tc>
                <a:extLst>
                  <a:ext uri="{0D108BD9-81ED-4DB2-BD59-A6C34878D82A}">
                    <a16:rowId xmlns:a16="http://schemas.microsoft.com/office/drawing/2014/main" val="1245825466"/>
                  </a:ext>
                </a:extLst>
              </a:tr>
              <a:tr h="5195292">
                <a:tc>
                  <a:txBody>
                    <a:bodyPr/>
                    <a:lstStyle/>
                    <a:p>
                      <a:pPr marL="285750" lvl="0" indent="-285750" algn="justLow" rtl="1">
                        <a:buFont typeface="Arial" panose="020B0604020202020204" pitchFamily="34" charset="0"/>
                        <a:buChar char="•"/>
                      </a:pPr>
                      <a:r>
                        <a:rPr lang="ar-SA" sz="2800" kern="1200" dirty="0">
                          <a:solidFill>
                            <a:schemeClr val="dk1"/>
                          </a:solidFill>
                          <a:effectLst/>
                          <a:latin typeface="+mn-lt"/>
                          <a:ea typeface="+mn-ea"/>
                          <a:cs typeface="B Mitra" panose="00000400000000000000" pitchFamily="2" charset="-78"/>
                        </a:rPr>
                        <a:t>قدمت تاریخی بخش سلطانیه با محوریت شهر سلطانیه و وجود جاذبه های متعدد گردشگری  (گنبد سلطانیه، موزه باستان شناسی گنبد سلطانیه، بازارچه صنایع دستی گند سلطانیه، ارگ سلطنتی، چمن طبیعی سلطانیه، تپه نور، حمام سالار، چشمه شاه بلاغی، معبد تاریخی داش‌کسن در حاشیه روستای ویر، روستای تاریخی ویر، آرامگاه چلبی اوغلو و آرامگاه ملاحسن کاشی )</a:t>
                      </a:r>
                    </a:p>
                    <a:p>
                      <a:pPr marL="285750" lvl="0" indent="-285750" algn="justLow" rtl="1">
                        <a:buFont typeface="Arial" panose="020B0604020202020204" pitchFamily="34" charset="0"/>
                        <a:buChar char="•"/>
                      </a:pPr>
                      <a:r>
                        <a:rPr lang="ar-SA" sz="2800" kern="1200" dirty="0">
                          <a:solidFill>
                            <a:schemeClr val="dk1"/>
                          </a:solidFill>
                          <a:effectLst/>
                          <a:latin typeface="+mn-lt"/>
                          <a:ea typeface="+mn-ea"/>
                          <a:cs typeface="B Mitra" panose="00000400000000000000" pitchFamily="2" charset="-78"/>
                        </a:rPr>
                        <a:t>مناسب بودن شرایط اقلیم آسایش طی ماه های خرداد تا مهر جهت توسعه فعالیت های گردشگری و حضور گردشگران در منظومه</a:t>
                      </a:r>
                    </a:p>
                    <a:p>
                      <a:pPr marL="285750" lvl="0" indent="-285750" algn="justLow" rtl="1">
                        <a:buFont typeface="Arial" panose="020B0604020202020204" pitchFamily="34" charset="0"/>
                        <a:buChar char="•"/>
                      </a:pPr>
                      <a:r>
                        <a:rPr lang="ar-SA" sz="2800" kern="1200" dirty="0">
                          <a:solidFill>
                            <a:schemeClr val="dk1"/>
                          </a:solidFill>
                          <a:effectLst/>
                          <a:latin typeface="+mn-lt"/>
                          <a:ea typeface="+mn-ea"/>
                          <a:cs typeface="B Mitra" panose="00000400000000000000" pitchFamily="2" charset="-78"/>
                        </a:rPr>
                        <a:t>امکان </a:t>
                      </a:r>
                      <a:r>
                        <a:rPr lang="fa-IR" sz="2800" kern="1200" dirty="0">
                          <a:solidFill>
                            <a:schemeClr val="dk1"/>
                          </a:solidFill>
                          <a:effectLst/>
                          <a:latin typeface="+mn-lt"/>
                          <a:ea typeface="+mn-ea"/>
                          <a:cs typeface="B Mitra" panose="00000400000000000000" pitchFamily="2" charset="-78"/>
                        </a:rPr>
                        <a:t>توسعه </a:t>
                      </a:r>
                      <a:r>
                        <a:rPr lang="ar-SA" sz="2800" kern="1200" dirty="0">
                          <a:solidFill>
                            <a:schemeClr val="dk1"/>
                          </a:solidFill>
                          <a:effectLst/>
                          <a:latin typeface="+mn-lt"/>
                          <a:ea typeface="+mn-ea"/>
                          <a:cs typeface="B Mitra" panose="00000400000000000000" pitchFamily="2" charset="-78"/>
                        </a:rPr>
                        <a:t>صنایع دستی و محصولات بومی ( قالی، گلیم و .. ) منظومه </a:t>
                      </a:r>
                    </a:p>
                    <a:p>
                      <a:pPr marL="285750" lvl="0" indent="-285750" algn="justLow" rtl="1">
                        <a:buFont typeface="Arial" panose="020B0604020202020204" pitchFamily="34" charset="0"/>
                        <a:buChar char="•"/>
                      </a:pPr>
                      <a:r>
                        <a:rPr lang="ar-SA" sz="2800" kern="1200" dirty="0">
                          <a:solidFill>
                            <a:schemeClr val="dk1"/>
                          </a:solidFill>
                          <a:effectLst/>
                          <a:latin typeface="+mn-lt"/>
                          <a:ea typeface="+mn-ea"/>
                          <a:cs typeface="B Mitra" panose="00000400000000000000" pitchFamily="2" charset="-78"/>
                        </a:rPr>
                        <a:t>وجود چشمه های متعدد و پرآب در بخش مرکزی</a:t>
                      </a:r>
                    </a:p>
                    <a:p>
                      <a:pPr marL="285750" lvl="0" indent="-285750" algn="justLow" rtl="1">
                        <a:buFont typeface="Arial" panose="020B0604020202020204" pitchFamily="34" charset="0"/>
                        <a:buChar char="•"/>
                      </a:pPr>
                      <a:r>
                        <a:rPr lang="ar-SA" sz="2800" kern="1200" dirty="0">
                          <a:solidFill>
                            <a:schemeClr val="dk1"/>
                          </a:solidFill>
                          <a:effectLst/>
                          <a:latin typeface="+mn-lt"/>
                          <a:ea typeface="+mn-ea"/>
                          <a:cs typeface="B Mitra" panose="00000400000000000000" pitchFamily="2" charset="-78"/>
                        </a:rPr>
                        <a:t>امکان سرمایه گذاری در بخش زیرساخت های گردشگری</a:t>
                      </a:r>
                    </a:p>
                    <a:p>
                      <a:pPr marL="285750" lvl="0" indent="-285750" algn="justLow" rtl="1">
                        <a:buFont typeface="Arial" panose="020B0604020202020204" pitchFamily="34" charset="0"/>
                        <a:buChar char="•"/>
                      </a:pPr>
                      <a:r>
                        <a:rPr lang="ar-SA" sz="2800" kern="1200" dirty="0">
                          <a:solidFill>
                            <a:schemeClr val="dk1"/>
                          </a:solidFill>
                          <a:effectLst/>
                          <a:latin typeface="+mn-lt"/>
                          <a:ea typeface="+mn-ea"/>
                          <a:cs typeface="B Mitra" panose="00000400000000000000" pitchFamily="2" charset="-78"/>
                        </a:rPr>
                        <a:t>دارا بودن مناطق نمونه گردشگری استان در این منطقه</a:t>
                      </a:r>
                    </a:p>
                    <a:p>
                      <a:pPr marL="285750" lvl="0" indent="-285750" algn="justLow" rtl="1">
                        <a:buFont typeface="Arial" panose="020B0604020202020204" pitchFamily="34" charset="0"/>
                        <a:buChar char="•"/>
                      </a:pPr>
                      <a:r>
                        <a:rPr lang="ar-SA" sz="2800" kern="1200" dirty="0">
                          <a:solidFill>
                            <a:schemeClr val="dk1"/>
                          </a:solidFill>
                          <a:effectLst/>
                          <a:latin typeface="+mn-lt"/>
                          <a:ea typeface="+mn-ea"/>
                          <a:cs typeface="B Mitra" panose="00000400000000000000" pitchFamily="2" charset="-78"/>
                        </a:rPr>
                        <a:t>وجود جاذبه های تاریخی در روستاهای منظومه ( روستای ویر )</a:t>
                      </a:r>
                    </a:p>
                  </a:txBody>
                  <a:tcPr/>
                </a:tc>
                <a:extLst>
                  <a:ext uri="{0D108BD9-81ED-4DB2-BD59-A6C34878D82A}">
                    <a16:rowId xmlns:a16="http://schemas.microsoft.com/office/drawing/2014/main" val="743674325"/>
                  </a:ext>
                </a:extLst>
              </a:tr>
            </a:tbl>
          </a:graphicData>
        </a:graphic>
      </p:graphicFrame>
    </p:spTree>
    <p:extLst>
      <p:ext uri="{BB962C8B-B14F-4D97-AF65-F5344CB8AC3E}">
        <p14:creationId xmlns:p14="http://schemas.microsoft.com/office/powerpoint/2010/main" val="1188504021"/>
      </p:ext>
    </p:extLst>
  </p:cSld>
  <p:clrMapOvr>
    <a:masterClrMapping/>
  </p:clrMapOvr>
  <p:transition spd="slow">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685800"/>
          </a:xfrm>
        </p:spPr>
        <p:txBody>
          <a:bodyPr>
            <a:normAutofit/>
          </a:bodyPr>
          <a:lstStyle/>
          <a:p>
            <a:pPr algn="r" rtl="1"/>
            <a:r>
              <a:rPr lang="fa-IR" sz="3200" dirty="0">
                <a:cs typeface="B Koodak" panose="00000700000000000000" pitchFamily="2" charset="-78"/>
              </a:rPr>
              <a:t>7-محدودیت ها و تنگناها</a:t>
            </a:r>
            <a:endParaRPr lang="en-US" sz="3200" dirty="0">
              <a:cs typeface="B Koodak" panose="00000700000000000000" pitchFamily="2" charset="-78"/>
            </a:endParaRPr>
          </a:p>
        </p:txBody>
      </p:sp>
      <p:sp>
        <p:nvSpPr>
          <p:cNvPr id="4" name="Rectangle 3"/>
          <p:cNvSpPr/>
          <p:nvPr/>
        </p:nvSpPr>
        <p:spPr>
          <a:xfrm>
            <a:off x="5727597" y="1288534"/>
            <a:ext cx="3183885" cy="400110"/>
          </a:xfrm>
          <a:prstGeom prst="rect">
            <a:avLst/>
          </a:prstGeom>
        </p:spPr>
        <p:txBody>
          <a:bodyPr wrap="none">
            <a:spAutoFit/>
          </a:bodyPr>
          <a:lstStyle/>
          <a:p>
            <a:pPr algn="just" rtl="1"/>
            <a:r>
              <a:rPr lang="fa-IR" sz="2000" dirty="0">
                <a:cs typeface="B Koodak" panose="00000700000000000000" pitchFamily="2" charset="-78"/>
              </a:rPr>
              <a:t>1-7: ساختار محیطی بوم - شناختی </a:t>
            </a:r>
            <a:endParaRPr lang="en-US" sz="2000" dirty="0">
              <a:cs typeface="B Koodak" panose="00000700000000000000" pitchFamily="2" charset="-78"/>
            </a:endParaRPr>
          </a:p>
        </p:txBody>
      </p:sp>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Content Placeholder 8"/>
          <p:cNvGraphicFramePr>
            <a:graphicFrameLocks noGrp="1"/>
          </p:cNvGraphicFramePr>
          <p:nvPr>
            <p:ph idx="1"/>
            <p:extLst>
              <p:ext uri="{D42A27DB-BD31-4B8C-83A1-F6EECF244321}">
                <p14:modId xmlns:p14="http://schemas.microsoft.com/office/powerpoint/2010/main" val="379172468"/>
              </p:ext>
            </p:extLst>
          </p:nvPr>
        </p:nvGraphicFramePr>
        <p:xfrm>
          <a:off x="228600" y="1676401"/>
          <a:ext cx="8530596" cy="5124982"/>
        </p:xfrm>
        <a:graphic>
          <a:graphicData uri="http://schemas.openxmlformats.org/drawingml/2006/table">
            <a:tbl>
              <a:tblPr firstRow="1" bandRow="1">
                <a:tableStyleId>{5C22544A-7EE6-4342-B048-85BDC9FD1C3A}</a:tableStyleId>
              </a:tblPr>
              <a:tblGrid>
                <a:gridCol w="8530596">
                  <a:extLst>
                    <a:ext uri="{9D8B030D-6E8A-4147-A177-3AD203B41FA5}">
                      <a16:colId xmlns:a16="http://schemas.microsoft.com/office/drawing/2014/main" val="1967692155"/>
                    </a:ext>
                  </a:extLst>
                </a:gridCol>
              </a:tblGrid>
              <a:tr h="346177">
                <a:tc>
                  <a:txBody>
                    <a:bodyPr/>
                    <a:lstStyle/>
                    <a:p>
                      <a:pPr algn="ctr"/>
                      <a:r>
                        <a:rPr lang="fa-IR" sz="2800" dirty="0">
                          <a:cs typeface="B Mitra" panose="00000400000000000000" pitchFamily="2" charset="-78"/>
                        </a:rPr>
                        <a:t>منظومه مرکزی</a:t>
                      </a:r>
                      <a:endParaRPr lang="en-US" sz="2800" dirty="0">
                        <a:cs typeface="B Mitra" panose="00000400000000000000" pitchFamily="2" charset="-78"/>
                      </a:endParaRPr>
                    </a:p>
                  </a:txBody>
                  <a:tcPr/>
                </a:tc>
                <a:extLst>
                  <a:ext uri="{0D108BD9-81ED-4DB2-BD59-A6C34878D82A}">
                    <a16:rowId xmlns:a16="http://schemas.microsoft.com/office/drawing/2014/main" val="1245825466"/>
                  </a:ext>
                </a:extLst>
              </a:tr>
              <a:tr h="4606822">
                <a:tc>
                  <a:txBody>
                    <a:bodyPr/>
                    <a:lstStyle/>
                    <a:p>
                      <a:pPr marL="285750" lvl="0" indent="-285750" algn="justLow" rtl="1">
                        <a:buFont typeface="Arial" panose="020B0604020202020204" pitchFamily="34" charset="0"/>
                        <a:buChar char="•"/>
                      </a:pPr>
                      <a:r>
                        <a:rPr lang="ar-SA" sz="2800" kern="1200" dirty="0">
                          <a:solidFill>
                            <a:schemeClr val="dk1"/>
                          </a:solidFill>
                          <a:effectLst/>
                          <a:latin typeface="+mn-lt"/>
                          <a:ea typeface="+mn-ea"/>
                          <a:cs typeface="B Mitra" panose="00000400000000000000" pitchFamily="2" charset="-78"/>
                        </a:rPr>
                        <a:t>کوهستانی بودن منظومه و ارتفاع بیش از 1000 متر</a:t>
                      </a:r>
                    </a:p>
                    <a:p>
                      <a:pPr marL="285750" lvl="0" indent="-285750" algn="justLow" rtl="1">
                        <a:buFont typeface="Arial" panose="020B0604020202020204" pitchFamily="34" charset="0"/>
                        <a:buChar char="•"/>
                      </a:pPr>
                      <a:r>
                        <a:rPr lang="ar-SA" sz="2800" kern="1200" dirty="0">
                          <a:solidFill>
                            <a:schemeClr val="dk1"/>
                          </a:solidFill>
                          <a:effectLst/>
                          <a:latin typeface="+mn-lt"/>
                          <a:ea typeface="+mn-ea"/>
                          <a:cs typeface="B Mitra" panose="00000400000000000000" pitchFamily="2" charset="-78"/>
                        </a:rPr>
                        <a:t>استقرار سکونتگاهها در زون با خطر بالا و متوسط زلزله؛</a:t>
                      </a:r>
                      <a:endParaRPr lang="fa-IR" sz="2800" kern="1200" dirty="0">
                        <a:solidFill>
                          <a:schemeClr val="dk1"/>
                        </a:solidFill>
                        <a:effectLst/>
                        <a:latin typeface="+mn-lt"/>
                        <a:ea typeface="+mn-ea"/>
                        <a:cs typeface="B Mitra" panose="00000400000000000000" pitchFamily="2" charset="-78"/>
                      </a:endParaRPr>
                    </a:p>
                    <a:p>
                      <a:pPr marL="285750" lvl="0" indent="-285750" algn="justLow" rtl="1">
                        <a:buFont typeface="Arial" panose="020B0604020202020204" pitchFamily="34" charset="0"/>
                        <a:buChar char="•"/>
                      </a:pPr>
                      <a:r>
                        <a:rPr lang="ar-SA" sz="2800" kern="1200" dirty="0">
                          <a:solidFill>
                            <a:schemeClr val="dk1"/>
                          </a:solidFill>
                          <a:effectLst/>
                          <a:latin typeface="+mn-lt"/>
                          <a:ea typeface="+mn-ea"/>
                          <a:cs typeface="B Mitra" panose="00000400000000000000" pitchFamily="2" charset="-78"/>
                        </a:rPr>
                        <a:t>حاکمیت اقلیم نیمه خشک سرد بر منظومه</a:t>
                      </a:r>
                    </a:p>
                    <a:p>
                      <a:pPr marL="285750" lvl="0" indent="-285750" algn="justLow" rtl="1">
                        <a:buFont typeface="Arial" panose="020B0604020202020204" pitchFamily="34" charset="0"/>
                        <a:buChar char="•"/>
                      </a:pPr>
                      <a:r>
                        <a:rPr lang="ar-SA" sz="2800" kern="1200" dirty="0">
                          <a:solidFill>
                            <a:schemeClr val="dk1"/>
                          </a:solidFill>
                          <a:effectLst/>
                          <a:latin typeface="+mn-lt"/>
                          <a:ea typeface="+mn-ea"/>
                          <a:cs typeface="B Mitra" panose="00000400000000000000" pitchFamily="2" charset="-78"/>
                        </a:rPr>
                        <a:t>وزش بادهای شدید، مخصوصاً در همه فصول و با شدت بیشتر در فصل های زمستان و تابستان با جهت شمال به جنوب</a:t>
                      </a:r>
                      <a:endParaRPr lang="fa-IR" sz="2800" kern="1200" dirty="0">
                        <a:solidFill>
                          <a:schemeClr val="dk1"/>
                        </a:solidFill>
                        <a:effectLst/>
                        <a:latin typeface="+mn-lt"/>
                        <a:ea typeface="+mn-ea"/>
                        <a:cs typeface="B Mitra" panose="00000400000000000000" pitchFamily="2" charset="-78"/>
                      </a:endParaRPr>
                    </a:p>
                    <a:p>
                      <a:pPr marL="285750" lvl="0" indent="-285750" algn="justLow" rtl="1">
                        <a:buFont typeface="Arial" panose="020B0604020202020204" pitchFamily="34" charset="0"/>
                        <a:buChar char="•"/>
                      </a:pPr>
                      <a:r>
                        <a:rPr lang="ar-SA" sz="2800" kern="1200" dirty="0">
                          <a:solidFill>
                            <a:schemeClr val="dk1"/>
                          </a:solidFill>
                          <a:effectLst/>
                          <a:latin typeface="+mn-lt"/>
                          <a:ea typeface="+mn-ea"/>
                          <a:cs typeface="B Mitra" panose="00000400000000000000" pitchFamily="2" charset="-78"/>
                        </a:rPr>
                        <a:t>قرارگیری تمام </a:t>
                      </a:r>
                      <a:r>
                        <a:rPr lang="fa-IR" sz="2800" kern="1200" dirty="0">
                          <a:solidFill>
                            <a:schemeClr val="dk1"/>
                          </a:solidFill>
                          <a:effectLst/>
                          <a:latin typeface="+mn-lt"/>
                          <a:ea typeface="+mn-ea"/>
                          <a:cs typeface="B Mitra" panose="00000400000000000000" pitchFamily="2" charset="-78"/>
                        </a:rPr>
                        <a:t>پهنه منظومه </a:t>
                      </a:r>
                      <a:r>
                        <a:rPr lang="ar-SA" sz="2800" kern="1200" dirty="0">
                          <a:solidFill>
                            <a:schemeClr val="dk1"/>
                          </a:solidFill>
                          <a:effectLst/>
                          <a:latin typeface="+mn-lt"/>
                          <a:ea typeface="+mn-ea"/>
                          <a:cs typeface="B Mitra" panose="00000400000000000000" pitchFamily="2" charset="-78"/>
                        </a:rPr>
                        <a:t>در محدوده ممنوعه به لحاظ برداشت آب زیرزمینی</a:t>
                      </a:r>
                    </a:p>
                    <a:p>
                      <a:pPr marL="285750" lvl="0" indent="-285750" algn="justLow" rtl="1">
                        <a:buFont typeface="Arial" panose="020B0604020202020204" pitchFamily="34" charset="0"/>
                        <a:buChar char="•"/>
                      </a:pPr>
                      <a:r>
                        <a:rPr lang="ar-SA" sz="2800" kern="1200" dirty="0">
                          <a:solidFill>
                            <a:schemeClr val="dk1"/>
                          </a:solidFill>
                          <a:effectLst/>
                          <a:latin typeface="+mn-lt"/>
                          <a:ea typeface="+mn-ea"/>
                          <a:cs typeface="B Mitra" panose="00000400000000000000" pitchFamily="2" charset="-78"/>
                        </a:rPr>
                        <a:t>وقوع سرمازدگی در منظومه </a:t>
                      </a:r>
                    </a:p>
                    <a:p>
                      <a:pPr marL="285750" lvl="0" indent="-285750" algn="justLow" rtl="1">
                        <a:buFont typeface="Arial" panose="020B0604020202020204" pitchFamily="34" charset="0"/>
                        <a:buChar char="•"/>
                      </a:pPr>
                      <a:r>
                        <a:rPr lang="ar-SA" sz="2800" kern="1200" dirty="0">
                          <a:solidFill>
                            <a:schemeClr val="dk1"/>
                          </a:solidFill>
                          <a:effectLst/>
                          <a:latin typeface="+mn-lt"/>
                          <a:ea typeface="+mn-ea"/>
                          <a:cs typeface="B Mitra" panose="00000400000000000000" pitchFamily="2" charset="-78"/>
                        </a:rPr>
                        <a:t>وجود خطر وقوع سیل در بخش میانی منظومه به دلیل عبور رودخانه زنجانرود و تهدید روستاهای ویر، مشک اباد، سنبل اباد </a:t>
                      </a:r>
                      <a:endParaRPr lang="fa-IR" sz="2800" kern="1200" dirty="0">
                        <a:solidFill>
                          <a:schemeClr val="dk1"/>
                        </a:solidFill>
                        <a:effectLst/>
                        <a:latin typeface="+mn-lt"/>
                        <a:ea typeface="+mn-ea"/>
                        <a:cs typeface="B Mitra" panose="00000400000000000000" pitchFamily="2" charset="-78"/>
                      </a:endParaRPr>
                    </a:p>
                  </a:txBody>
                  <a:tcPr/>
                </a:tc>
                <a:extLst>
                  <a:ext uri="{0D108BD9-81ED-4DB2-BD59-A6C34878D82A}">
                    <a16:rowId xmlns:a16="http://schemas.microsoft.com/office/drawing/2014/main" val="743674325"/>
                  </a:ext>
                </a:extLst>
              </a:tr>
            </a:tbl>
          </a:graphicData>
        </a:graphic>
      </p:graphicFrame>
    </p:spTree>
    <p:extLst>
      <p:ext uri="{BB962C8B-B14F-4D97-AF65-F5344CB8AC3E}">
        <p14:creationId xmlns:p14="http://schemas.microsoft.com/office/powerpoint/2010/main" val="1028264172"/>
      </p:ext>
    </p:extLst>
  </p:cSld>
  <p:clrMapOvr>
    <a:masterClrMapping/>
  </p:clrMapOvr>
  <p:transition spd="slow">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685800"/>
          </a:xfrm>
        </p:spPr>
        <p:txBody>
          <a:bodyPr>
            <a:normAutofit/>
          </a:bodyPr>
          <a:lstStyle/>
          <a:p>
            <a:pPr algn="r" rtl="1"/>
            <a:r>
              <a:rPr lang="fa-IR" sz="3200" dirty="0">
                <a:cs typeface="B Koodak" panose="00000700000000000000" pitchFamily="2" charset="-78"/>
              </a:rPr>
              <a:t>7-محدودیت ها و تنگناها</a:t>
            </a:r>
            <a:endParaRPr lang="en-US" sz="3200" dirty="0">
              <a:cs typeface="B Koodak" panose="00000700000000000000" pitchFamily="2" charset="-78"/>
            </a:endParaRPr>
          </a:p>
        </p:txBody>
      </p:sp>
      <p:sp>
        <p:nvSpPr>
          <p:cNvPr id="4" name="Rectangle 3"/>
          <p:cNvSpPr/>
          <p:nvPr/>
        </p:nvSpPr>
        <p:spPr>
          <a:xfrm>
            <a:off x="4968371" y="1288534"/>
            <a:ext cx="3794629" cy="461665"/>
          </a:xfrm>
          <a:prstGeom prst="rect">
            <a:avLst/>
          </a:prstGeom>
        </p:spPr>
        <p:txBody>
          <a:bodyPr wrap="none">
            <a:spAutoFit/>
          </a:bodyPr>
          <a:lstStyle/>
          <a:p>
            <a:pPr algn="just" rtl="1"/>
            <a:r>
              <a:rPr lang="fa-IR" sz="2400" dirty="0">
                <a:cs typeface="B Koodak" panose="00000700000000000000" pitchFamily="2" charset="-78"/>
              </a:rPr>
              <a:t>1-7: ساختار محیطی بوم - شناختی </a:t>
            </a:r>
            <a:endParaRPr lang="en-US" sz="2400" dirty="0">
              <a:cs typeface="B Koodak" panose="00000700000000000000" pitchFamily="2" charset="-78"/>
            </a:endParaRPr>
          </a:p>
        </p:txBody>
      </p:sp>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Content Placeholder 8"/>
          <p:cNvGraphicFramePr>
            <a:graphicFrameLocks noGrp="1"/>
          </p:cNvGraphicFramePr>
          <p:nvPr>
            <p:ph idx="1"/>
            <p:extLst>
              <p:ext uri="{D42A27DB-BD31-4B8C-83A1-F6EECF244321}">
                <p14:modId xmlns:p14="http://schemas.microsoft.com/office/powerpoint/2010/main" val="1140248242"/>
              </p:ext>
            </p:extLst>
          </p:nvPr>
        </p:nvGraphicFramePr>
        <p:xfrm>
          <a:off x="228600" y="1676401"/>
          <a:ext cx="8610600" cy="5124982"/>
        </p:xfrm>
        <a:graphic>
          <a:graphicData uri="http://schemas.openxmlformats.org/drawingml/2006/table">
            <a:tbl>
              <a:tblPr firstRow="1" bandRow="1">
                <a:tableStyleId>{5C22544A-7EE6-4342-B048-85BDC9FD1C3A}</a:tableStyleId>
              </a:tblPr>
              <a:tblGrid>
                <a:gridCol w="8610600">
                  <a:extLst>
                    <a:ext uri="{9D8B030D-6E8A-4147-A177-3AD203B41FA5}">
                      <a16:colId xmlns:a16="http://schemas.microsoft.com/office/drawing/2014/main" val="1967692155"/>
                    </a:ext>
                  </a:extLst>
                </a:gridCol>
              </a:tblGrid>
              <a:tr h="346177">
                <a:tc>
                  <a:txBody>
                    <a:bodyPr/>
                    <a:lstStyle/>
                    <a:p>
                      <a:pPr algn="ctr"/>
                      <a:r>
                        <a:rPr lang="fa-IR" sz="2800" dirty="0">
                          <a:cs typeface="B Mitra" panose="00000400000000000000" pitchFamily="2" charset="-78"/>
                        </a:rPr>
                        <a:t>منظومه مرکزی</a:t>
                      </a:r>
                      <a:endParaRPr lang="en-US" sz="2800" dirty="0">
                        <a:cs typeface="B Mitra" panose="00000400000000000000" pitchFamily="2" charset="-78"/>
                      </a:endParaRPr>
                    </a:p>
                  </a:txBody>
                  <a:tcPr/>
                </a:tc>
                <a:extLst>
                  <a:ext uri="{0D108BD9-81ED-4DB2-BD59-A6C34878D82A}">
                    <a16:rowId xmlns:a16="http://schemas.microsoft.com/office/drawing/2014/main" val="1245825466"/>
                  </a:ext>
                </a:extLst>
              </a:tr>
              <a:tr h="4606822">
                <a:tc>
                  <a:txBody>
                    <a:bodyPr/>
                    <a:lstStyle/>
                    <a:p>
                      <a:pPr marL="285750" lvl="0" indent="-285750" algn="justLow" rtl="1">
                        <a:buFont typeface="Arial" panose="020B0604020202020204" pitchFamily="34" charset="0"/>
                        <a:buChar char="•"/>
                      </a:pPr>
                      <a:r>
                        <a:rPr lang="ar-SA" sz="2800" kern="1200" dirty="0">
                          <a:solidFill>
                            <a:schemeClr val="dk1"/>
                          </a:solidFill>
                          <a:effectLst/>
                          <a:latin typeface="+mn-lt"/>
                          <a:ea typeface="+mn-ea"/>
                          <a:cs typeface="B Mitra" panose="00000400000000000000" pitchFamily="2" charset="-78"/>
                        </a:rPr>
                        <a:t>خطر فرسایش متوسط در بخش های قابل توجهی از منظومه</a:t>
                      </a:r>
                    </a:p>
                    <a:p>
                      <a:pPr marL="285750" lvl="0" indent="-285750" algn="justLow" rtl="1">
                        <a:buFont typeface="Arial" panose="020B0604020202020204" pitchFamily="34" charset="0"/>
                        <a:buChar char="•"/>
                      </a:pPr>
                      <a:r>
                        <a:rPr lang="ar-SA" sz="2800" kern="1200" dirty="0">
                          <a:solidFill>
                            <a:schemeClr val="dk1"/>
                          </a:solidFill>
                          <a:effectLst/>
                          <a:latin typeface="+mn-lt"/>
                          <a:ea typeface="+mn-ea"/>
                          <a:cs typeface="B Mitra" panose="00000400000000000000" pitchFamily="2" charset="-78"/>
                        </a:rPr>
                        <a:t>خطر وقوع رانش و زمین لغزش در نیمه شرقی منظومه به دلیل وجود شیب زیاد و اراضی کوهستانی و شکل گردنه ای</a:t>
                      </a:r>
                    </a:p>
                    <a:p>
                      <a:pPr marL="285750" lvl="0" indent="-285750" algn="justLow" rtl="1">
                        <a:buFont typeface="Arial" panose="020B0604020202020204" pitchFamily="34" charset="0"/>
                        <a:buChar char="•"/>
                      </a:pPr>
                      <a:r>
                        <a:rPr lang="ar-SA" sz="2800" kern="1200" dirty="0">
                          <a:solidFill>
                            <a:schemeClr val="dk1"/>
                          </a:solidFill>
                          <a:effectLst/>
                          <a:latin typeface="+mn-lt"/>
                          <a:ea typeface="+mn-ea"/>
                          <a:cs typeface="B Mitra" panose="00000400000000000000" pitchFamily="2" charset="-78"/>
                        </a:rPr>
                        <a:t>استقرار واحدهای صنعتی آلاینده در مجاورت آبادی های بزرگ و خطر آلودگی زیست محیطی (کارخانه تولید اسید، معادن برداشت سنگ آهن)</a:t>
                      </a:r>
                    </a:p>
                  </a:txBody>
                  <a:tcPr/>
                </a:tc>
                <a:extLst>
                  <a:ext uri="{0D108BD9-81ED-4DB2-BD59-A6C34878D82A}">
                    <a16:rowId xmlns:a16="http://schemas.microsoft.com/office/drawing/2014/main" val="743674325"/>
                  </a:ext>
                </a:extLst>
              </a:tr>
            </a:tbl>
          </a:graphicData>
        </a:graphic>
      </p:graphicFrame>
    </p:spTree>
    <p:extLst>
      <p:ext uri="{BB962C8B-B14F-4D97-AF65-F5344CB8AC3E}">
        <p14:creationId xmlns:p14="http://schemas.microsoft.com/office/powerpoint/2010/main" val="3215211700"/>
      </p:ext>
    </p:extLst>
  </p:cSld>
  <p:clrMapOvr>
    <a:masterClrMapping/>
  </p:clrMapOvr>
  <p:transition spd="slow">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685800"/>
          </a:xfrm>
        </p:spPr>
        <p:txBody>
          <a:bodyPr>
            <a:normAutofit/>
          </a:bodyPr>
          <a:lstStyle/>
          <a:p>
            <a:pPr algn="r" rtl="1"/>
            <a:r>
              <a:rPr lang="fa-IR" sz="3200" dirty="0">
                <a:cs typeface="B Koodak" panose="00000700000000000000" pitchFamily="2" charset="-78"/>
              </a:rPr>
              <a:t>7-محدودیت ها و تنگناها</a:t>
            </a:r>
            <a:endParaRPr lang="en-US" sz="3200" dirty="0">
              <a:cs typeface="B Koodak" panose="00000700000000000000" pitchFamily="2" charset="-78"/>
            </a:endParaRPr>
          </a:p>
        </p:txBody>
      </p:sp>
      <p:sp>
        <p:nvSpPr>
          <p:cNvPr id="4" name="Rectangle 3"/>
          <p:cNvSpPr/>
          <p:nvPr/>
        </p:nvSpPr>
        <p:spPr>
          <a:xfrm>
            <a:off x="6174834" y="1288534"/>
            <a:ext cx="2289409" cy="461665"/>
          </a:xfrm>
          <a:prstGeom prst="rect">
            <a:avLst/>
          </a:prstGeom>
        </p:spPr>
        <p:txBody>
          <a:bodyPr wrap="none">
            <a:spAutoFit/>
          </a:bodyPr>
          <a:lstStyle/>
          <a:p>
            <a:pPr algn="just" rtl="1"/>
            <a:r>
              <a:rPr lang="fa-IR" sz="2400" dirty="0">
                <a:cs typeface="B Koodak" panose="00000700000000000000" pitchFamily="2" charset="-78"/>
              </a:rPr>
              <a:t>2-7: کالبدی فضایی </a:t>
            </a:r>
            <a:endParaRPr lang="en-US" sz="2400" dirty="0">
              <a:cs typeface="B Koodak" panose="00000700000000000000" pitchFamily="2" charset="-78"/>
            </a:endParaRPr>
          </a:p>
        </p:txBody>
      </p:sp>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Content Placeholder 8"/>
          <p:cNvGraphicFramePr>
            <a:graphicFrameLocks noGrp="1"/>
          </p:cNvGraphicFramePr>
          <p:nvPr>
            <p:ph idx="1"/>
            <p:extLst>
              <p:ext uri="{D42A27DB-BD31-4B8C-83A1-F6EECF244321}">
                <p14:modId xmlns:p14="http://schemas.microsoft.com/office/powerpoint/2010/main" val="1392038808"/>
              </p:ext>
            </p:extLst>
          </p:nvPr>
        </p:nvGraphicFramePr>
        <p:xfrm>
          <a:off x="228599" y="1676402"/>
          <a:ext cx="8512233" cy="5113912"/>
        </p:xfrm>
        <a:graphic>
          <a:graphicData uri="http://schemas.openxmlformats.org/drawingml/2006/table">
            <a:tbl>
              <a:tblPr firstRow="1" bandRow="1">
                <a:tableStyleId>{5C22544A-7EE6-4342-B048-85BDC9FD1C3A}</a:tableStyleId>
              </a:tblPr>
              <a:tblGrid>
                <a:gridCol w="8512233">
                  <a:extLst>
                    <a:ext uri="{9D8B030D-6E8A-4147-A177-3AD203B41FA5}">
                      <a16:colId xmlns:a16="http://schemas.microsoft.com/office/drawing/2014/main" val="1967692155"/>
                    </a:ext>
                  </a:extLst>
                </a:gridCol>
              </a:tblGrid>
              <a:tr h="433446">
                <a:tc>
                  <a:txBody>
                    <a:bodyPr/>
                    <a:lstStyle/>
                    <a:p>
                      <a:pPr algn="ctr"/>
                      <a:r>
                        <a:rPr lang="fa-IR" sz="2300" dirty="0">
                          <a:cs typeface="B Mitra" panose="00000400000000000000" pitchFamily="2" charset="-78"/>
                        </a:rPr>
                        <a:t>منظومه مرکزی</a:t>
                      </a:r>
                      <a:endParaRPr lang="en-US" sz="2300" dirty="0">
                        <a:cs typeface="B Mitra" panose="00000400000000000000" pitchFamily="2" charset="-78"/>
                      </a:endParaRPr>
                    </a:p>
                  </a:txBody>
                  <a:tcPr/>
                </a:tc>
                <a:extLst>
                  <a:ext uri="{0D108BD9-81ED-4DB2-BD59-A6C34878D82A}">
                    <a16:rowId xmlns:a16="http://schemas.microsoft.com/office/drawing/2014/main" val="1245825466"/>
                  </a:ext>
                </a:extLst>
              </a:tr>
              <a:tr h="4671952">
                <a:tc>
                  <a:txBody>
                    <a:bodyPr/>
                    <a:lstStyle/>
                    <a:p>
                      <a:pPr marL="285750" lvl="0" indent="-285750" algn="justLow" rtl="1">
                        <a:buFont typeface="Arial" panose="020B0604020202020204" pitchFamily="34" charset="0"/>
                        <a:buChar char="•"/>
                      </a:pPr>
                      <a:r>
                        <a:rPr lang="ar-SA" sz="2300" kern="1200" dirty="0">
                          <a:solidFill>
                            <a:schemeClr val="dk1"/>
                          </a:solidFill>
                          <a:effectLst/>
                          <a:latin typeface="+mn-lt"/>
                          <a:ea typeface="+mn-ea"/>
                          <a:cs typeface="B Mitra" panose="00000400000000000000" pitchFamily="2" charset="-78"/>
                        </a:rPr>
                        <a:t>تعدد روستاهای بسیار کوچک و کوچک، با جمعیت کمتر از 50 خانوار در منظومه ( 45.5 درصد کل سکونتگاه های روستایی )</a:t>
                      </a:r>
                    </a:p>
                    <a:p>
                      <a:pPr marL="285750" lvl="0" indent="-285750" algn="justLow" rtl="1">
                        <a:buFont typeface="Arial" panose="020B0604020202020204" pitchFamily="34" charset="0"/>
                        <a:buChar char="•"/>
                      </a:pPr>
                      <a:r>
                        <a:rPr lang="ar-SA" sz="2300" kern="1200" dirty="0">
                          <a:solidFill>
                            <a:schemeClr val="dk1"/>
                          </a:solidFill>
                          <a:effectLst/>
                          <a:latin typeface="+mn-lt"/>
                          <a:ea typeface="+mn-ea"/>
                          <a:cs typeface="B Mitra" panose="00000400000000000000" pitchFamily="2" charset="-78"/>
                        </a:rPr>
                        <a:t>کیفیت نامناسب زیرساخت های عمومی به ویژه فرسودگی شبکه برق رسانی ( شامل ترانس زمینی و هوایی، افت فشار برق، قرارگیری نامناسب تیرهای چراغ برق در طول معابر روستایی )</a:t>
                      </a:r>
                    </a:p>
                    <a:p>
                      <a:pPr marL="285750" lvl="0" indent="-285750" algn="justLow" rtl="1">
                        <a:buFont typeface="Arial" panose="020B0604020202020204" pitchFamily="34" charset="0"/>
                        <a:buChar char="•"/>
                      </a:pPr>
                      <a:r>
                        <a:rPr lang="ar-SA" sz="2300" kern="1200" dirty="0">
                          <a:solidFill>
                            <a:schemeClr val="dk1"/>
                          </a:solidFill>
                          <a:effectLst/>
                          <a:latin typeface="+mn-lt"/>
                          <a:ea typeface="+mn-ea"/>
                          <a:cs typeface="B Mitra" panose="00000400000000000000" pitchFamily="2" charset="-78"/>
                        </a:rPr>
                        <a:t>محرومیت روستاهای منظومه از خدمات و امکانت فرهنگی – ورزشی</a:t>
                      </a:r>
                      <a:endParaRPr lang="fa-IR" sz="2300" kern="1200" dirty="0">
                        <a:solidFill>
                          <a:schemeClr val="dk1"/>
                        </a:solidFill>
                        <a:effectLst/>
                        <a:latin typeface="+mn-lt"/>
                        <a:ea typeface="+mn-ea"/>
                        <a:cs typeface="B Mitra" panose="00000400000000000000" pitchFamily="2" charset="-78"/>
                      </a:endParaRPr>
                    </a:p>
                    <a:p>
                      <a:pPr marL="285750" lvl="0" indent="-285750" algn="justLow" rtl="1">
                        <a:buFont typeface="Arial" panose="020B0604020202020204" pitchFamily="34" charset="0"/>
                        <a:buChar char="•"/>
                      </a:pPr>
                      <a:r>
                        <a:rPr lang="ar-SA" sz="2300" kern="1200" dirty="0">
                          <a:solidFill>
                            <a:schemeClr val="dk1"/>
                          </a:solidFill>
                          <a:effectLst/>
                          <a:latin typeface="+mn-lt"/>
                          <a:ea typeface="+mn-ea"/>
                          <a:cs typeface="B Mitra" panose="00000400000000000000" pitchFamily="2" charset="-78"/>
                        </a:rPr>
                        <a:t>بی‌توجهی به کارکرد سکونتگاه‌های روستایی با توجه به نقش عملکردی حوزه در سازمان فضایی مطلوب؛</a:t>
                      </a:r>
                    </a:p>
                    <a:p>
                      <a:pPr marL="285750" lvl="0" indent="-285750" algn="justLow" rtl="1">
                        <a:buFont typeface="Arial" panose="020B0604020202020204" pitchFamily="34" charset="0"/>
                        <a:buChar char="•"/>
                      </a:pPr>
                      <a:r>
                        <a:rPr lang="ar-SA" sz="2300" kern="1200" dirty="0">
                          <a:solidFill>
                            <a:schemeClr val="dk1"/>
                          </a:solidFill>
                          <a:effectLst/>
                          <a:latin typeface="+mn-lt"/>
                          <a:ea typeface="+mn-ea"/>
                          <a:cs typeface="B Mitra" panose="00000400000000000000" pitchFamily="2" charset="-78"/>
                        </a:rPr>
                        <a:t>مراجعه جمعیت منظومه به مرکز استان برای تأمین مایحتاج؛</a:t>
                      </a:r>
                    </a:p>
                    <a:p>
                      <a:pPr marL="285750" lvl="0" indent="-285750" algn="justLow" rtl="1">
                        <a:buFont typeface="Arial" panose="020B0604020202020204" pitchFamily="34" charset="0"/>
                        <a:buChar char="•"/>
                      </a:pPr>
                      <a:r>
                        <a:rPr lang="ar-SA" sz="2300" kern="1200" dirty="0">
                          <a:solidFill>
                            <a:schemeClr val="dk1"/>
                          </a:solidFill>
                          <a:effectLst/>
                          <a:latin typeface="+mn-lt"/>
                          <a:ea typeface="+mn-ea"/>
                          <a:cs typeface="B Mitra" panose="00000400000000000000" pitchFamily="2" charset="-78"/>
                        </a:rPr>
                        <a:t>پایین بودن سطح مساکن مقاوم سازی شده؛</a:t>
                      </a:r>
                    </a:p>
                    <a:p>
                      <a:pPr marL="285750" lvl="0" indent="-285750" algn="justLow" rtl="1">
                        <a:buFont typeface="Arial" panose="020B0604020202020204" pitchFamily="34" charset="0"/>
                        <a:buChar char="•"/>
                      </a:pPr>
                      <a:r>
                        <a:rPr lang="ar-SA" sz="2300" kern="1200" dirty="0">
                          <a:solidFill>
                            <a:schemeClr val="dk1"/>
                          </a:solidFill>
                          <a:effectLst/>
                          <a:latin typeface="+mn-lt"/>
                          <a:ea typeface="+mn-ea"/>
                          <a:cs typeface="B Mitra" panose="00000400000000000000" pitchFamily="2" charset="-78"/>
                        </a:rPr>
                        <a:t>ضعف مقاوم سازی مساکن روستایی و کالبد روستاهای منظومه برای مقابله با مخاطرات طبیعی به ویژه سیل، رانش، زمین لغزش و فرسایش؛</a:t>
                      </a:r>
                    </a:p>
                    <a:p>
                      <a:pPr marL="285750" lvl="0" indent="-285750" algn="justLow" rtl="1">
                        <a:buFont typeface="Arial" panose="020B0604020202020204" pitchFamily="34" charset="0"/>
                        <a:buChar char="•"/>
                      </a:pPr>
                      <a:r>
                        <a:rPr lang="ar-SA" sz="2300" kern="1200" dirty="0">
                          <a:solidFill>
                            <a:schemeClr val="dk1"/>
                          </a:solidFill>
                          <a:effectLst/>
                          <a:latin typeface="+mn-lt"/>
                          <a:ea typeface="+mn-ea"/>
                          <a:cs typeface="B Mitra" panose="00000400000000000000" pitchFamily="2" charset="-78"/>
                        </a:rPr>
                        <a:t>خطر سیلاب و آب گرفتگی در طول جریانات آب سطحی به سبب رعایت نکردن حریم و لایروبی.</a:t>
                      </a:r>
                    </a:p>
                  </a:txBody>
                  <a:tcPr/>
                </a:tc>
                <a:extLst>
                  <a:ext uri="{0D108BD9-81ED-4DB2-BD59-A6C34878D82A}">
                    <a16:rowId xmlns:a16="http://schemas.microsoft.com/office/drawing/2014/main" val="743674325"/>
                  </a:ext>
                </a:extLst>
              </a:tr>
            </a:tbl>
          </a:graphicData>
        </a:graphic>
      </p:graphicFrame>
    </p:spTree>
    <p:extLst>
      <p:ext uri="{BB962C8B-B14F-4D97-AF65-F5344CB8AC3E}">
        <p14:creationId xmlns:p14="http://schemas.microsoft.com/office/powerpoint/2010/main" val="93811664"/>
      </p:ext>
    </p:extLst>
  </p:cSld>
  <p:clrMapOvr>
    <a:masterClrMapping/>
  </p:clrMapOvr>
  <p:transition spd="slow">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685800"/>
          </a:xfrm>
        </p:spPr>
        <p:txBody>
          <a:bodyPr>
            <a:normAutofit/>
          </a:bodyPr>
          <a:lstStyle/>
          <a:p>
            <a:pPr algn="r" rtl="1"/>
            <a:r>
              <a:rPr lang="fa-IR" sz="3200" dirty="0">
                <a:cs typeface="B Koodak" panose="00000700000000000000" pitchFamily="2" charset="-78"/>
              </a:rPr>
              <a:t>7-محدودیت ها و تنگناها</a:t>
            </a:r>
            <a:endParaRPr lang="en-US" sz="3200" dirty="0">
              <a:cs typeface="B Koodak" panose="00000700000000000000" pitchFamily="2" charset="-78"/>
            </a:endParaRPr>
          </a:p>
        </p:txBody>
      </p:sp>
      <p:sp>
        <p:nvSpPr>
          <p:cNvPr id="4" name="Rectangle 3"/>
          <p:cNvSpPr/>
          <p:nvPr/>
        </p:nvSpPr>
        <p:spPr>
          <a:xfrm>
            <a:off x="6505053" y="1288534"/>
            <a:ext cx="1628972" cy="461665"/>
          </a:xfrm>
          <a:prstGeom prst="rect">
            <a:avLst/>
          </a:prstGeom>
        </p:spPr>
        <p:txBody>
          <a:bodyPr wrap="none">
            <a:spAutoFit/>
          </a:bodyPr>
          <a:lstStyle/>
          <a:p>
            <a:pPr algn="just" rtl="1"/>
            <a:r>
              <a:rPr lang="fa-IR" sz="2400" dirty="0">
                <a:cs typeface="B Koodak" panose="00000700000000000000" pitchFamily="2" charset="-78"/>
              </a:rPr>
              <a:t>3-7: اجتماعی</a:t>
            </a:r>
            <a:endParaRPr lang="en-US" sz="2400" dirty="0">
              <a:cs typeface="B Koodak" panose="00000700000000000000" pitchFamily="2" charset="-78"/>
            </a:endParaRPr>
          </a:p>
        </p:txBody>
      </p:sp>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Content Placeholder 8"/>
          <p:cNvGraphicFramePr>
            <a:graphicFrameLocks noGrp="1"/>
          </p:cNvGraphicFramePr>
          <p:nvPr>
            <p:ph idx="1"/>
            <p:extLst>
              <p:ext uri="{D42A27DB-BD31-4B8C-83A1-F6EECF244321}">
                <p14:modId xmlns:p14="http://schemas.microsoft.com/office/powerpoint/2010/main" val="1344104278"/>
              </p:ext>
            </p:extLst>
          </p:nvPr>
        </p:nvGraphicFramePr>
        <p:xfrm>
          <a:off x="228600" y="1676401"/>
          <a:ext cx="8610600" cy="4893701"/>
        </p:xfrm>
        <a:graphic>
          <a:graphicData uri="http://schemas.openxmlformats.org/drawingml/2006/table">
            <a:tbl>
              <a:tblPr firstRow="1" bandRow="1">
                <a:tableStyleId>{5C22544A-7EE6-4342-B048-85BDC9FD1C3A}</a:tableStyleId>
              </a:tblPr>
              <a:tblGrid>
                <a:gridCol w="8610600">
                  <a:extLst>
                    <a:ext uri="{9D8B030D-6E8A-4147-A177-3AD203B41FA5}">
                      <a16:colId xmlns:a16="http://schemas.microsoft.com/office/drawing/2014/main" val="1967692155"/>
                    </a:ext>
                  </a:extLst>
                </a:gridCol>
              </a:tblGrid>
              <a:tr h="440297">
                <a:tc>
                  <a:txBody>
                    <a:bodyPr/>
                    <a:lstStyle/>
                    <a:p>
                      <a:pPr algn="ctr"/>
                      <a:r>
                        <a:rPr lang="fa-IR" sz="2400" dirty="0">
                          <a:cs typeface="B Mitra" panose="00000400000000000000" pitchFamily="2" charset="-78"/>
                        </a:rPr>
                        <a:t>منظومه مرکزی</a:t>
                      </a:r>
                      <a:endParaRPr lang="en-US" sz="2400" dirty="0">
                        <a:cs typeface="B Mitra" panose="00000400000000000000" pitchFamily="2" charset="-78"/>
                      </a:endParaRPr>
                    </a:p>
                  </a:txBody>
                  <a:tcPr/>
                </a:tc>
                <a:extLst>
                  <a:ext uri="{0D108BD9-81ED-4DB2-BD59-A6C34878D82A}">
                    <a16:rowId xmlns:a16="http://schemas.microsoft.com/office/drawing/2014/main" val="1245825466"/>
                  </a:ext>
                </a:extLst>
              </a:tr>
              <a:tr h="4436501">
                <a:tc>
                  <a:txBody>
                    <a:bodyPr/>
                    <a:lstStyle/>
                    <a:p>
                      <a:pPr marL="285750" lvl="0" indent="-285750" algn="justLow" rtl="1">
                        <a:buFont typeface="Arial" panose="020B0604020202020204" pitchFamily="34" charset="0"/>
                        <a:buChar char="•"/>
                      </a:pPr>
                      <a:r>
                        <a:rPr lang="ar-SA" sz="2400" kern="1200" dirty="0">
                          <a:solidFill>
                            <a:schemeClr val="dk1"/>
                          </a:solidFill>
                          <a:effectLst/>
                          <a:latin typeface="+mn-lt"/>
                          <a:ea typeface="+mn-ea"/>
                          <a:cs typeface="B Mitra" panose="00000400000000000000" pitchFamily="2" charset="-78"/>
                        </a:rPr>
                        <a:t>تغییر و انتقال تدریجی جمعیت از ساختاری جوان به ساختاری میانسال و سالخورده</a:t>
                      </a:r>
                    </a:p>
                    <a:p>
                      <a:pPr marL="285750" lvl="0" indent="-285750" algn="justLow" rtl="1">
                        <a:buFont typeface="Arial" panose="020B0604020202020204" pitchFamily="34" charset="0"/>
                        <a:buChar char="•"/>
                      </a:pPr>
                      <a:r>
                        <a:rPr lang="ar-SA" sz="2400" kern="1200" dirty="0">
                          <a:solidFill>
                            <a:schemeClr val="dk1"/>
                          </a:solidFill>
                          <a:effectLst/>
                          <a:latin typeface="+mn-lt"/>
                          <a:ea typeface="+mn-ea"/>
                          <a:cs typeface="B Mitra" panose="00000400000000000000" pitchFamily="2" charset="-78"/>
                        </a:rPr>
                        <a:t>پایین بودن سهم زنان در مدیریت روستاهای بخش</a:t>
                      </a:r>
                    </a:p>
                    <a:p>
                      <a:pPr marL="285750" lvl="0" indent="-285750" algn="justLow" rtl="1">
                        <a:buFont typeface="Arial" panose="020B0604020202020204" pitchFamily="34" charset="0"/>
                        <a:buChar char="•"/>
                      </a:pPr>
                      <a:r>
                        <a:rPr lang="ar-SA" sz="2400" kern="1200" dirty="0">
                          <a:solidFill>
                            <a:schemeClr val="dk1"/>
                          </a:solidFill>
                          <a:effectLst/>
                          <a:latin typeface="+mn-lt"/>
                          <a:ea typeface="+mn-ea"/>
                          <a:cs typeface="B Mitra" panose="00000400000000000000" pitchFamily="2" charset="-78"/>
                        </a:rPr>
                        <a:t>سطح پایین سواد زنان روستایی ساکن در بخش مرکزی( 72.8 درصد ) کمتر از میانگین استانی</a:t>
                      </a:r>
                    </a:p>
                    <a:p>
                      <a:pPr marL="285750" lvl="0" indent="-285750" algn="justLow" rtl="1">
                        <a:buFont typeface="Arial" panose="020B0604020202020204" pitchFamily="34" charset="0"/>
                        <a:buChar char="•"/>
                      </a:pPr>
                      <a:r>
                        <a:rPr lang="ar-SA" sz="2400" kern="1200" dirty="0">
                          <a:solidFill>
                            <a:schemeClr val="dk1"/>
                          </a:solidFill>
                          <a:effectLst/>
                          <a:latin typeface="+mn-lt"/>
                          <a:ea typeface="+mn-ea"/>
                          <a:cs typeface="B Mitra" panose="00000400000000000000" pitchFamily="2" charset="-78"/>
                        </a:rPr>
                        <a:t>کمبود امکانات و خدمات آموزشی در سطح منظومه و ترک تحصیل دختران</a:t>
                      </a:r>
                    </a:p>
                    <a:p>
                      <a:pPr marL="285750" lvl="0" indent="-285750" algn="justLow" rtl="1">
                        <a:buFont typeface="Arial" panose="020B0604020202020204" pitchFamily="34" charset="0"/>
                        <a:buChar char="•"/>
                      </a:pPr>
                      <a:r>
                        <a:rPr lang="ar-SA" sz="2400" kern="1200" dirty="0">
                          <a:solidFill>
                            <a:schemeClr val="dk1"/>
                          </a:solidFill>
                          <a:effectLst/>
                          <a:latin typeface="+mn-lt"/>
                          <a:ea typeface="+mn-ea"/>
                          <a:cs typeface="B Mitra" panose="00000400000000000000" pitchFamily="2" charset="-78"/>
                        </a:rPr>
                        <a:t>کمبود مراکز و کانون های فرهنگی</a:t>
                      </a:r>
                      <a:endParaRPr lang="fa-IR" sz="2400" kern="1200" dirty="0">
                        <a:solidFill>
                          <a:schemeClr val="dk1"/>
                        </a:solidFill>
                        <a:effectLst/>
                        <a:latin typeface="+mn-lt"/>
                        <a:ea typeface="+mn-ea"/>
                        <a:cs typeface="B Mitra" panose="00000400000000000000" pitchFamily="2" charset="-78"/>
                      </a:endParaRPr>
                    </a:p>
                    <a:p>
                      <a:pPr marL="285750" lvl="0" indent="-285750" algn="justLow" rtl="1">
                        <a:buFont typeface="Arial" panose="020B0604020202020204" pitchFamily="34" charset="0"/>
                        <a:buChar char="•"/>
                      </a:pPr>
                      <a:r>
                        <a:rPr lang="ar-SA" sz="2400" kern="1200" dirty="0">
                          <a:solidFill>
                            <a:schemeClr val="dk1"/>
                          </a:solidFill>
                          <a:effectLst/>
                          <a:latin typeface="+mn-lt"/>
                          <a:ea typeface="+mn-ea"/>
                          <a:cs typeface="B Mitra" panose="00000400000000000000" pitchFamily="2" charset="-78"/>
                        </a:rPr>
                        <a:t>وجود شرایط سخت طبیعی در بخش های غربی و شرقی منظومه و اثرات آن در پایین بودن تعداد جمعیت آنها</a:t>
                      </a:r>
                    </a:p>
                    <a:p>
                      <a:pPr marL="285750" lvl="0" indent="-285750" algn="justLow" rtl="1">
                        <a:buFont typeface="Arial" panose="020B0604020202020204" pitchFamily="34" charset="0"/>
                        <a:buChar char="•"/>
                      </a:pPr>
                      <a:r>
                        <a:rPr lang="ar-SA" sz="2400" kern="1200" dirty="0">
                          <a:solidFill>
                            <a:schemeClr val="dk1"/>
                          </a:solidFill>
                          <a:effectLst/>
                          <a:latin typeface="+mn-lt"/>
                          <a:ea typeface="+mn-ea"/>
                          <a:cs typeface="B Mitra" panose="00000400000000000000" pitchFamily="2" charset="-78"/>
                        </a:rPr>
                        <a:t>میل و گرایش تنزلی رشد جمعیت به ویژه روند رشد منفی جمعیت در روستاهای واقع در شرایط نامطلوب طبیعی</a:t>
                      </a:r>
                    </a:p>
                    <a:p>
                      <a:pPr marL="285750" lvl="0" indent="-285750" algn="justLow" rtl="1">
                        <a:buFont typeface="Arial" panose="020B0604020202020204" pitchFamily="34" charset="0"/>
                        <a:buChar char="•"/>
                      </a:pPr>
                      <a:r>
                        <a:rPr lang="ar-SA" sz="2400" kern="1200" dirty="0">
                          <a:solidFill>
                            <a:schemeClr val="dk1"/>
                          </a:solidFill>
                          <a:effectLst/>
                          <a:latin typeface="+mn-lt"/>
                          <a:ea typeface="+mn-ea"/>
                          <a:cs typeface="B Mitra" panose="00000400000000000000" pitchFamily="2" charset="-78"/>
                        </a:rPr>
                        <a:t>وجود اختلافات و تفاوت از لحاظ نرخ باسوادی بین دو گروه جنسی زن و مرد</a:t>
                      </a:r>
                    </a:p>
                  </a:txBody>
                  <a:tcPr/>
                </a:tc>
                <a:extLst>
                  <a:ext uri="{0D108BD9-81ED-4DB2-BD59-A6C34878D82A}">
                    <a16:rowId xmlns:a16="http://schemas.microsoft.com/office/drawing/2014/main" val="743674325"/>
                  </a:ext>
                </a:extLst>
              </a:tr>
            </a:tbl>
          </a:graphicData>
        </a:graphic>
      </p:graphicFrame>
    </p:spTree>
    <p:extLst>
      <p:ext uri="{BB962C8B-B14F-4D97-AF65-F5344CB8AC3E}">
        <p14:creationId xmlns:p14="http://schemas.microsoft.com/office/powerpoint/2010/main" val="3571522201"/>
      </p:ext>
    </p:extLst>
  </p:cSld>
  <p:clrMapOvr>
    <a:masterClrMapping/>
  </p:clrMapOvr>
  <p:transition spd="slow">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685800"/>
          </a:xfrm>
        </p:spPr>
        <p:txBody>
          <a:bodyPr>
            <a:normAutofit/>
          </a:bodyPr>
          <a:lstStyle/>
          <a:p>
            <a:pPr algn="r" rtl="1"/>
            <a:r>
              <a:rPr lang="fa-IR" sz="3200" dirty="0">
                <a:cs typeface="B Koodak" panose="00000700000000000000" pitchFamily="2" charset="-78"/>
              </a:rPr>
              <a:t>7-محدودیت ها و تنگناها</a:t>
            </a:r>
            <a:endParaRPr lang="en-US" sz="3200" dirty="0">
              <a:cs typeface="B Koodak" panose="00000700000000000000" pitchFamily="2" charset="-78"/>
            </a:endParaRPr>
          </a:p>
        </p:txBody>
      </p:sp>
      <p:sp>
        <p:nvSpPr>
          <p:cNvPr id="4" name="Rectangle 3"/>
          <p:cNvSpPr/>
          <p:nvPr/>
        </p:nvSpPr>
        <p:spPr>
          <a:xfrm>
            <a:off x="6496237" y="1288534"/>
            <a:ext cx="1646606" cy="461665"/>
          </a:xfrm>
          <a:prstGeom prst="rect">
            <a:avLst/>
          </a:prstGeom>
        </p:spPr>
        <p:txBody>
          <a:bodyPr wrap="none">
            <a:spAutoFit/>
          </a:bodyPr>
          <a:lstStyle/>
          <a:p>
            <a:pPr algn="just" rtl="1"/>
            <a:r>
              <a:rPr lang="fa-IR" sz="2400" dirty="0">
                <a:cs typeface="B Koodak" panose="00000700000000000000" pitchFamily="2" charset="-78"/>
              </a:rPr>
              <a:t>4-7: اقتصادی</a:t>
            </a:r>
            <a:endParaRPr lang="en-US" sz="2400" dirty="0">
              <a:cs typeface="B Koodak" panose="00000700000000000000" pitchFamily="2" charset="-78"/>
            </a:endParaRPr>
          </a:p>
        </p:txBody>
      </p:sp>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Content Placeholder 8"/>
          <p:cNvGraphicFramePr>
            <a:graphicFrameLocks noGrp="1"/>
          </p:cNvGraphicFramePr>
          <p:nvPr>
            <p:ph idx="1"/>
            <p:extLst>
              <p:ext uri="{D42A27DB-BD31-4B8C-83A1-F6EECF244321}">
                <p14:modId xmlns:p14="http://schemas.microsoft.com/office/powerpoint/2010/main" val="4102677628"/>
              </p:ext>
            </p:extLst>
          </p:nvPr>
        </p:nvGraphicFramePr>
        <p:xfrm>
          <a:off x="228600" y="1676401"/>
          <a:ext cx="8534400" cy="5064022"/>
        </p:xfrm>
        <a:graphic>
          <a:graphicData uri="http://schemas.openxmlformats.org/drawingml/2006/table">
            <a:tbl>
              <a:tblPr firstRow="1" bandRow="1">
                <a:tableStyleId>{5C22544A-7EE6-4342-B048-85BDC9FD1C3A}</a:tableStyleId>
              </a:tblPr>
              <a:tblGrid>
                <a:gridCol w="8534400">
                  <a:extLst>
                    <a:ext uri="{9D8B030D-6E8A-4147-A177-3AD203B41FA5}">
                      <a16:colId xmlns:a16="http://schemas.microsoft.com/office/drawing/2014/main" val="1967692155"/>
                    </a:ext>
                  </a:extLst>
                </a:gridCol>
              </a:tblGrid>
              <a:tr h="346177">
                <a:tc>
                  <a:txBody>
                    <a:bodyPr/>
                    <a:lstStyle/>
                    <a:p>
                      <a:pPr algn="ctr"/>
                      <a:r>
                        <a:rPr lang="fa-IR" sz="2400" dirty="0">
                          <a:cs typeface="B Mitra" panose="00000400000000000000" pitchFamily="2" charset="-78"/>
                        </a:rPr>
                        <a:t>منظومه مرکزی</a:t>
                      </a:r>
                      <a:endParaRPr lang="en-US" sz="2400" dirty="0">
                        <a:cs typeface="B Mitra" panose="00000400000000000000" pitchFamily="2" charset="-78"/>
                      </a:endParaRPr>
                    </a:p>
                  </a:txBody>
                  <a:tcPr/>
                </a:tc>
                <a:extLst>
                  <a:ext uri="{0D108BD9-81ED-4DB2-BD59-A6C34878D82A}">
                    <a16:rowId xmlns:a16="http://schemas.microsoft.com/office/drawing/2014/main" val="1245825466"/>
                  </a:ext>
                </a:extLst>
              </a:tr>
              <a:tr h="4606822">
                <a:tc>
                  <a:txBody>
                    <a:bodyPr/>
                    <a:lstStyle/>
                    <a:p>
                      <a:pPr marL="285750" lvl="0" indent="-285750" algn="justLow" rtl="1">
                        <a:buFont typeface="Arial" panose="020B0604020202020204" pitchFamily="34" charset="0"/>
                        <a:buChar char="•"/>
                      </a:pPr>
                      <a:r>
                        <a:rPr lang="ar-SA" sz="2400" kern="1200" dirty="0">
                          <a:solidFill>
                            <a:schemeClr val="dk1"/>
                          </a:solidFill>
                          <a:effectLst/>
                          <a:latin typeface="+mn-lt"/>
                          <a:ea typeface="+mn-ea"/>
                          <a:cs typeface="B Mitra" panose="00000400000000000000" pitchFamily="2" charset="-78"/>
                        </a:rPr>
                        <a:t>عدم وجود صنایع تبدیلی مرتبط با تولیدات کشاورزی در منظومه</a:t>
                      </a:r>
                    </a:p>
                    <a:p>
                      <a:pPr marL="285750" lvl="0" indent="-285750" algn="justLow" rtl="1">
                        <a:buFont typeface="Arial" panose="020B0604020202020204" pitchFamily="34" charset="0"/>
                        <a:buChar char="•"/>
                      </a:pPr>
                      <a:r>
                        <a:rPr lang="ar-SA" sz="2400" kern="1200" dirty="0">
                          <a:solidFill>
                            <a:schemeClr val="dk1"/>
                          </a:solidFill>
                          <a:effectLst/>
                          <a:latin typeface="+mn-lt"/>
                          <a:ea typeface="+mn-ea"/>
                          <a:cs typeface="B Mitra" panose="00000400000000000000" pitchFamily="2" charset="-78"/>
                        </a:rPr>
                        <a:t>کمبود زیرساخت‌های اقتصادی و پشتیبان فعالیت و خدمات وابسته به بخش کشاورزی؛</a:t>
                      </a:r>
                      <a:endParaRPr lang="fa-IR" sz="2400" kern="1200" dirty="0">
                        <a:solidFill>
                          <a:schemeClr val="dk1"/>
                        </a:solidFill>
                        <a:effectLst/>
                        <a:latin typeface="+mn-lt"/>
                        <a:ea typeface="+mn-ea"/>
                        <a:cs typeface="B Mitra" panose="00000400000000000000" pitchFamily="2" charset="-78"/>
                      </a:endParaRPr>
                    </a:p>
                    <a:p>
                      <a:pPr marL="285750" lvl="0" indent="-285750" algn="justLow" rtl="1">
                        <a:buFont typeface="Arial" panose="020B0604020202020204" pitchFamily="34" charset="0"/>
                        <a:buChar char="•"/>
                      </a:pPr>
                      <a:r>
                        <a:rPr lang="ar-SA" sz="2400" kern="1200" dirty="0">
                          <a:solidFill>
                            <a:schemeClr val="dk1"/>
                          </a:solidFill>
                          <a:effectLst/>
                          <a:latin typeface="+mn-lt"/>
                          <a:ea typeface="+mn-ea"/>
                          <a:cs typeface="B Mitra" panose="00000400000000000000" pitchFamily="2" charset="-78"/>
                        </a:rPr>
                        <a:t>نامناسب بودن راههای دسترسی به بخش های شمالشرقی و شرقی منظومه و محدودیت در انتقال محصولات کشاورزی و دسترسی به بازار</a:t>
                      </a:r>
                    </a:p>
                    <a:p>
                      <a:pPr marL="285750" lvl="0" indent="-285750" algn="justLow" rtl="1">
                        <a:buFont typeface="Arial" panose="020B0604020202020204" pitchFamily="34" charset="0"/>
                        <a:buChar char="•"/>
                      </a:pPr>
                      <a:r>
                        <a:rPr lang="ar-SA" sz="2400" kern="1200" dirty="0">
                          <a:solidFill>
                            <a:schemeClr val="dk1"/>
                          </a:solidFill>
                          <a:effectLst/>
                          <a:latin typeface="+mn-lt"/>
                          <a:ea typeface="+mn-ea"/>
                          <a:cs typeface="B Mitra" panose="00000400000000000000" pitchFamily="2" charset="-78"/>
                        </a:rPr>
                        <a:t>مهاجرت نیروی فعال به خارج از منظومه به دلیل کمبود فرصت های شغلی در منظومه</a:t>
                      </a:r>
                      <a:endParaRPr lang="fa-IR" sz="2400" kern="1200" dirty="0">
                        <a:solidFill>
                          <a:schemeClr val="dk1"/>
                        </a:solidFill>
                        <a:effectLst/>
                        <a:latin typeface="+mn-lt"/>
                        <a:ea typeface="+mn-ea"/>
                        <a:cs typeface="B Mitra" panose="00000400000000000000" pitchFamily="2" charset="-78"/>
                      </a:endParaRPr>
                    </a:p>
                    <a:p>
                      <a:pPr marL="285750" lvl="0" indent="-285750" algn="justLow" rtl="1">
                        <a:buFont typeface="Arial" panose="020B0604020202020204" pitchFamily="34" charset="0"/>
                        <a:buChar char="•"/>
                      </a:pPr>
                      <a:r>
                        <a:rPr lang="ar-SA" sz="2400" kern="1200" dirty="0">
                          <a:solidFill>
                            <a:schemeClr val="dk1"/>
                          </a:solidFill>
                          <a:effectLst/>
                          <a:latin typeface="+mn-lt"/>
                          <a:ea typeface="+mn-ea"/>
                          <a:cs typeface="B Mitra" panose="00000400000000000000" pitchFamily="2" charset="-78"/>
                        </a:rPr>
                        <a:t>وجود روابط دلالی و سلف خری در خرید محصولات زراعی و باغی</a:t>
                      </a:r>
                    </a:p>
                    <a:p>
                      <a:pPr marL="285750" lvl="0" indent="-285750" algn="justLow" rtl="1">
                        <a:buFont typeface="Arial" panose="020B0604020202020204" pitchFamily="34" charset="0"/>
                        <a:buChar char="•"/>
                      </a:pPr>
                      <a:r>
                        <a:rPr lang="ar-SA" sz="2400" kern="1200" dirty="0">
                          <a:solidFill>
                            <a:schemeClr val="dk1"/>
                          </a:solidFill>
                          <a:effectLst/>
                          <a:latin typeface="+mn-lt"/>
                          <a:ea typeface="+mn-ea"/>
                          <a:cs typeface="B Mitra" panose="00000400000000000000" pitchFamily="2" charset="-78"/>
                        </a:rPr>
                        <a:t>سنتی بودن تولیدات کشاورزی به ویژه دامداری و پایین بودن راندمان تولید</a:t>
                      </a:r>
                    </a:p>
                    <a:p>
                      <a:pPr marL="285750" lvl="0" indent="-285750" algn="justLow" rtl="1">
                        <a:buFont typeface="Arial" panose="020B0604020202020204" pitchFamily="34" charset="0"/>
                        <a:buChar char="•"/>
                      </a:pPr>
                      <a:r>
                        <a:rPr lang="ar-SA" sz="2400" kern="1200" dirty="0">
                          <a:solidFill>
                            <a:schemeClr val="dk1"/>
                          </a:solidFill>
                          <a:effectLst/>
                          <a:latin typeface="+mn-lt"/>
                          <a:ea typeface="+mn-ea"/>
                          <a:cs typeface="B Mitra" panose="00000400000000000000" pitchFamily="2" charset="-78"/>
                        </a:rPr>
                        <a:t>ضعف و یا نابودی برخی از فعالیتهای مربوط به صنایع دستی و به حاشیه رفتن زنان روستایی در اقتصاد روستاهای منظومه</a:t>
                      </a:r>
                    </a:p>
                    <a:p>
                      <a:pPr marL="285750" lvl="0" indent="-285750" algn="justLow" rtl="1">
                        <a:buFont typeface="Arial" panose="020B0604020202020204" pitchFamily="34" charset="0"/>
                        <a:buChar char="•"/>
                      </a:pPr>
                      <a:r>
                        <a:rPr lang="ar-SA" sz="2400" kern="1200" dirty="0">
                          <a:solidFill>
                            <a:schemeClr val="dk1"/>
                          </a:solidFill>
                          <a:effectLst/>
                          <a:latin typeface="+mn-lt"/>
                          <a:ea typeface="+mn-ea"/>
                          <a:cs typeface="B Mitra" panose="00000400000000000000" pitchFamily="2" charset="-78"/>
                        </a:rPr>
                        <a:t>اوقافی بودن اراضی در بسیاری از روستاها و بروز مشکل مالکیت اراضی </a:t>
                      </a:r>
                    </a:p>
                    <a:p>
                      <a:pPr marL="285750" lvl="0" indent="-285750" algn="justLow" rtl="1">
                        <a:buFont typeface="Arial" panose="020B0604020202020204" pitchFamily="34" charset="0"/>
                        <a:buChar char="•"/>
                      </a:pPr>
                      <a:r>
                        <a:rPr lang="ar-SA" sz="2400" kern="1200" dirty="0">
                          <a:solidFill>
                            <a:schemeClr val="dk1"/>
                          </a:solidFill>
                          <a:effectLst/>
                          <a:latin typeface="+mn-lt"/>
                          <a:ea typeface="+mn-ea"/>
                          <a:cs typeface="B Mitra" panose="00000400000000000000" pitchFamily="2" charset="-78"/>
                        </a:rPr>
                        <a:t>انتقال </a:t>
                      </a:r>
                      <a:r>
                        <a:rPr lang="fa-IR" sz="2400" kern="1200" dirty="0">
                          <a:solidFill>
                            <a:schemeClr val="dk1"/>
                          </a:solidFill>
                          <a:effectLst/>
                          <a:latin typeface="+mn-lt"/>
                          <a:ea typeface="+mn-ea"/>
                          <a:cs typeface="B Mitra" panose="00000400000000000000" pitchFamily="2" charset="-78"/>
                        </a:rPr>
                        <a:t>بخشی از </a:t>
                      </a:r>
                      <a:r>
                        <a:rPr lang="ar-SA" sz="2400" kern="1200" dirty="0">
                          <a:solidFill>
                            <a:schemeClr val="dk1"/>
                          </a:solidFill>
                          <a:effectLst/>
                          <a:latin typeface="+mn-lt"/>
                          <a:ea typeface="+mn-ea"/>
                          <a:cs typeface="B Mitra" panose="00000400000000000000" pitchFamily="2" charset="-78"/>
                        </a:rPr>
                        <a:t>تولیدات کشاورزی منظومه از جمله حبوبات جهت بسته بندی به خارج از منظومه</a:t>
                      </a:r>
                    </a:p>
                  </a:txBody>
                  <a:tcPr/>
                </a:tc>
                <a:extLst>
                  <a:ext uri="{0D108BD9-81ED-4DB2-BD59-A6C34878D82A}">
                    <a16:rowId xmlns:a16="http://schemas.microsoft.com/office/drawing/2014/main" val="743674325"/>
                  </a:ext>
                </a:extLst>
              </a:tr>
            </a:tbl>
          </a:graphicData>
        </a:graphic>
      </p:graphicFrame>
    </p:spTree>
    <p:extLst>
      <p:ext uri="{BB962C8B-B14F-4D97-AF65-F5344CB8AC3E}">
        <p14:creationId xmlns:p14="http://schemas.microsoft.com/office/powerpoint/2010/main" val="2496805641"/>
      </p:ext>
    </p:extLst>
  </p:cSld>
  <p:clrMapOvr>
    <a:masterClrMapping/>
  </p:clrMapOvr>
  <p:transition spd="slow">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685800"/>
          </a:xfrm>
        </p:spPr>
        <p:txBody>
          <a:bodyPr>
            <a:normAutofit/>
          </a:bodyPr>
          <a:lstStyle/>
          <a:p>
            <a:pPr algn="r" rtl="1"/>
            <a:r>
              <a:rPr lang="fa-IR" sz="3200" dirty="0">
                <a:cs typeface="B Koodak" panose="00000700000000000000" pitchFamily="2" charset="-78"/>
              </a:rPr>
              <a:t>7-محدودیت ها و تنگناها</a:t>
            </a:r>
            <a:endParaRPr lang="en-US" sz="3200" dirty="0">
              <a:cs typeface="B Koodak" panose="00000700000000000000" pitchFamily="2" charset="-78"/>
            </a:endParaRPr>
          </a:p>
        </p:txBody>
      </p:sp>
      <p:sp>
        <p:nvSpPr>
          <p:cNvPr id="4" name="Rectangle 3"/>
          <p:cNvSpPr/>
          <p:nvPr/>
        </p:nvSpPr>
        <p:spPr>
          <a:xfrm>
            <a:off x="6363991" y="1288534"/>
            <a:ext cx="1911101" cy="461665"/>
          </a:xfrm>
          <a:prstGeom prst="rect">
            <a:avLst/>
          </a:prstGeom>
        </p:spPr>
        <p:txBody>
          <a:bodyPr wrap="none">
            <a:spAutoFit/>
          </a:bodyPr>
          <a:lstStyle/>
          <a:p>
            <a:pPr algn="just" rtl="1"/>
            <a:r>
              <a:rPr lang="fa-IR" sz="2400" dirty="0">
                <a:cs typeface="B Koodak" panose="00000700000000000000" pitchFamily="2" charset="-78"/>
              </a:rPr>
              <a:t>5-7: گردشگری</a:t>
            </a:r>
            <a:endParaRPr lang="en-US" sz="2400" dirty="0">
              <a:cs typeface="B Koodak" panose="00000700000000000000" pitchFamily="2" charset="-78"/>
            </a:endParaRPr>
          </a:p>
        </p:txBody>
      </p:sp>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Content Placeholder 8"/>
          <p:cNvGraphicFramePr>
            <a:graphicFrameLocks noGrp="1"/>
          </p:cNvGraphicFramePr>
          <p:nvPr>
            <p:ph idx="1"/>
            <p:extLst>
              <p:ext uri="{D42A27DB-BD31-4B8C-83A1-F6EECF244321}">
                <p14:modId xmlns:p14="http://schemas.microsoft.com/office/powerpoint/2010/main" val="2843908702"/>
              </p:ext>
            </p:extLst>
          </p:nvPr>
        </p:nvGraphicFramePr>
        <p:xfrm>
          <a:off x="228600" y="1676401"/>
          <a:ext cx="8534400" cy="4824382"/>
        </p:xfrm>
        <a:graphic>
          <a:graphicData uri="http://schemas.openxmlformats.org/drawingml/2006/table">
            <a:tbl>
              <a:tblPr firstRow="1" bandRow="1">
                <a:tableStyleId>{5C22544A-7EE6-4342-B048-85BDC9FD1C3A}</a:tableStyleId>
              </a:tblPr>
              <a:tblGrid>
                <a:gridCol w="8534400">
                  <a:extLst>
                    <a:ext uri="{9D8B030D-6E8A-4147-A177-3AD203B41FA5}">
                      <a16:colId xmlns:a16="http://schemas.microsoft.com/office/drawing/2014/main" val="1967692155"/>
                    </a:ext>
                  </a:extLst>
                </a:gridCol>
              </a:tblGrid>
              <a:tr h="433417">
                <a:tc>
                  <a:txBody>
                    <a:bodyPr/>
                    <a:lstStyle/>
                    <a:p>
                      <a:pPr algn="ctr"/>
                      <a:r>
                        <a:rPr lang="fa-IR" sz="2400" dirty="0">
                          <a:cs typeface="B Mitra" panose="00000400000000000000" pitchFamily="2" charset="-78"/>
                        </a:rPr>
                        <a:t>منظومه مرکزی</a:t>
                      </a:r>
                      <a:endParaRPr lang="en-US" sz="2400" dirty="0">
                        <a:cs typeface="B Mitra" panose="00000400000000000000" pitchFamily="2" charset="-78"/>
                      </a:endParaRPr>
                    </a:p>
                  </a:txBody>
                  <a:tcPr/>
                </a:tc>
                <a:extLst>
                  <a:ext uri="{0D108BD9-81ED-4DB2-BD59-A6C34878D82A}">
                    <a16:rowId xmlns:a16="http://schemas.microsoft.com/office/drawing/2014/main" val="1245825466"/>
                  </a:ext>
                </a:extLst>
              </a:tr>
              <a:tr h="4367182">
                <a:tc>
                  <a:txBody>
                    <a:bodyPr/>
                    <a:lstStyle/>
                    <a:p>
                      <a:pPr marL="285750" lvl="0" indent="-285750" algn="justLow" rtl="1">
                        <a:buFont typeface="Arial" panose="020B0604020202020204" pitchFamily="34" charset="0"/>
                        <a:buChar char="•"/>
                      </a:pPr>
                      <a:r>
                        <a:rPr lang="ar-SA" sz="2400" kern="1200" dirty="0">
                          <a:solidFill>
                            <a:schemeClr val="dk1"/>
                          </a:solidFill>
                          <a:effectLst/>
                          <a:latin typeface="+mn-lt"/>
                          <a:ea typeface="+mn-ea"/>
                          <a:cs typeface="B Mitra" panose="00000400000000000000" pitchFamily="2" charset="-78"/>
                        </a:rPr>
                        <a:t>نامناسب بودن برنامه های بازاریابی و معرفی جاذبه های گردشگری شهرستان شهرستان سلطانیه در رسانه های ملی، شبکه های مجازی و ...</a:t>
                      </a:r>
                    </a:p>
                    <a:p>
                      <a:pPr marL="285750" lvl="0" indent="-285750" algn="justLow" rtl="1">
                        <a:buFont typeface="Arial" panose="020B0604020202020204" pitchFamily="34" charset="0"/>
                        <a:buChar char="•"/>
                      </a:pPr>
                      <a:r>
                        <a:rPr lang="ar-SA" sz="2400" kern="1200" dirty="0">
                          <a:solidFill>
                            <a:schemeClr val="dk1"/>
                          </a:solidFill>
                          <a:effectLst/>
                          <a:latin typeface="+mn-lt"/>
                          <a:ea typeface="+mn-ea"/>
                          <a:cs typeface="B Mitra" panose="00000400000000000000" pitchFamily="2" charset="-78"/>
                        </a:rPr>
                        <a:t>عدم بهره برداری مناسب و بهینه از جاذبه های گردشگری بخش مرکزی</a:t>
                      </a:r>
                    </a:p>
                    <a:p>
                      <a:pPr marL="285750" lvl="0" indent="-285750" algn="justLow" rtl="1">
                        <a:buFont typeface="Arial" panose="020B0604020202020204" pitchFamily="34" charset="0"/>
                        <a:buChar char="•"/>
                      </a:pPr>
                      <a:r>
                        <a:rPr lang="ar-SA" sz="2400" kern="1200" dirty="0">
                          <a:solidFill>
                            <a:schemeClr val="dk1"/>
                          </a:solidFill>
                          <a:effectLst/>
                          <a:latin typeface="+mn-lt"/>
                          <a:ea typeface="+mn-ea"/>
                          <a:cs typeface="B Mitra" panose="00000400000000000000" pitchFamily="2" charset="-78"/>
                        </a:rPr>
                        <a:t>ضعف زیرساخت های ارتباطی در روستاهای دارای پتانسیل و جاذبه گردشگری</a:t>
                      </a:r>
                    </a:p>
                    <a:p>
                      <a:pPr marL="285750" lvl="0" indent="-285750" algn="justLow" rtl="1">
                        <a:buFont typeface="Arial" panose="020B0604020202020204" pitchFamily="34" charset="0"/>
                        <a:buChar char="•"/>
                      </a:pPr>
                      <a:r>
                        <a:rPr lang="ar-SA" sz="2400" kern="1200" dirty="0">
                          <a:solidFill>
                            <a:schemeClr val="dk1"/>
                          </a:solidFill>
                          <a:effectLst/>
                          <a:latin typeface="+mn-lt"/>
                          <a:ea typeface="+mn-ea"/>
                          <a:cs typeface="B Mitra" panose="00000400000000000000" pitchFamily="2" charset="-78"/>
                        </a:rPr>
                        <a:t>کمبود امکانات و خدمات تفریحی – رفاهی و گردشگری در سطح بخش</a:t>
                      </a:r>
                    </a:p>
                    <a:p>
                      <a:pPr marL="285750" lvl="0" indent="-285750" algn="justLow" rtl="1">
                        <a:buFont typeface="Arial" panose="020B0604020202020204" pitchFamily="34" charset="0"/>
                        <a:buChar char="•"/>
                      </a:pPr>
                      <a:r>
                        <a:rPr lang="ar-SA" sz="2400" kern="1200" dirty="0">
                          <a:solidFill>
                            <a:schemeClr val="dk1"/>
                          </a:solidFill>
                          <a:effectLst/>
                          <a:latin typeface="+mn-lt"/>
                          <a:ea typeface="+mn-ea"/>
                          <a:cs typeface="B Mitra" panose="00000400000000000000" pitchFamily="2" charset="-78"/>
                        </a:rPr>
                        <a:t>سطح پائین تمایل به سرمایه گذاری در بخش گردشگری </a:t>
                      </a:r>
                    </a:p>
                    <a:p>
                      <a:pPr marL="285750" lvl="0" indent="-285750" algn="justLow" rtl="1">
                        <a:buFont typeface="Arial" panose="020B0604020202020204" pitchFamily="34" charset="0"/>
                        <a:buChar char="•"/>
                      </a:pPr>
                      <a:r>
                        <a:rPr lang="ar-SA" sz="2400" kern="1200" dirty="0">
                          <a:solidFill>
                            <a:schemeClr val="dk1"/>
                          </a:solidFill>
                          <a:effectLst/>
                          <a:latin typeface="+mn-lt"/>
                          <a:ea typeface="+mn-ea"/>
                          <a:cs typeface="B Mitra" panose="00000400000000000000" pitchFamily="2" charset="-78"/>
                        </a:rPr>
                        <a:t>عدم وجود فروشگاه های عرضه محصولات صنایع دستی در روستاهای دارای جاذبه گردشگری و هنر دستی</a:t>
                      </a:r>
                    </a:p>
                    <a:p>
                      <a:pPr marL="285750" lvl="0" indent="-285750" algn="justLow" rtl="1">
                        <a:buFont typeface="Arial" panose="020B0604020202020204" pitchFamily="34" charset="0"/>
                        <a:buChar char="•"/>
                      </a:pPr>
                      <a:r>
                        <a:rPr lang="ar-SA" sz="2400" kern="1200" dirty="0">
                          <a:solidFill>
                            <a:schemeClr val="dk1"/>
                          </a:solidFill>
                          <a:effectLst/>
                          <a:latin typeface="+mn-lt"/>
                          <a:ea typeface="+mn-ea"/>
                          <a:cs typeface="B Mitra" panose="00000400000000000000" pitchFamily="2" charset="-78"/>
                        </a:rPr>
                        <a:t>عدم معرفی مناسب جاذبه های گردشگری روستایی و طبیعت گردی در سطح منطقه و ملی</a:t>
                      </a:r>
                    </a:p>
                  </a:txBody>
                  <a:tcPr/>
                </a:tc>
                <a:extLst>
                  <a:ext uri="{0D108BD9-81ED-4DB2-BD59-A6C34878D82A}">
                    <a16:rowId xmlns:a16="http://schemas.microsoft.com/office/drawing/2014/main" val="743674325"/>
                  </a:ext>
                </a:extLst>
              </a:tr>
            </a:tbl>
          </a:graphicData>
        </a:graphic>
      </p:graphicFrame>
    </p:spTree>
    <p:extLst>
      <p:ext uri="{BB962C8B-B14F-4D97-AF65-F5344CB8AC3E}">
        <p14:creationId xmlns:p14="http://schemas.microsoft.com/office/powerpoint/2010/main" val="702754910"/>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H="1">
            <a:off x="533601" y="1627412"/>
            <a:ext cx="8042563"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22532" name="TextBox 3"/>
          <p:cNvSpPr txBox="1">
            <a:spLocks noChangeArrowheads="1"/>
          </p:cNvSpPr>
          <p:nvPr/>
        </p:nvSpPr>
        <p:spPr bwMode="auto">
          <a:xfrm>
            <a:off x="511235" y="1779079"/>
            <a:ext cx="80425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rtl="1" fontAlgn="base">
              <a:spcBef>
                <a:spcPct val="0"/>
              </a:spcBef>
              <a:spcAft>
                <a:spcPct val="0"/>
              </a:spcAft>
              <a:buNone/>
            </a:pPr>
            <a:r>
              <a:rPr lang="ar-SA" altLang="fa-IR" sz="2400" b="1" dirty="0">
                <a:solidFill>
                  <a:prstClr val="black"/>
                </a:solidFill>
                <a:cs typeface="B Lotus" panose="00000400000000000000" pitchFamily="2" charset="-78"/>
              </a:rPr>
              <a:t> </a:t>
            </a:r>
            <a:endParaRPr lang="en-US" altLang="fa-IR" sz="2400" b="1" dirty="0">
              <a:solidFill>
                <a:prstClr val="black"/>
              </a:solidFill>
              <a:cs typeface="B Lotus" panose="00000400000000000000" pitchFamily="2" charset="-78"/>
            </a:endParaRPr>
          </a:p>
        </p:txBody>
      </p:sp>
      <p:sp>
        <p:nvSpPr>
          <p:cNvPr id="8" name="Title 7"/>
          <p:cNvSpPr>
            <a:spLocks noGrp="1"/>
          </p:cNvSpPr>
          <p:nvPr>
            <p:ph type="title"/>
          </p:nvPr>
        </p:nvSpPr>
        <p:spPr>
          <a:xfrm>
            <a:off x="609600" y="948928"/>
            <a:ext cx="8037716" cy="673895"/>
          </a:xfrm>
        </p:spPr>
        <p:txBody>
          <a:bodyPr>
            <a:noAutofit/>
          </a:bodyPr>
          <a:lstStyle/>
          <a:p>
            <a:pPr algn="r"/>
            <a:r>
              <a:rPr lang="fa-IR" altLang="fa-IR" sz="2000" dirty="0">
                <a:solidFill>
                  <a:prstClr val="black"/>
                </a:solidFill>
                <a:cs typeface="B Titr" panose="00000700000000000000" pitchFamily="2" charset="-78"/>
              </a:rPr>
              <a:t>فرازهایی از سیاست‌های کلی اقتصاد مقاومتی(ابلاغ شده توسط مقام معظم رهبری)</a:t>
            </a:r>
          </a:p>
        </p:txBody>
      </p:sp>
      <p:sp>
        <p:nvSpPr>
          <p:cNvPr id="9" name="Content Placeholder 8"/>
          <p:cNvSpPr>
            <a:spLocks noGrp="1"/>
          </p:cNvSpPr>
          <p:nvPr>
            <p:ph sz="half" idx="1"/>
          </p:nvPr>
        </p:nvSpPr>
        <p:spPr>
          <a:xfrm>
            <a:off x="93518" y="1806178"/>
            <a:ext cx="8669481" cy="4899422"/>
          </a:xfrm>
        </p:spPr>
        <p:txBody>
          <a:bodyPr>
            <a:noAutofit/>
          </a:bodyPr>
          <a:lstStyle/>
          <a:p>
            <a:pPr lvl="1" algn="justLow" rtl="1">
              <a:spcBef>
                <a:spcPts val="450"/>
              </a:spcBef>
              <a:spcAft>
                <a:spcPts val="450"/>
              </a:spcAft>
              <a:buFont typeface="Wingdings" panose="05000000000000000000" pitchFamily="2" charset="2"/>
              <a:buChar char="q"/>
            </a:pPr>
            <a:r>
              <a:rPr lang="fa-IR" sz="2400" dirty="0">
                <a:cs typeface="B Mitra" panose="00000400000000000000" pitchFamily="2" charset="-78"/>
              </a:rPr>
              <a:t>تامین شرایط و فعال‌سازی کلیه امکانات و منابع مالی و سرمایه‌های انسانی و علمی کشور به‌منظور توسعه کارآفرینی و به حداکثر رساندن </a:t>
            </a:r>
            <a:r>
              <a:rPr lang="fa-IR" sz="2400" b="1" u="sng" dirty="0">
                <a:solidFill>
                  <a:srgbClr val="FF0000"/>
                </a:solidFill>
                <a:cs typeface="B Mitra" panose="00000400000000000000" pitchFamily="2" charset="-78"/>
              </a:rPr>
              <a:t>مشارکت</a:t>
            </a:r>
            <a:r>
              <a:rPr lang="fa-IR" sz="2400" dirty="0">
                <a:cs typeface="B Mitra" panose="00000400000000000000" pitchFamily="2" charset="-78"/>
              </a:rPr>
              <a:t> آحاد جامعه در فعالیت‌های اقتصادی با تسهیل و تشویق </a:t>
            </a:r>
            <a:r>
              <a:rPr lang="fa-IR" sz="2400" b="1" u="sng" dirty="0">
                <a:solidFill>
                  <a:srgbClr val="FF0000"/>
                </a:solidFill>
                <a:cs typeface="B Mitra" panose="00000400000000000000" pitchFamily="2" charset="-78"/>
              </a:rPr>
              <a:t>همکاری‌های جمعی </a:t>
            </a:r>
            <a:r>
              <a:rPr lang="fa-IR" sz="2400" dirty="0">
                <a:cs typeface="B Mitra" panose="00000400000000000000" pitchFamily="2" charset="-78"/>
              </a:rPr>
              <a:t>و تاکید بر ارتقای درآمد و نقش طبقات کم‌درآمد و متوسط.</a:t>
            </a:r>
          </a:p>
          <a:p>
            <a:pPr lvl="1" algn="justLow" rtl="1">
              <a:spcBef>
                <a:spcPts val="450"/>
              </a:spcBef>
              <a:spcAft>
                <a:spcPts val="450"/>
              </a:spcAft>
              <a:buFont typeface="Wingdings" panose="05000000000000000000" pitchFamily="2" charset="2"/>
              <a:buChar char="q"/>
            </a:pPr>
            <a:r>
              <a:rPr lang="fa-IR" sz="2400" dirty="0">
                <a:cs typeface="B Mitra" panose="00000400000000000000" pitchFamily="2" charset="-78"/>
              </a:rPr>
              <a:t>محور قراردادن </a:t>
            </a:r>
            <a:r>
              <a:rPr lang="fa-IR" sz="2400" b="1" u="sng" dirty="0">
                <a:solidFill>
                  <a:srgbClr val="FF0000"/>
                </a:solidFill>
                <a:cs typeface="B Mitra" panose="00000400000000000000" pitchFamily="2" charset="-78"/>
              </a:rPr>
              <a:t>رشد بهره‌وری </a:t>
            </a:r>
            <a:r>
              <a:rPr lang="fa-IR" sz="2400" dirty="0">
                <a:cs typeface="B Mitra" panose="00000400000000000000" pitchFamily="2" charset="-78"/>
              </a:rPr>
              <a:t>در اقتصاد با تقویت عوامل تولید، توانمندسازی نیروی کار، تقویتِ رقابت‌پذیری اقتصاد، ایجاد بستر رقابت بین مناطق و استان‌ها و به‌کارگیری </a:t>
            </a:r>
            <a:r>
              <a:rPr lang="fa-IR" sz="2400" b="1" u="sng" dirty="0">
                <a:solidFill>
                  <a:srgbClr val="FF0000"/>
                </a:solidFill>
                <a:cs typeface="B Mitra" panose="00000400000000000000" pitchFamily="2" charset="-78"/>
              </a:rPr>
              <a:t>ظرفیت و قابلیت‌های متنوع</a:t>
            </a:r>
            <a:r>
              <a:rPr lang="fa-IR" sz="2400" dirty="0">
                <a:cs typeface="B Mitra" panose="00000400000000000000" pitchFamily="2" charset="-78"/>
              </a:rPr>
              <a:t> در جغرافیای مزیت‌های مناطق کشور.</a:t>
            </a:r>
          </a:p>
          <a:p>
            <a:pPr lvl="1" algn="justLow" rtl="1">
              <a:spcBef>
                <a:spcPts val="450"/>
              </a:spcBef>
              <a:spcAft>
                <a:spcPts val="450"/>
              </a:spcAft>
              <a:buFont typeface="Wingdings" panose="05000000000000000000" pitchFamily="2" charset="2"/>
              <a:buChar char="q"/>
            </a:pPr>
            <a:r>
              <a:rPr lang="fa-IR" sz="2400" dirty="0">
                <a:cs typeface="B Mitra" panose="00000400000000000000" pitchFamily="2" charset="-78"/>
              </a:rPr>
              <a:t>استفاده از ظرفیت اجرای هدفمند‌سازی یارانه‌ها در جهت افزایش تولید، </a:t>
            </a:r>
            <a:r>
              <a:rPr lang="fa-IR" sz="2400" b="1" u="sng" dirty="0">
                <a:solidFill>
                  <a:srgbClr val="FF0000"/>
                </a:solidFill>
                <a:cs typeface="B Mitra" panose="00000400000000000000" pitchFamily="2" charset="-78"/>
              </a:rPr>
              <a:t>اشتغال و بهره‌‌وری</a:t>
            </a:r>
            <a:r>
              <a:rPr lang="fa-IR" sz="2400" dirty="0">
                <a:cs typeface="B Mitra" panose="00000400000000000000" pitchFamily="2" charset="-78"/>
              </a:rPr>
              <a:t>، کاهش شدت انرژی و ارتقای شاخص‌های عدالت اجتماعی.</a:t>
            </a:r>
          </a:p>
          <a:p>
            <a:pPr lvl="1" algn="justLow" rtl="1">
              <a:spcBef>
                <a:spcPts val="450"/>
              </a:spcBef>
              <a:spcAft>
                <a:spcPts val="450"/>
              </a:spcAft>
              <a:buFont typeface="Wingdings" panose="05000000000000000000" pitchFamily="2" charset="2"/>
              <a:buChar char="q"/>
            </a:pPr>
            <a:r>
              <a:rPr lang="fa-IR" sz="2400" dirty="0">
                <a:cs typeface="B Mitra" panose="00000400000000000000" pitchFamily="2" charset="-78"/>
              </a:rPr>
              <a:t>سهم‌بری عادلانه عوامل در </a:t>
            </a:r>
            <a:r>
              <a:rPr lang="fa-IR" sz="2400" b="1" u="sng" dirty="0">
                <a:solidFill>
                  <a:srgbClr val="FF0000"/>
                </a:solidFill>
                <a:cs typeface="B Mitra" panose="00000400000000000000" pitchFamily="2" charset="-78"/>
              </a:rPr>
              <a:t>زنجیره‌ تولید تا مصرف</a:t>
            </a:r>
            <a:r>
              <a:rPr lang="fa-IR" sz="2400" dirty="0">
                <a:cs typeface="B Mitra" panose="00000400000000000000" pitchFamily="2" charset="-78"/>
              </a:rPr>
              <a:t> متناسب با نقش آنها در ایجاد ارزش، بویژه با افزایش سهم سرمایه انسانی از طریق </a:t>
            </a:r>
            <a:r>
              <a:rPr lang="fa-IR" sz="2400" b="1" u="sng" dirty="0">
                <a:solidFill>
                  <a:srgbClr val="FF0000"/>
                </a:solidFill>
                <a:cs typeface="B Mitra" panose="00000400000000000000" pitchFamily="2" charset="-78"/>
              </a:rPr>
              <a:t>ارتقای آموزش، مهارت، خلاقیت، کارآفرینی </a:t>
            </a:r>
            <a:r>
              <a:rPr lang="fa-IR" sz="2400" dirty="0">
                <a:cs typeface="B Mitra" panose="00000400000000000000" pitchFamily="2" charset="-78"/>
              </a:rPr>
              <a:t>و تجربه.</a:t>
            </a:r>
          </a:p>
        </p:txBody>
      </p:sp>
    </p:spTree>
    <p:extLst>
      <p:ext uri="{BB962C8B-B14F-4D97-AF65-F5344CB8AC3E}">
        <p14:creationId xmlns:p14="http://schemas.microsoft.com/office/powerpoint/2010/main" val="321782714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8229600" cy="914400"/>
          </a:xfrm>
        </p:spPr>
        <p:txBody>
          <a:bodyPr>
            <a:normAutofit/>
          </a:bodyPr>
          <a:lstStyle/>
          <a:p>
            <a:pPr algn="ctr" rtl="1"/>
            <a:r>
              <a:rPr lang="fa-IR" sz="3200" dirty="0">
                <a:cs typeface="B Koodak" panose="00000700000000000000" pitchFamily="2" charset="-78"/>
              </a:rPr>
              <a:t>8- ساختار و سازمان فضایی</a:t>
            </a:r>
            <a:endParaRPr lang="en-US" sz="3200" dirty="0">
              <a:cs typeface="B Koodak" panose="00000700000000000000" pitchFamily="2" charset="-78"/>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048760" y="1699491"/>
            <a:ext cx="4714240" cy="26517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945" y="3505200"/>
            <a:ext cx="4714240" cy="26517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621712" y="3424151"/>
            <a:ext cx="2651760" cy="353568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987384957"/>
      </p:ext>
    </p:extLst>
  </p:cSld>
  <p:clrMapOvr>
    <a:masterClrMapping/>
  </p:clrMapOvr>
  <p:transition spd="slow">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381000"/>
          </a:xfrm>
        </p:spPr>
        <p:txBody>
          <a:bodyPr>
            <a:normAutofit fontScale="90000"/>
          </a:bodyPr>
          <a:lstStyle/>
          <a:p>
            <a:pPr algn="justLow" rtl="1"/>
            <a:r>
              <a:rPr lang="fa-IR" b="1" dirty="0">
                <a:cs typeface="B Mitra" panose="00000400000000000000" pitchFamily="2" charset="-78"/>
              </a:rPr>
              <a:t>کاربری اراضی</a:t>
            </a:r>
            <a:r>
              <a:rPr lang="en-US" b="1" dirty="0">
                <a:cs typeface="B Mitra" panose="00000400000000000000" pitchFamily="2" charset="-78"/>
              </a:rPr>
              <a:t> </a:t>
            </a:r>
            <a:r>
              <a:rPr lang="fa-IR" b="1" dirty="0">
                <a:cs typeface="B Mitra" panose="00000400000000000000" pitchFamily="2" charset="-78"/>
              </a:rPr>
              <a:t> منظومه مرکزی</a:t>
            </a:r>
            <a:endParaRPr lang="en-US" b="1" dirty="0">
              <a:cs typeface="B Mitra" panose="00000400000000000000" pitchFamily="2" charset="-78"/>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225862908"/>
              </p:ext>
            </p:extLst>
          </p:nvPr>
        </p:nvGraphicFramePr>
        <p:xfrm>
          <a:off x="6083300" y="1447800"/>
          <a:ext cx="2755900" cy="3233420"/>
        </p:xfrm>
        <a:graphic>
          <a:graphicData uri="http://schemas.openxmlformats.org/drawingml/2006/table">
            <a:tbl>
              <a:tblPr rtl="1"/>
              <a:tblGrid>
                <a:gridCol w="1016142">
                  <a:extLst>
                    <a:ext uri="{9D8B030D-6E8A-4147-A177-3AD203B41FA5}">
                      <a16:colId xmlns:a16="http://schemas.microsoft.com/office/drawing/2014/main" val="4151940515"/>
                    </a:ext>
                  </a:extLst>
                </a:gridCol>
                <a:gridCol w="1000746">
                  <a:extLst>
                    <a:ext uri="{9D8B030D-6E8A-4147-A177-3AD203B41FA5}">
                      <a16:colId xmlns:a16="http://schemas.microsoft.com/office/drawing/2014/main" val="21607897"/>
                    </a:ext>
                  </a:extLst>
                </a:gridCol>
                <a:gridCol w="739012">
                  <a:extLst>
                    <a:ext uri="{9D8B030D-6E8A-4147-A177-3AD203B41FA5}">
                      <a16:colId xmlns:a16="http://schemas.microsoft.com/office/drawing/2014/main" val="3080781644"/>
                    </a:ext>
                  </a:extLst>
                </a:gridCol>
              </a:tblGrid>
              <a:tr h="457200">
                <a:tc>
                  <a:txBody>
                    <a:bodyPr/>
                    <a:lstStyle/>
                    <a:p>
                      <a:pPr algn="ctr" rtl="1" fontAlgn="ctr"/>
                      <a:r>
                        <a:rPr lang="fa-IR" sz="1600" b="0" i="0" u="none" strike="noStrike" dirty="0">
                          <a:effectLst/>
                          <a:latin typeface="B Koodak" panose="00000700000000000000" pitchFamily="2" charset="-78"/>
                          <a:cs typeface="B Koodak" panose="00000700000000000000" pitchFamily="2" charset="-78"/>
                        </a:rPr>
                        <a:t>کاربری اراضی</a:t>
                      </a:r>
                    </a:p>
                  </a:txBody>
                  <a:tcPr marL="6350" marR="6350" marT="6350"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rtl="1" fontAlgn="ctr"/>
                      <a:r>
                        <a:rPr lang="fa-IR" sz="1600" b="0" i="0" u="none" strike="noStrike">
                          <a:effectLst/>
                          <a:latin typeface="B Koodak" panose="00000700000000000000" pitchFamily="2" charset="-78"/>
                          <a:cs typeface="B Koodak" panose="00000700000000000000" pitchFamily="2" charset="-78"/>
                        </a:rPr>
                        <a:t>مساحت</a:t>
                      </a:r>
                      <a:br>
                        <a:rPr lang="fa-IR" sz="1600" b="0" i="0" u="none" strike="noStrike">
                          <a:effectLst/>
                          <a:latin typeface="B Koodak" panose="00000700000000000000" pitchFamily="2" charset="-78"/>
                          <a:cs typeface="B Koodak" panose="00000700000000000000" pitchFamily="2" charset="-78"/>
                        </a:rPr>
                      </a:br>
                      <a:r>
                        <a:rPr lang="fa-IR" sz="1600" b="0" i="0" u="none" strike="noStrike">
                          <a:effectLst/>
                          <a:latin typeface="B Koodak" panose="00000700000000000000" pitchFamily="2" charset="-78"/>
                          <a:cs typeface="B Koodak" panose="00000700000000000000" pitchFamily="2" charset="-78"/>
                        </a:rPr>
                        <a:t>(هکتار)</a:t>
                      </a:r>
                    </a:p>
                  </a:txBody>
                  <a:tcPr marL="6350" marR="6350" marT="6350"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rtl="1" fontAlgn="ctr"/>
                      <a:r>
                        <a:rPr lang="fa-IR" sz="1600" b="0" i="0" u="none" strike="noStrike">
                          <a:effectLst/>
                          <a:latin typeface="B Koodak" panose="00000700000000000000" pitchFamily="2" charset="-78"/>
                          <a:cs typeface="B Koodak" panose="00000700000000000000" pitchFamily="2" charset="-78"/>
                        </a:rPr>
                        <a:t>توزیع نسبی</a:t>
                      </a:r>
                    </a:p>
                  </a:txBody>
                  <a:tcPr marL="6350" marR="6350" marT="6350"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966166855"/>
                  </a:ext>
                </a:extLst>
              </a:tr>
              <a:tr h="228600">
                <a:tc>
                  <a:txBody>
                    <a:bodyPr/>
                    <a:lstStyle/>
                    <a:p>
                      <a:pPr algn="ctr" rtl="1" fontAlgn="ctr"/>
                      <a:r>
                        <a:rPr lang="fa-IR" sz="1600" b="0" i="0" u="none" strike="noStrike">
                          <a:effectLst/>
                          <a:latin typeface="B Koodak" panose="00000700000000000000" pitchFamily="2" charset="-78"/>
                          <a:cs typeface="B Koodak" panose="00000700000000000000" pitchFamily="2" charset="-78"/>
                        </a:rPr>
                        <a:t>زراعت آبي</a:t>
                      </a:r>
                    </a:p>
                  </a:txBody>
                  <a:tcPr marL="6350" marR="6350" marT="6350"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rtl="0" fontAlgn="ctr"/>
                      <a:r>
                        <a:rPr lang="en-US" sz="1600" b="0" i="0" u="none" strike="noStrike">
                          <a:effectLst/>
                          <a:latin typeface="B Koodak" panose="00000700000000000000" pitchFamily="2" charset="-78"/>
                          <a:cs typeface="B Koodak" panose="00000700000000000000" pitchFamily="2" charset="-78"/>
                        </a:rPr>
                        <a:t>13734.1</a:t>
                      </a:r>
                    </a:p>
                  </a:txBody>
                  <a:tcPr marL="6350" marR="6350" marT="6350"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rtl="0" fontAlgn="ctr"/>
                      <a:r>
                        <a:rPr lang="en-US" sz="1600" b="0" i="0" u="none" strike="noStrike">
                          <a:effectLst/>
                          <a:latin typeface="B Koodak" panose="00000700000000000000" pitchFamily="2" charset="-78"/>
                          <a:cs typeface="B Koodak" panose="00000700000000000000" pitchFamily="2" charset="-78"/>
                        </a:rPr>
                        <a:t>25.09</a:t>
                      </a:r>
                    </a:p>
                  </a:txBody>
                  <a:tcPr marL="6350" marR="6350" marT="6350"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3831401380"/>
                  </a:ext>
                </a:extLst>
              </a:tr>
              <a:tr h="228600">
                <a:tc>
                  <a:txBody>
                    <a:bodyPr/>
                    <a:lstStyle/>
                    <a:p>
                      <a:pPr algn="ctr" rtl="1" fontAlgn="ctr"/>
                      <a:r>
                        <a:rPr lang="fa-IR" sz="1600" b="0" i="0" u="none" strike="noStrike">
                          <a:effectLst/>
                          <a:latin typeface="B Koodak" panose="00000700000000000000" pitchFamily="2" charset="-78"/>
                          <a:cs typeface="B Koodak" panose="00000700000000000000" pitchFamily="2" charset="-78"/>
                        </a:rPr>
                        <a:t>زراعت ديم</a:t>
                      </a:r>
                    </a:p>
                  </a:txBody>
                  <a:tcPr marL="6350" marR="6350" marT="6350"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rtl="0" fontAlgn="ctr"/>
                      <a:r>
                        <a:rPr lang="en-US" sz="1600" b="0" i="0" u="none" strike="noStrike">
                          <a:effectLst/>
                          <a:latin typeface="B Koodak" panose="00000700000000000000" pitchFamily="2" charset="-78"/>
                          <a:cs typeface="B Koodak" panose="00000700000000000000" pitchFamily="2" charset="-78"/>
                        </a:rPr>
                        <a:t>17232.8</a:t>
                      </a:r>
                    </a:p>
                  </a:txBody>
                  <a:tcPr marL="6350" marR="6350" marT="6350"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rtl="0" fontAlgn="ctr"/>
                      <a:r>
                        <a:rPr lang="en-US" sz="1600" b="0" i="0" u="none" strike="noStrike">
                          <a:effectLst/>
                          <a:latin typeface="B Koodak" panose="00000700000000000000" pitchFamily="2" charset="-78"/>
                          <a:cs typeface="B Koodak" panose="00000700000000000000" pitchFamily="2" charset="-78"/>
                        </a:rPr>
                        <a:t>31.48</a:t>
                      </a:r>
                    </a:p>
                  </a:txBody>
                  <a:tcPr marL="6350" marR="6350" marT="6350"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318912865"/>
                  </a:ext>
                </a:extLst>
              </a:tr>
              <a:tr h="228600">
                <a:tc>
                  <a:txBody>
                    <a:bodyPr/>
                    <a:lstStyle/>
                    <a:p>
                      <a:pPr algn="ctr" rtl="1" fontAlgn="ctr"/>
                      <a:r>
                        <a:rPr lang="fa-IR" sz="1600" b="0" i="0" u="none" strike="noStrike">
                          <a:effectLst/>
                          <a:latin typeface="B Koodak" panose="00000700000000000000" pitchFamily="2" charset="-78"/>
                          <a:cs typeface="B Koodak" panose="00000700000000000000" pitchFamily="2" charset="-78"/>
                        </a:rPr>
                        <a:t>اراضي باغي</a:t>
                      </a:r>
                    </a:p>
                  </a:txBody>
                  <a:tcPr marL="6350" marR="6350" marT="6350"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rtl="0" fontAlgn="ctr"/>
                      <a:r>
                        <a:rPr lang="en-US" sz="1600" b="0" i="0" u="none" strike="noStrike">
                          <a:effectLst/>
                          <a:latin typeface="B Koodak" panose="00000700000000000000" pitchFamily="2" charset="-78"/>
                          <a:cs typeface="B Koodak" panose="00000700000000000000" pitchFamily="2" charset="-78"/>
                        </a:rPr>
                        <a:t>871.0</a:t>
                      </a:r>
                    </a:p>
                  </a:txBody>
                  <a:tcPr marL="6350" marR="6350" marT="6350"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rtl="0" fontAlgn="ctr"/>
                      <a:r>
                        <a:rPr lang="en-US" sz="1600" b="0" i="0" u="none" strike="noStrike">
                          <a:effectLst/>
                          <a:latin typeface="B Koodak" panose="00000700000000000000" pitchFamily="2" charset="-78"/>
                          <a:cs typeface="B Koodak" panose="00000700000000000000" pitchFamily="2" charset="-78"/>
                        </a:rPr>
                        <a:t>1.59</a:t>
                      </a:r>
                    </a:p>
                  </a:txBody>
                  <a:tcPr marL="6350" marR="6350" marT="6350"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4253262363"/>
                  </a:ext>
                </a:extLst>
              </a:tr>
              <a:tr h="228600">
                <a:tc>
                  <a:txBody>
                    <a:bodyPr/>
                    <a:lstStyle/>
                    <a:p>
                      <a:pPr algn="ctr" rtl="1" fontAlgn="ctr"/>
                      <a:r>
                        <a:rPr lang="fa-IR" sz="1600" b="0" i="0" u="none" strike="noStrike">
                          <a:effectLst/>
                          <a:latin typeface="B Koodak" panose="00000700000000000000" pitchFamily="2" charset="-78"/>
                          <a:cs typeface="B Koodak" panose="00000700000000000000" pitchFamily="2" charset="-78"/>
                        </a:rPr>
                        <a:t>مرتع</a:t>
                      </a:r>
                    </a:p>
                  </a:txBody>
                  <a:tcPr marL="6350" marR="6350" marT="6350"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rtl="0" fontAlgn="ctr"/>
                      <a:r>
                        <a:rPr lang="en-US" sz="1600" b="0" i="0" u="none" strike="noStrike">
                          <a:effectLst/>
                          <a:latin typeface="B Koodak" panose="00000700000000000000" pitchFamily="2" charset="-78"/>
                          <a:cs typeface="B Koodak" panose="00000700000000000000" pitchFamily="2" charset="-78"/>
                        </a:rPr>
                        <a:t>22186.6</a:t>
                      </a:r>
                    </a:p>
                  </a:txBody>
                  <a:tcPr marL="6350" marR="6350" marT="6350"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rtl="0" fontAlgn="ctr"/>
                      <a:r>
                        <a:rPr lang="en-US" sz="1600" b="0" i="0" u="none" strike="noStrike">
                          <a:effectLst/>
                          <a:latin typeface="B Koodak" panose="00000700000000000000" pitchFamily="2" charset="-78"/>
                          <a:cs typeface="B Koodak" panose="00000700000000000000" pitchFamily="2" charset="-78"/>
                        </a:rPr>
                        <a:t>40.53</a:t>
                      </a:r>
                    </a:p>
                  </a:txBody>
                  <a:tcPr marL="6350" marR="6350" marT="6350"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646282253"/>
                  </a:ext>
                </a:extLst>
              </a:tr>
              <a:tr h="228600">
                <a:tc>
                  <a:txBody>
                    <a:bodyPr/>
                    <a:lstStyle/>
                    <a:p>
                      <a:pPr algn="ctr" rtl="1" fontAlgn="ctr"/>
                      <a:r>
                        <a:rPr lang="fa-IR" sz="1600" b="0" i="0" u="none" strike="noStrike">
                          <a:effectLst/>
                          <a:latin typeface="B Koodak" panose="00000700000000000000" pitchFamily="2" charset="-78"/>
                          <a:cs typeface="B Koodak" panose="00000700000000000000" pitchFamily="2" charset="-78"/>
                        </a:rPr>
                        <a:t>جایگاه دام و طیور</a:t>
                      </a:r>
                    </a:p>
                  </a:txBody>
                  <a:tcPr marL="6350" marR="6350" marT="6350"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rtl="0" fontAlgn="ctr"/>
                      <a:r>
                        <a:rPr lang="en-US" sz="1600" b="0" i="0" u="none" strike="noStrike">
                          <a:effectLst/>
                          <a:latin typeface="B Koodak" panose="00000700000000000000" pitchFamily="2" charset="-78"/>
                          <a:cs typeface="B Koodak" panose="00000700000000000000" pitchFamily="2" charset="-78"/>
                        </a:rPr>
                        <a:t>0.3</a:t>
                      </a:r>
                    </a:p>
                  </a:txBody>
                  <a:tcPr marL="6350" marR="6350" marT="6350"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rtl="0" fontAlgn="ctr"/>
                      <a:r>
                        <a:rPr lang="en-US" sz="1600" b="0" i="0" u="none" strike="noStrike">
                          <a:effectLst/>
                          <a:latin typeface="B Koodak" panose="00000700000000000000" pitchFamily="2" charset="-78"/>
                          <a:cs typeface="B Koodak" panose="00000700000000000000" pitchFamily="2" charset="-78"/>
                        </a:rPr>
                        <a:t>0.00</a:t>
                      </a:r>
                    </a:p>
                  </a:txBody>
                  <a:tcPr marL="6350" marR="6350" marT="6350"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404057975"/>
                  </a:ext>
                </a:extLst>
              </a:tr>
              <a:tr h="228600">
                <a:tc>
                  <a:txBody>
                    <a:bodyPr/>
                    <a:lstStyle/>
                    <a:p>
                      <a:pPr algn="ctr" rtl="1" fontAlgn="ctr"/>
                      <a:r>
                        <a:rPr lang="fa-IR" sz="1600" b="0" i="0" u="none" strike="noStrike">
                          <a:effectLst/>
                          <a:latin typeface="B Koodak" panose="00000700000000000000" pitchFamily="2" charset="-78"/>
                          <a:cs typeface="B Koodak" panose="00000700000000000000" pitchFamily="2" charset="-78"/>
                        </a:rPr>
                        <a:t>تاسیسات صنعتی</a:t>
                      </a:r>
                    </a:p>
                  </a:txBody>
                  <a:tcPr marL="6350" marR="6350" marT="6350"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rtl="0" fontAlgn="ctr"/>
                      <a:r>
                        <a:rPr lang="en-US" sz="1600" b="0" i="0" u="none" strike="noStrike">
                          <a:effectLst/>
                          <a:latin typeface="B Koodak" panose="00000700000000000000" pitchFamily="2" charset="-78"/>
                          <a:cs typeface="B Koodak" panose="00000700000000000000" pitchFamily="2" charset="-78"/>
                        </a:rPr>
                        <a:t>76.8</a:t>
                      </a:r>
                    </a:p>
                  </a:txBody>
                  <a:tcPr marL="6350" marR="6350" marT="6350"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rtl="0" fontAlgn="ctr"/>
                      <a:r>
                        <a:rPr lang="en-US" sz="1600" b="0" i="0" u="none" strike="noStrike">
                          <a:effectLst/>
                          <a:latin typeface="B Koodak" panose="00000700000000000000" pitchFamily="2" charset="-78"/>
                          <a:cs typeface="B Koodak" panose="00000700000000000000" pitchFamily="2" charset="-78"/>
                        </a:rPr>
                        <a:t>0.14</a:t>
                      </a:r>
                    </a:p>
                  </a:txBody>
                  <a:tcPr marL="6350" marR="6350" marT="6350"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3340762520"/>
                  </a:ext>
                </a:extLst>
              </a:tr>
              <a:tr h="228600">
                <a:tc>
                  <a:txBody>
                    <a:bodyPr/>
                    <a:lstStyle/>
                    <a:p>
                      <a:pPr algn="ctr" rtl="1" fontAlgn="ctr"/>
                      <a:r>
                        <a:rPr lang="fa-IR" sz="1600" b="0" i="0" u="none" strike="noStrike" dirty="0">
                          <a:effectLst/>
                          <a:latin typeface="B Koodak" panose="00000700000000000000" pitchFamily="2" charset="-78"/>
                          <a:cs typeface="B Koodak" panose="00000700000000000000" pitchFamily="2" charset="-78"/>
                        </a:rPr>
                        <a:t>معدن</a:t>
                      </a:r>
                    </a:p>
                  </a:txBody>
                  <a:tcPr marL="6350" marR="6350" marT="6350"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rtl="0" fontAlgn="ctr"/>
                      <a:r>
                        <a:rPr lang="en-US" sz="1600" b="0" i="0" u="none" strike="noStrike">
                          <a:effectLst/>
                          <a:latin typeface="B Koodak" panose="00000700000000000000" pitchFamily="2" charset="-78"/>
                          <a:cs typeface="B Koodak" panose="00000700000000000000" pitchFamily="2" charset="-78"/>
                        </a:rPr>
                        <a:t>8.7</a:t>
                      </a:r>
                    </a:p>
                  </a:txBody>
                  <a:tcPr marL="6350" marR="6350" marT="6350"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rtl="0" fontAlgn="ctr"/>
                      <a:r>
                        <a:rPr lang="en-US" sz="1600" b="0" i="0" u="none" strike="noStrike">
                          <a:effectLst/>
                          <a:latin typeface="B Koodak" panose="00000700000000000000" pitchFamily="2" charset="-78"/>
                          <a:cs typeface="B Koodak" panose="00000700000000000000" pitchFamily="2" charset="-78"/>
                        </a:rPr>
                        <a:t>0.02</a:t>
                      </a:r>
                    </a:p>
                  </a:txBody>
                  <a:tcPr marL="6350" marR="6350" marT="6350"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577440290"/>
                  </a:ext>
                </a:extLst>
              </a:tr>
              <a:tr h="228600">
                <a:tc>
                  <a:txBody>
                    <a:bodyPr/>
                    <a:lstStyle/>
                    <a:p>
                      <a:pPr algn="ctr" rtl="1" fontAlgn="ctr"/>
                      <a:r>
                        <a:rPr lang="fa-IR" sz="1600" b="0" i="0" u="none" strike="noStrike">
                          <a:effectLst/>
                          <a:latin typeface="B Koodak" panose="00000700000000000000" pitchFamily="2" charset="-78"/>
                          <a:cs typeface="B Koodak" panose="00000700000000000000" pitchFamily="2" charset="-78"/>
                        </a:rPr>
                        <a:t>منطقه مسکونی</a:t>
                      </a:r>
                    </a:p>
                  </a:txBody>
                  <a:tcPr marL="6350" marR="6350" marT="6350"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rtl="0" fontAlgn="ctr"/>
                      <a:r>
                        <a:rPr lang="en-US" sz="1600" b="0" i="0" u="none" strike="noStrike">
                          <a:effectLst/>
                          <a:latin typeface="B Koodak" panose="00000700000000000000" pitchFamily="2" charset="-78"/>
                          <a:cs typeface="B Koodak" panose="00000700000000000000" pitchFamily="2" charset="-78"/>
                        </a:rPr>
                        <a:t>626.1</a:t>
                      </a:r>
                    </a:p>
                  </a:txBody>
                  <a:tcPr marL="6350" marR="6350" marT="6350"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rtl="0" fontAlgn="ctr"/>
                      <a:r>
                        <a:rPr lang="en-US" sz="1600" b="0" i="0" u="none" strike="noStrike">
                          <a:effectLst/>
                          <a:latin typeface="B Koodak" panose="00000700000000000000" pitchFamily="2" charset="-78"/>
                          <a:cs typeface="B Koodak" panose="00000700000000000000" pitchFamily="2" charset="-78"/>
                        </a:rPr>
                        <a:t>1.14</a:t>
                      </a:r>
                    </a:p>
                  </a:txBody>
                  <a:tcPr marL="6350" marR="6350" marT="6350"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346154985"/>
                  </a:ext>
                </a:extLst>
              </a:tr>
              <a:tr h="228600">
                <a:tc>
                  <a:txBody>
                    <a:bodyPr/>
                    <a:lstStyle/>
                    <a:p>
                      <a:pPr algn="ctr" rtl="1" fontAlgn="ctr"/>
                      <a:r>
                        <a:rPr lang="fa-IR" sz="1600" b="0" i="0" u="none" strike="noStrike">
                          <a:effectLst/>
                          <a:latin typeface="B Koodak" panose="00000700000000000000" pitchFamily="2" charset="-78"/>
                          <a:cs typeface="B Koodak" panose="00000700000000000000" pitchFamily="2" charset="-78"/>
                        </a:rPr>
                        <a:t>جمع</a:t>
                      </a:r>
                    </a:p>
                  </a:txBody>
                  <a:tcPr marL="6350" marR="6350" marT="6350"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rtl="0" fontAlgn="ctr"/>
                      <a:r>
                        <a:rPr lang="en-US" sz="1600" b="0" i="0" u="none" strike="noStrike">
                          <a:effectLst/>
                          <a:latin typeface="B Koodak" panose="00000700000000000000" pitchFamily="2" charset="-78"/>
                          <a:cs typeface="B Koodak" panose="00000700000000000000" pitchFamily="2" charset="-78"/>
                        </a:rPr>
                        <a:t>54736.4</a:t>
                      </a:r>
                    </a:p>
                  </a:txBody>
                  <a:tcPr marL="6350" marR="6350" marT="6350"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ctr" rtl="0" fontAlgn="ctr"/>
                      <a:r>
                        <a:rPr lang="en-US" sz="1600" b="0" i="0" u="none" strike="noStrike" dirty="0">
                          <a:effectLst/>
                          <a:latin typeface="B Koodak" panose="00000700000000000000" pitchFamily="2" charset="-78"/>
                          <a:cs typeface="B Koodak" panose="00000700000000000000" pitchFamily="2" charset="-78"/>
                        </a:rPr>
                        <a:t>100.00</a:t>
                      </a:r>
                    </a:p>
                  </a:txBody>
                  <a:tcPr marL="6350" marR="6350" marT="6350"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2751482015"/>
                  </a:ext>
                </a:extLst>
              </a:tr>
            </a:tbl>
          </a:graphicData>
        </a:graphic>
      </p:graphicFrame>
      <p:pic>
        <p:nvPicPr>
          <p:cNvPr id="8" name="Picture 7"/>
          <p:cNvPicPr>
            <a:picLocks noChangeAspect="1"/>
          </p:cNvPicPr>
          <p:nvPr/>
        </p:nvPicPr>
        <p:blipFill>
          <a:blip r:embed="rId2"/>
          <a:stretch>
            <a:fillRect/>
          </a:stretch>
        </p:blipFill>
        <p:spPr>
          <a:xfrm>
            <a:off x="344809" y="2895600"/>
            <a:ext cx="5598791" cy="3365231"/>
          </a:xfrm>
          <a:prstGeom prst="rect">
            <a:avLst/>
          </a:prstGeom>
        </p:spPr>
      </p:pic>
    </p:spTree>
    <p:extLst>
      <p:ext uri="{BB962C8B-B14F-4D97-AF65-F5344CB8AC3E}">
        <p14:creationId xmlns:p14="http://schemas.microsoft.com/office/powerpoint/2010/main" val="70303847"/>
      </p:ext>
    </p:extLst>
  </p:cSld>
  <p:clrMapOvr>
    <a:masterClrMapping/>
  </p:clrMapOvr>
  <p:transition spd="slow">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381000"/>
          </a:xfrm>
        </p:spPr>
        <p:txBody>
          <a:bodyPr>
            <a:normAutofit fontScale="90000"/>
          </a:bodyPr>
          <a:lstStyle/>
          <a:p>
            <a:pPr algn="justLow" rtl="1"/>
            <a:r>
              <a:rPr lang="fa-IR" b="1" dirty="0">
                <a:cs typeface="B Mitra" panose="00000400000000000000" pitchFamily="2" charset="-78"/>
              </a:rPr>
              <a:t>کاربری اراضی</a:t>
            </a:r>
            <a:r>
              <a:rPr lang="en-US" b="1" dirty="0">
                <a:cs typeface="B Mitra" panose="00000400000000000000" pitchFamily="2" charset="-78"/>
              </a:rPr>
              <a:t> </a:t>
            </a:r>
            <a:r>
              <a:rPr lang="fa-IR" b="1" dirty="0">
                <a:cs typeface="B Mitra" panose="00000400000000000000" pitchFamily="2" charset="-78"/>
              </a:rPr>
              <a:t> منظومه مرکزی</a:t>
            </a:r>
            <a:endParaRPr lang="en-US" b="1" dirty="0">
              <a:cs typeface="B Mitra" panose="00000400000000000000" pitchFamily="2" charset="-78"/>
            </a:endParaRPr>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381000" y="1013240"/>
            <a:ext cx="8305800" cy="5874590"/>
          </a:xfrm>
        </p:spPr>
      </p:pic>
    </p:spTree>
    <p:extLst>
      <p:ext uri="{BB962C8B-B14F-4D97-AF65-F5344CB8AC3E}">
        <p14:creationId xmlns:p14="http://schemas.microsoft.com/office/powerpoint/2010/main" val="1298876237"/>
      </p:ext>
    </p:extLst>
  </p:cSld>
  <p:clrMapOvr>
    <a:masterClrMapping/>
  </p:clrMapOvr>
  <p:transition spd="slow">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95400"/>
            <a:ext cx="8229600" cy="4724400"/>
          </a:xfrm>
        </p:spPr>
        <p:txBody>
          <a:bodyPr>
            <a:noAutofit/>
          </a:bodyPr>
          <a:lstStyle/>
          <a:p>
            <a:pPr algn="justLow" rtl="1"/>
            <a:r>
              <a:rPr lang="fa-IR" dirty="0">
                <a:cs typeface="B Nazanin" panose="00000400000000000000" pitchFamily="2" charset="-78"/>
              </a:rPr>
              <a:t>نتایج حاصل از مطالعات و تطبیق نقشه ساختار  و سازمان فضایی منظومه مرکزی نشان می دهد،  در این منظومه نیز 3 حوزه همگن ساختاری – عملکردی طی روندهای زمانی شکل گرفته اند.</a:t>
            </a:r>
          </a:p>
          <a:p>
            <a:pPr algn="justLow" rtl="1"/>
            <a:r>
              <a:rPr lang="fa-IR" dirty="0">
                <a:cs typeface="B Nazanin" panose="00000400000000000000" pitchFamily="2" charset="-78"/>
              </a:rPr>
              <a:t>1: حوزه جنوب غربی: شهر سلطانیه (مرکز منظومه)، اسدآباد، چشمه سار، ندیرآباد، چپ دره، طهماسب آباد، ارجین، اولنگ، کبودگنبد، عباس آباد، المکی، مشک آباد. شهر سلطانیه  به دلیل اینکه مرکز شهرستان بوده و تمامی ادارات دولتی و خدماتی مهم در این شهر تمرکز دارندو  از امکانات و خدمات بهتری در زمینه های مختلف برخوردار است ارتباطات عملکردی قوی با سایر روستاهای منظومه و همینطور روستاهای بخش باغ حلی دارد.</a:t>
            </a:r>
          </a:p>
          <a:p>
            <a:pPr algn="justLow" rtl="1"/>
            <a:r>
              <a:rPr lang="fa-IR" dirty="0">
                <a:cs typeface="B Nazanin" panose="00000400000000000000" pitchFamily="2" charset="-78"/>
              </a:rPr>
              <a:t>2: حوزه همگن میانی/شمال شرقی:  روستاهای والایش، دوسنگان، بویین و سنبل آباد در این حوزه استقرار دارند. آزاد راه زنجان و راه آهن تهران – تبریز از این حوزه عبور می کند. </a:t>
            </a:r>
          </a:p>
          <a:p>
            <a:pPr algn="justLow" rtl="1"/>
            <a:r>
              <a:rPr lang="fa-IR" dirty="0">
                <a:cs typeface="B Nazanin" panose="00000400000000000000" pitchFamily="2" charset="-78"/>
              </a:rPr>
              <a:t>3: حوزه همگن جنوب شرقی: روستاهای ویر، قیاسیه، ترکانده و حسین آباد</a:t>
            </a:r>
          </a:p>
          <a:p>
            <a:pPr algn="justLow" rtl="1"/>
            <a:endParaRPr lang="en-US" dirty="0">
              <a:cs typeface="B Nazanin" panose="00000400000000000000" pitchFamily="2" charset="-78"/>
            </a:endParaRPr>
          </a:p>
        </p:txBody>
      </p:sp>
      <p:sp>
        <p:nvSpPr>
          <p:cNvPr id="4" name="Title 1"/>
          <p:cNvSpPr>
            <a:spLocks noGrp="1"/>
          </p:cNvSpPr>
          <p:nvPr>
            <p:ph type="title"/>
          </p:nvPr>
        </p:nvSpPr>
        <p:spPr>
          <a:xfrm>
            <a:off x="609600" y="685800"/>
            <a:ext cx="8229600" cy="381000"/>
          </a:xfrm>
        </p:spPr>
        <p:txBody>
          <a:bodyPr>
            <a:normAutofit fontScale="90000"/>
          </a:bodyPr>
          <a:lstStyle/>
          <a:p>
            <a:pPr algn="justLow" rtl="1"/>
            <a:r>
              <a:rPr lang="fa-IR" b="1" dirty="0">
                <a:cs typeface="B Mitra" panose="00000400000000000000" pitchFamily="2" charset="-78"/>
              </a:rPr>
              <a:t>ساختار فضایی منظومه مرکزی</a:t>
            </a:r>
            <a:endParaRPr lang="en-US" b="1" dirty="0">
              <a:cs typeface="B Mitra" panose="00000400000000000000" pitchFamily="2" charset="-78"/>
            </a:endParaRPr>
          </a:p>
        </p:txBody>
      </p:sp>
      <p:cxnSp>
        <p:nvCxnSpPr>
          <p:cNvPr id="5" name="Straight Connector 4"/>
          <p:cNvCxnSpPr/>
          <p:nvPr/>
        </p:nvCxnSpPr>
        <p:spPr>
          <a:xfrm flipH="1">
            <a:off x="651856" y="12954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1170436"/>
      </p:ext>
    </p:extLst>
  </p:cSld>
  <p:clrMapOvr>
    <a:masterClrMapping/>
  </p:clrMapOvr>
  <p:transition spd="slow">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9600" cy="381000"/>
          </a:xfrm>
        </p:spPr>
        <p:txBody>
          <a:bodyPr>
            <a:normAutofit fontScale="90000"/>
          </a:bodyPr>
          <a:lstStyle/>
          <a:p>
            <a:pPr algn="justLow" rtl="1"/>
            <a:r>
              <a:rPr lang="fa-IR" b="1" dirty="0">
                <a:cs typeface="B Mitra" panose="00000400000000000000" pitchFamily="2" charset="-78"/>
              </a:rPr>
              <a:t>ساختار فضایی منظومه مرکزی</a:t>
            </a:r>
            <a:endParaRPr lang="en-US" b="1" dirty="0">
              <a:cs typeface="B Mitra" panose="00000400000000000000" pitchFamily="2" charset="-78"/>
            </a:endParaRPr>
          </a:p>
        </p:txBody>
      </p:sp>
      <p:pic>
        <p:nvPicPr>
          <p:cNvPr id="4" name="Content Placeholder 3"/>
          <p:cNvPicPr>
            <a:picLocks noGrp="1" noChangeAspect="1"/>
          </p:cNvPicPr>
          <p:nvPr>
            <p:ph idx="1"/>
          </p:nvPr>
        </p:nvPicPr>
        <p:blipFill rotWithShape="1">
          <a:blip r:embed="rId2" cstate="email">
            <a:extLst>
              <a:ext uri="{28A0092B-C50C-407E-A947-70E740481C1C}">
                <a14:useLocalDpi xmlns:a14="http://schemas.microsoft.com/office/drawing/2010/main" val="0"/>
              </a:ext>
            </a:extLst>
          </a:blip>
          <a:srcRect/>
          <a:stretch/>
        </p:blipFill>
        <p:spPr>
          <a:xfrm>
            <a:off x="456728" y="1159098"/>
            <a:ext cx="8077672" cy="5544739"/>
          </a:xfrm>
        </p:spPr>
      </p:pic>
    </p:spTree>
    <p:extLst>
      <p:ext uri="{BB962C8B-B14F-4D97-AF65-F5344CB8AC3E}">
        <p14:creationId xmlns:p14="http://schemas.microsoft.com/office/powerpoint/2010/main" val="4173551561"/>
      </p:ext>
    </p:extLst>
  </p:cSld>
  <p:clrMapOvr>
    <a:masterClrMapping/>
  </p:clrMapOvr>
  <p:transition spd="slow">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229600" cy="381000"/>
          </a:xfrm>
        </p:spPr>
        <p:txBody>
          <a:bodyPr>
            <a:normAutofit fontScale="90000"/>
          </a:bodyPr>
          <a:lstStyle/>
          <a:p>
            <a:pPr algn="justLow" rtl="1"/>
            <a:r>
              <a:rPr lang="fa-IR" b="1" dirty="0">
                <a:cs typeface="B Mitra" panose="00000400000000000000" pitchFamily="2" charset="-78"/>
              </a:rPr>
              <a:t>سازمان فضایی وضع موجود منظومه مرکزی</a:t>
            </a:r>
            <a:endParaRPr lang="en-US" b="1" dirty="0">
              <a:cs typeface="B Mitra" panose="00000400000000000000" pitchFamily="2" charset="-78"/>
            </a:endParaRPr>
          </a:p>
        </p:txBody>
      </p:sp>
      <p:pic>
        <p:nvPicPr>
          <p:cNvPr id="6" name="Content Placeholder 5"/>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533401" y="1175042"/>
            <a:ext cx="8001000" cy="5658772"/>
          </a:xfrm>
        </p:spPr>
      </p:pic>
    </p:spTree>
    <p:extLst>
      <p:ext uri="{BB962C8B-B14F-4D97-AF65-F5344CB8AC3E}">
        <p14:creationId xmlns:p14="http://schemas.microsoft.com/office/powerpoint/2010/main" val="2758732220"/>
      </p:ext>
    </p:extLst>
  </p:cSld>
  <p:clrMapOvr>
    <a:masterClrMapping/>
  </p:clrMapOvr>
  <p:transition spd="slow">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685800"/>
          </a:xfrm>
        </p:spPr>
        <p:txBody>
          <a:bodyPr>
            <a:normAutofit/>
          </a:bodyPr>
          <a:lstStyle/>
          <a:p>
            <a:pPr algn="r" rtl="1"/>
            <a:r>
              <a:rPr lang="fa-IR" dirty="0">
                <a:cs typeface="B Koodak" panose="00000700000000000000" pitchFamily="2" charset="-78"/>
              </a:rPr>
              <a:t>9-تبیین وضعیت هدف (افق برنامه و طرح : 1405 پایان برنامه هفتم)</a:t>
            </a:r>
            <a:endParaRPr lang="en-US" dirty="0">
              <a:cs typeface="B Koodak" panose="00000700000000000000" pitchFamily="2" charset="-78"/>
            </a:endParaRPr>
          </a:p>
        </p:txBody>
      </p:sp>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7200" y="1371600"/>
            <a:ext cx="8229600" cy="4754563"/>
          </a:xfrm>
        </p:spPr>
        <p:txBody>
          <a:bodyPr/>
          <a:lstStyle/>
          <a:p>
            <a:pPr algn="justLow" rtl="1"/>
            <a:r>
              <a:rPr lang="fa-IR" dirty="0">
                <a:cs typeface="B Lotus" panose="00000400000000000000" pitchFamily="2" charset="-78"/>
              </a:rPr>
              <a:t>جمع بست ساختار محیطی- طبیعی، کالبدی، اجتماعی، اقتصادی و گردشگری منظومه های روستایی مرکزی و باغ خلی نشان دهنده آنست که:</a:t>
            </a:r>
          </a:p>
          <a:p>
            <a:pPr algn="justLow" rtl="1"/>
            <a:r>
              <a:rPr lang="fa-IR" dirty="0">
                <a:cs typeface="B Lotus" panose="00000400000000000000" pitchFamily="2" charset="-78"/>
              </a:rPr>
              <a:t>منظومه با محدودیت منابع آب جهت توسعه فعالیت های کشاورزی و صنعتی مواجه می باشد.</a:t>
            </a:r>
          </a:p>
          <a:p>
            <a:pPr algn="justLow" rtl="1"/>
            <a:r>
              <a:rPr lang="fa-IR" dirty="0">
                <a:cs typeface="B Lotus" panose="00000400000000000000" pitchFamily="2" charset="-78"/>
              </a:rPr>
              <a:t>با توجه به حساسیت و شکنندگی محدوده طرح به لحاظ خطر لرزه خیزی بالا و اکوسیستم محیطی شامل پوشش گیاهی، آب و خاک بارگذاری های جدید برای توسعه بخش کشاورزی(زراعت، باغ و دامداری) و صنایع با محدودیت مواجه است.</a:t>
            </a:r>
          </a:p>
          <a:p>
            <a:pPr algn="justLow" rtl="1"/>
            <a:r>
              <a:rPr lang="fa-IR" dirty="0">
                <a:cs typeface="B Lotus" panose="00000400000000000000" pitchFamily="2" charset="-78"/>
              </a:rPr>
              <a:t>کمبود امکانات زیربنایی و زیرساختی جهت توسعه فعالیت ها از دیگر محدودیت های محدوده طرح می باشد.</a:t>
            </a:r>
          </a:p>
          <a:p>
            <a:pPr algn="justLow" rtl="1"/>
            <a:r>
              <a:rPr lang="fa-IR" dirty="0">
                <a:cs typeface="B Lotus" panose="00000400000000000000" pitchFamily="2" charset="-78"/>
              </a:rPr>
              <a:t>اصلاح شیوه های بهره برداری و توسعه فعالیت های خُرد و بارگذاری بر روی فعالیت های گردشگری باید در الویت قرار گیرد.</a:t>
            </a:r>
          </a:p>
          <a:p>
            <a:pPr algn="justLow" rtl="1"/>
            <a:endParaRPr lang="fa-IR" dirty="0">
              <a:cs typeface="B Lotus" panose="00000400000000000000" pitchFamily="2" charset="-78"/>
            </a:endParaRPr>
          </a:p>
          <a:p>
            <a:pPr algn="justLow" rtl="1"/>
            <a:endParaRPr lang="en-US" dirty="0">
              <a:cs typeface="B Lotus" panose="00000400000000000000" pitchFamily="2" charset="-78"/>
            </a:endParaRPr>
          </a:p>
        </p:txBody>
      </p:sp>
    </p:spTree>
    <p:extLst>
      <p:ext uri="{BB962C8B-B14F-4D97-AF65-F5344CB8AC3E}">
        <p14:creationId xmlns:p14="http://schemas.microsoft.com/office/powerpoint/2010/main" val="1233052818"/>
      </p:ext>
    </p:extLst>
  </p:cSld>
  <p:clrMapOvr>
    <a:masterClrMapping/>
  </p:clrMapOvr>
  <p:transition spd="slow">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685800"/>
          </a:xfrm>
        </p:spPr>
        <p:txBody>
          <a:bodyPr>
            <a:normAutofit/>
          </a:bodyPr>
          <a:lstStyle/>
          <a:p>
            <a:pPr algn="r" rtl="1"/>
            <a:r>
              <a:rPr lang="fa-IR" dirty="0">
                <a:cs typeface="B Koodak" panose="00000700000000000000" pitchFamily="2" charset="-78"/>
              </a:rPr>
              <a:t>9-تبیین وضعیت هدف (افق برنامه و طرح : 1405 پایان برنامه هفتم)</a:t>
            </a:r>
            <a:endParaRPr lang="en-US" dirty="0">
              <a:cs typeface="B Koodak" panose="00000700000000000000" pitchFamily="2" charset="-78"/>
            </a:endParaRPr>
          </a:p>
        </p:txBody>
      </p:sp>
      <p:sp>
        <p:nvSpPr>
          <p:cNvPr id="4" name="Rectangle 3"/>
          <p:cNvSpPr/>
          <p:nvPr/>
        </p:nvSpPr>
        <p:spPr>
          <a:xfrm>
            <a:off x="6117930" y="1288534"/>
            <a:ext cx="2403223" cy="369332"/>
          </a:xfrm>
          <a:prstGeom prst="rect">
            <a:avLst/>
          </a:prstGeom>
        </p:spPr>
        <p:txBody>
          <a:bodyPr wrap="none">
            <a:spAutoFit/>
          </a:bodyPr>
          <a:lstStyle/>
          <a:p>
            <a:pPr algn="just" rtl="1"/>
            <a:r>
              <a:rPr lang="fa-IR" dirty="0">
                <a:cs typeface="B Koodak" panose="00000700000000000000" pitchFamily="2" charset="-78"/>
              </a:rPr>
              <a:t>1-9: اهداف کلی/ چشم انداز</a:t>
            </a:r>
            <a:endParaRPr lang="en-US" dirty="0">
              <a:cs typeface="B Koodak" panose="00000700000000000000" pitchFamily="2" charset="-78"/>
            </a:endParaRPr>
          </a:p>
        </p:txBody>
      </p:sp>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5"/>
          <p:cNvGraphicFramePr>
            <a:graphicFrameLocks noGrp="1"/>
          </p:cNvGraphicFramePr>
          <p:nvPr>
            <p:ph idx="1"/>
            <p:extLst>
              <p:ext uri="{D42A27DB-BD31-4B8C-83A1-F6EECF244321}">
                <p14:modId xmlns:p14="http://schemas.microsoft.com/office/powerpoint/2010/main" val="3368483274"/>
              </p:ext>
            </p:extLst>
          </p:nvPr>
        </p:nvGraphicFramePr>
        <p:xfrm>
          <a:off x="457200" y="1657866"/>
          <a:ext cx="8229600" cy="4895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9255483"/>
      </p:ext>
    </p:extLst>
  </p:cSld>
  <p:clrMapOvr>
    <a:masterClrMapping/>
  </p:clrMapOvr>
  <p:transition spd="slow">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685800"/>
          </a:xfrm>
        </p:spPr>
        <p:txBody>
          <a:bodyPr>
            <a:normAutofit/>
          </a:bodyPr>
          <a:lstStyle/>
          <a:p>
            <a:pPr algn="r" rtl="1"/>
            <a:r>
              <a:rPr lang="fa-IR" dirty="0">
                <a:cs typeface="B Koodak" panose="00000700000000000000" pitchFamily="2" charset="-78"/>
              </a:rPr>
              <a:t>9-تبیین وضعیت هدف (افق برنامه و طرح : 1405 پایان برنامه هفتم)</a:t>
            </a:r>
            <a:endParaRPr lang="en-US" dirty="0">
              <a:cs typeface="B Koodak" panose="00000700000000000000" pitchFamily="2" charset="-78"/>
            </a:endParaRPr>
          </a:p>
        </p:txBody>
      </p:sp>
      <p:sp>
        <p:nvSpPr>
          <p:cNvPr id="4" name="Rectangle 3"/>
          <p:cNvSpPr/>
          <p:nvPr/>
        </p:nvSpPr>
        <p:spPr>
          <a:xfrm>
            <a:off x="6117930" y="1288534"/>
            <a:ext cx="2403223" cy="369332"/>
          </a:xfrm>
          <a:prstGeom prst="rect">
            <a:avLst/>
          </a:prstGeom>
        </p:spPr>
        <p:txBody>
          <a:bodyPr wrap="none">
            <a:spAutoFit/>
          </a:bodyPr>
          <a:lstStyle/>
          <a:p>
            <a:pPr algn="just" rtl="1"/>
            <a:r>
              <a:rPr lang="fa-IR" dirty="0">
                <a:cs typeface="B Koodak" panose="00000700000000000000" pitchFamily="2" charset="-78"/>
              </a:rPr>
              <a:t>1-9: اهداف کلی/ چشم انداز</a:t>
            </a:r>
            <a:endParaRPr lang="en-US" dirty="0">
              <a:cs typeface="B Koodak" panose="00000700000000000000" pitchFamily="2" charset="-78"/>
            </a:endParaRPr>
          </a:p>
        </p:txBody>
      </p:sp>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5"/>
          <p:cNvGraphicFramePr>
            <a:graphicFrameLocks noGrp="1"/>
          </p:cNvGraphicFramePr>
          <p:nvPr>
            <p:ph idx="1"/>
            <p:extLst>
              <p:ext uri="{D42A27DB-BD31-4B8C-83A1-F6EECF244321}">
                <p14:modId xmlns:p14="http://schemas.microsoft.com/office/powerpoint/2010/main" val="42905964"/>
              </p:ext>
            </p:extLst>
          </p:nvPr>
        </p:nvGraphicFramePr>
        <p:xfrm>
          <a:off x="457200" y="1657866"/>
          <a:ext cx="8229600" cy="4895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2557050"/>
      </p:ext>
    </p:extLst>
  </p:cSld>
  <p:clrMapOvr>
    <a:masterClrMapping/>
  </p:clrMapOvr>
  <p:transition spd="slow">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685800"/>
          </a:xfrm>
        </p:spPr>
        <p:txBody>
          <a:bodyPr>
            <a:normAutofit/>
          </a:bodyPr>
          <a:lstStyle/>
          <a:p>
            <a:pPr algn="r" rtl="1"/>
            <a:r>
              <a:rPr lang="fa-IR" dirty="0">
                <a:cs typeface="B Koodak" panose="00000700000000000000" pitchFamily="2" charset="-78"/>
              </a:rPr>
              <a:t>9-تبیین وضعیت هدف (افق برنامه و طرح : 1405 پایان برنامه هفتم)</a:t>
            </a:r>
            <a:endParaRPr lang="en-US" dirty="0">
              <a:cs typeface="B Koodak" panose="00000700000000000000" pitchFamily="2" charset="-78"/>
            </a:endParaRPr>
          </a:p>
        </p:txBody>
      </p:sp>
      <p:sp>
        <p:nvSpPr>
          <p:cNvPr id="4" name="Rectangle 3"/>
          <p:cNvSpPr/>
          <p:nvPr/>
        </p:nvSpPr>
        <p:spPr>
          <a:xfrm>
            <a:off x="6117930" y="1288534"/>
            <a:ext cx="2403223" cy="369332"/>
          </a:xfrm>
          <a:prstGeom prst="rect">
            <a:avLst/>
          </a:prstGeom>
        </p:spPr>
        <p:txBody>
          <a:bodyPr wrap="none">
            <a:spAutoFit/>
          </a:bodyPr>
          <a:lstStyle/>
          <a:p>
            <a:pPr algn="just" rtl="1"/>
            <a:r>
              <a:rPr lang="fa-IR" dirty="0">
                <a:cs typeface="B Koodak" panose="00000700000000000000" pitchFamily="2" charset="-78"/>
              </a:rPr>
              <a:t>1-9: اهداف کلی/ چشم انداز</a:t>
            </a:r>
            <a:endParaRPr lang="en-US" dirty="0">
              <a:cs typeface="B Koodak" panose="00000700000000000000" pitchFamily="2" charset="-78"/>
            </a:endParaRPr>
          </a:p>
        </p:txBody>
      </p:sp>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5"/>
          <p:cNvGraphicFramePr>
            <a:graphicFrameLocks noGrp="1"/>
          </p:cNvGraphicFramePr>
          <p:nvPr>
            <p:ph idx="1"/>
            <p:extLst>
              <p:ext uri="{D42A27DB-BD31-4B8C-83A1-F6EECF244321}">
                <p14:modId xmlns:p14="http://schemas.microsoft.com/office/powerpoint/2010/main" val="3288094040"/>
              </p:ext>
            </p:extLst>
          </p:nvPr>
        </p:nvGraphicFramePr>
        <p:xfrm>
          <a:off x="457200" y="1657866"/>
          <a:ext cx="8229600" cy="4895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8200757"/>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H="1">
            <a:off x="533601" y="1627412"/>
            <a:ext cx="8042563"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22532" name="TextBox 3"/>
          <p:cNvSpPr txBox="1">
            <a:spLocks noChangeArrowheads="1"/>
          </p:cNvSpPr>
          <p:nvPr/>
        </p:nvSpPr>
        <p:spPr bwMode="auto">
          <a:xfrm>
            <a:off x="511235" y="1779079"/>
            <a:ext cx="80425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rtl="1" fontAlgn="base">
              <a:spcBef>
                <a:spcPct val="0"/>
              </a:spcBef>
              <a:spcAft>
                <a:spcPct val="0"/>
              </a:spcAft>
              <a:buNone/>
            </a:pPr>
            <a:r>
              <a:rPr lang="ar-SA" altLang="fa-IR" sz="2400" b="1" dirty="0">
                <a:solidFill>
                  <a:prstClr val="black"/>
                </a:solidFill>
                <a:cs typeface="B Lotus" panose="00000400000000000000" pitchFamily="2" charset="-78"/>
              </a:rPr>
              <a:t> </a:t>
            </a:r>
            <a:endParaRPr lang="en-US" altLang="fa-IR" sz="2400" b="1" dirty="0">
              <a:solidFill>
                <a:prstClr val="black"/>
              </a:solidFill>
              <a:cs typeface="B Lotus" panose="00000400000000000000" pitchFamily="2" charset="-78"/>
            </a:endParaRPr>
          </a:p>
        </p:txBody>
      </p:sp>
      <p:sp>
        <p:nvSpPr>
          <p:cNvPr id="8" name="Title 7"/>
          <p:cNvSpPr>
            <a:spLocks noGrp="1"/>
          </p:cNvSpPr>
          <p:nvPr>
            <p:ph type="title"/>
          </p:nvPr>
        </p:nvSpPr>
        <p:spPr>
          <a:xfrm>
            <a:off x="609600" y="948928"/>
            <a:ext cx="8037716" cy="673895"/>
          </a:xfrm>
        </p:spPr>
        <p:txBody>
          <a:bodyPr>
            <a:noAutofit/>
          </a:bodyPr>
          <a:lstStyle/>
          <a:p>
            <a:pPr algn="r"/>
            <a:r>
              <a:rPr lang="fa-IR" altLang="fa-IR" sz="2000" dirty="0">
                <a:solidFill>
                  <a:prstClr val="black"/>
                </a:solidFill>
                <a:cs typeface="B Titr" panose="00000700000000000000" pitchFamily="2" charset="-78"/>
              </a:rPr>
              <a:t>فرازهایی از سیاست‌های کلی اقتصاد مقاومتی(ابلاغ شده توسط مقام معظم رهبری)</a:t>
            </a:r>
          </a:p>
        </p:txBody>
      </p:sp>
      <p:sp>
        <p:nvSpPr>
          <p:cNvPr id="9" name="Content Placeholder 8"/>
          <p:cNvSpPr>
            <a:spLocks noGrp="1"/>
          </p:cNvSpPr>
          <p:nvPr>
            <p:ph sz="half" idx="1"/>
          </p:nvPr>
        </p:nvSpPr>
        <p:spPr>
          <a:xfrm>
            <a:off x="93518" y="1806178"/>
            <a:ext cx="8669481" cy="4899422"/>
          </a:xfrm>
        </p:spPr>
        <p:txBody>
          <a:bodyPr>
            <a:noAutofit/>
          </a:bodyPr>
          <a:lstStyle/>
          <a:p>
            <a:pPr lvl="1" algn="r" rtl="1">
              <a:spcBef>
                <a:spcPts val="450"/>
              </a:spcBef>
              <a:spcAft>
                <a:spcPts val="450"/>
              </a:spcAft>
              <a:buFont typeface="Wingdings" panose="05000000000000000000" pitchFamily="2" charset="2"/>
              <a:buChar char="q"/>
            </a:pPr>
            <a:r>
              <a:rPr lang="fa-IR" sz="2400" dirty="0">
                <a:cs typeface="B Mitra" panose="00000400000000000000" pitchFamily="2" charset="-78"/>
              </a:rPr>
              <a:t>افزایش تولید داخلی نهاده‌ها و کالاهای اساسی(به ویژه در اقلام وارداتی)، و اولویت دادن به تولید محصولات و خدمات راهبردی و </a:t>
            </a:r>
            <a:r>
              <a:rPr lang="fa-IR" sz="2400" b="1" u="sng" dirty="0">
                <a:solidFill>
                  <a:srgbClr val="FF0000"/>
                </a:solidFill>
                <a:cs typeface="B Mitra" panose="00000400000000000000" pitchFamily="2" charset="-78"/>
              </a:rPr>
              <a:t>ایجاد تنوع در مبادی تامین کالاهای وارداتی </a:t>
            </a:r>
            <a:r>
              <a:rPr lang="fa-IR" sz="2400" dirty="0">
                <a:cs typeface="B Mitra" panose="00000400000000000000" pitchFamily="2" charset="-78"/>
              </a:rPr>
              <a:t>با هدف کاهش وابستگی به کشورهای محدود و خاص.</a:t>
            </a:r>
          </a:p>
          <a:p>
            <a:pPr lvl="1" algn="r" rtl="1">
              <a:spcBef>
                <a:spcPts val="450"/>
              </a:spcBef>
              <a:spcAft>
                <a:spcPts val="450"/>
              </a:spcAft>
              <a:buFont typeface="Wingdings" panose="05000000000000000000" pitchFamily="2" charset="2"/>
              <a:buChar char="q"/>
            </a:pPr>
            <a:r>
              <a:rPr lang="fa-IR" sz="2400" b="1" u="sng" dirty="0">
                <a:solidFill>
                  <a:srgbClr val="FF0000"/>
                </a:solidFill>
                <a:cs typeface="B Mitra" panose="00000400000000000000" pitchFamily="2" charset="-78"/>
              </a:rPr>
              <a:t>تامین امنیت غذا و درمان </a:t>
            </a:r>
            <a:r>
              <a:rPr lang="fa-IR" sz="2400" dirty="0">
                <a:cs typeface="B Mitra" panose="00000400000000000000" pitchFamily="2" charset="-78"/>
              </a:rPr>
              <a:t>و ایجاد ذخایر راهبردی با تاکید بر افزایش کمی و کیفی تولید (مواد اولیه و کالا).</a:t>
            </a:r>
          </a:p>
          <a:p>
            <a:pPr lvl="1" algn="r" rtl="1">
              <a:spcBef>
                <a:spcPts val="450"/>
              </a:spcBef>
              <a:spcAft>
                <a:spcPts val="450"/>
              </a:spcAft>
              <a:buFont typeface="Wingdings" panose="05000000000000000000" pitchFamily="2" charset="2"/>
              <a:buChar char="q"/>
            </a:pPr>
            <a:r>
              <a:rPr lang="fa-IR" sz="2400" dirty="0">
                <a:cs typeface="B Mitra" panose="00000400000000000000" pitchFamily="2" charset="-78"/>
              </a:rPr>
              <a:t>حمایت همه جانبه‌ هدفمند از صادرات کالاها و خدمات به تناسب ارزش افزوده و با خالص ارزآوری مثبت از طریق:</a:t>
            </a:r>
          </a:p>
          <a:p>
            <a:pPr lvl="2" algn="r" rtl="1">
              <a:spcBef>
                <a:spcPts val="450"/>
              </a:spcBef>
              <a:spcAft>
                <a:spcPts val="450"/>
              </a:spcAft>
              <a:buFont typeface="Wingdings" panose="05000000000000000000" pitchFamily="2" charset="2"/>
              <a:buChar char="q"/>
            </a:pPr>
            <a:r>
              <a:rPr lang="fa-IR" sz="2200" b="1" u="sng" dirty="0">
                <a:solidFill>
                  <a:srgbClr val="FF0000"/>
                </a:solidFill>
                <a:cs typeface="B Mitra" panose="00000400000000000000" pitchFamily="2" charset="-78"/>
              </a:rPr>
              <a:t>تسهیل مقررات و گسترش مشوق‌های لازم</a:t>
            </a:r>
            <a:r>
              <a:rPr lang="fa-IR" sz="2200" dirty="0">
                <a:cs typeface="B Mitra" panose="00000400000000000000" pitchFamily="2" charset="-78"/>
              </a:rPr>
              <a:t>.</a:t>
            </a:r>
          </a:p>
        </p:txBody>
      </p:sp>
    </p:spTree>
    <p:extLst>
      <p:ext uri="{BB962C8B-B14F-4D97-AF65-F5344CB8AC3E}">
        <p14:creationId xmlns:p14="http://schemas.microsoft.com/office/powerpoint/2010/main" val="22718374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461" y="304800"/>
            <a:ext cx="8229600" cy="685800"/>
          </a:xfrm>
        </p:spPr>
        <p:txBody>
          <a:bodyPr>
            <a:normAutofit/>
          </a:bodyPr>
          <a:lstStyle/>
          <a:p>
            <a:pPr algn="r" rtl="1"/>
            <a:r>
              <a:rPr lang="fa-IR" dirty="0">
                <a:cs typeface="B Koodak" panose="00000700000000000000" pitchFamily="2" charset="-78"/>
              </a:rPr>
              <a:t>2-9-اهداف کمی</a:t>
            </a:r>
            <a:endParaRPr lang="en-US" dirty="0">
              <a:cs typeface="B Koodak" panose="00000700000000000000" pitchFamily="2" charset="-78"/>
            </a:endParaRPr>
          </a:p>
        </p:txBody>
      </p:sp>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0" name="Content Placeholder 9">
            <a:extLst>
              <a:ext uri="{FF2B5EF4-FFF2-40B4-BE49-F238E27FC236}">
                <a16:creationId xmlns:a16="http://schemas.microsoft.com/office/drawing/2014/main" id="{31C79891-2E5F-4656-A257-DD609BCB927A}"/>
              </a:ext>
            </a:extLst>
          </p:cNvPr>
          <p:cNvGraphicFramePr>
            <a:graphicFrameLocks noGrp="1"/>
          </p:cNvGraphicFramePr>
          <p:nvPr>
            <p:ph idx="1"/>
            <p:extLst>
              <p:ext uri="{D42A27DB-BD31-4B8C-83A1-F6EECF244321}">
                <p14:modId xmlns:p14="http://schemas.microsoft.com/office/powerpoint/2010/main" val="2594367330"/>
              </p:ext>
            </p:extLst>
          </p:nvPr>
        </p:nvGraphicFramePr>
        <p:xfrm>
          <a:off x="343939" y="808482"/>
          <a:ext cx="8635538" cy="3991009"/>
        </p:xfrm>
        <a:graphic>
          <a:graphicData uri="http://schemas.openxmlformats.org/drawingml/2006/table">
            <a:tbl>
              <a:tblPr rtl="1" firstRow="1" firstCol="1" bandRow="1">
                <a:tableStyleId>{5C22544A-7EE6-4342-B048-85BDC9FD1C3A}</a:tableStyleId>
              </a:tblPr>
              <a:tblGrid>
                <a:gridCol w="2138304">
                  <a:extLst>
                    <a:ext uri="{9D8B030D-6E8A-4147-A177-3AD203B41FA5}">
                      <a16:colId xmlns:a16="http://schemas.microsoft.com/office/drawing/2014/main" val="530501152"/>
                    </a:ext>
                  </a:extLst>
                </a:gridCol>
                <a:gridCol w="547598">
                  <a:extLst>
                    <a:ext uri="{9D8B030D-6E8A-4147-A177-3AD203B41FA5}">
                      <a16:colId xmlns:a16="http://schemas.microsoft.com/office/drawing/2014/main" val="2670330338"/>
                    </a:ext>
                  </a:extLst>
                </a:gridCol>
                <a:gridCol w="1792282">
                  <a:extLst>
                    <a:ext uri="{9D8B030D-6E8A-4147-A177-3AD203B41FA5}">
                      <a16:colId xmlns:a16="http://schemas.microsoft.com/office/drawing/2014/main" val="2252061609"/>
                    </a:ext>
                  </a:extLst>
                </a:gridCol>
                <a:gridCol w="905379">
                  <a:extLst>
                    <a:ext uri="{9D8B030D-6E8A-4147-A177-3AD203B41FA5}">
                      <a16:colId xmlns:a16="http://schemas.microsoft.com/office/drawing/2014/main" val="2841845209"/>
                    </a:ext>
                  </a:extLst>
                </a:gridCol>
                <a:gridCol w="831471">
                  <a:extLst>
                    <a:ext uri="{9D8B030D-6E8A-4147-A177-3AD203B41FA5}">
                      <a16:colId xmlns:a16="http://schemas.microsoft.com/office/drawing/2014/main" val="1292146909"/>
                    </a:ext>
                  </a:extLst>
                </a:gridCol>
                <a:gridCol w="1053196">
                  <a:extLst>
                    <a:ext uri="{9D8B030D-6E8A-4147-A177-3AD203B41FA5}">
                      <a16:colId xmlns:a16="http://schemas.microsoft.com/office/drawing/2014/main" val="4087299969"/>
                    </a:ext>
                  </a:extLst>
                </a:gridCol>
                <a:gridCol w="1367308">
                  <a:extLst>
                    <a:ext uri="{9D8B030D-6E8A-4147-A177-3AD203B41FA5}">
                      <a16:colId xmlns:a16="http://schemas.microsoft.com/office/drawing/2014/main" val="3701499959"/>
                    </a:ext>
                  </a:extLst>
                </a:gridCol>
              </a:tblGrid>
              <a:tr h="56576">
                <a:tc rowSpan="3">
                  <a:txBody>
                    <a:bodyPr/>
                    <a:lstStyle/>
                    <a:p>
                      <a:pPr algn="ctr" rtl="0">
                        <a:lnSpc>
                          <a:spcPct val="115000"/>
                        </a:lnSpc>
                        <a:spcAft>
                          <a:spcPts val="1000"/>
                        </a:spcAft>
                      </a:pPr>
                      <a:r>
                        <a:rPr lang="ar-SA" sz="1400">
                          <a:solidFill>
                            <a:schemeClr val="tx1"/>
                          </a:solidFill>
                          <a:effectLst/>
                          <a:cs typeface="B Titr" panose="00000700000000000000" pitchFamily="2" charset="-78"/>
                        </a:rPr>
                        <a:t>سر فصل‌های کل</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tc rowSpan="3">
                  <a:txBody>
                    <a:bodyPr/>
                    <a:lstStyle/>
                    <a:p>
                      <a:pPr algn="ctr" rtl="0">
                        <a:lnSpc>
                          <a:spcPct val="115000"/>
                        </a:lnSpc>
                        <a:spcAft>
                          <a:spcPts val="1000"/>
                        </a:spcAft>
                      </a:pPr>
                      <a:r>
                        <a:rPr lang="ar-SA" sz="1400">
                          <a:solidFill>
                            <a:schemeClr val="tx1"/>
                          </a:solidFill>
                          <a:effectLst/>
                          <a:cs typeface="B Titr" panose="00000700000000000000" pitchFamily="2" charset="-78"/>
                        </a:rPr>
                        <a:t>ردیف</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tc gridSpan="2">
                  <a:txBody>
                    <a:bodyPr/>
                    <a:lstStyle/>
                    <a:p>
                      <a:pPr algn="ctr" rtl="0">
                        <a:lnSpc>
                          <a:spcPct val="115000"/>
                        </a:lnSpc>
                        <a:spcAft>
                          <a:spcPts val="1000"/>
                        </a:spcAft>
                      </a:pPr>
                      <a:r>
                        <a:rPr lang="ar-SA" sz="1400">
                          <a:solidFill>
                            <a:schemeClr val="tx1"/>
                          </a:solidFill>
                          <a:effectLst/>
                          <a:cs typeface="B Titr" panose="00000700000000000000" pitchFamily="2" charset="-78"/>
                        </a:rPr>
                        <a:t>هدف کمی</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tc hMerge="1">
                  <a:txBody>
                    <a:bodyPr/>
                    <a:lstStyle/>
                    <a:p>
                      <a:endParaRPr lang="en-US"/>
                    </a:p>
                  </a:txBody>
                  <a:tcPr/>
                </a:tc>
                <a:tc gridSpan="3">
                  <a:txBody>
                    <a:bodyPr/>
                    <a:lstStyle/>
                    <a:p>
                      <a:pPr algn="ctr" rtl="0">
                        <a:lnSpc>
                          <a:spcPct val="115000"/>
                        </a:lnSpc>
                        <a:spcAft>
                          <a:spcPts val="1000"/>
                        </a:spcAft>
                      </a:pPr>
                      <a:r>
                        <a:rPr lang="ar-SA" sz="1400">
                          <a:solidFill>
                            <a:schemeClr val="tx1"/>
                          </a:solidFill>
                          <a:effectLst/>
                          <a:cs typeface="B Titr" panose="00000700000000000000" pitchFamily="2" charset="-78"/>
                        </a:rPr>
                        <a:t>متغیر/ شاخص</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79398522"/>
                  </a:ext>
                </a:extLst>
              </a:tr>
              <a:tr h="56576">
                <a:tc vMerge="1">
                  <a:txBody>
                    <a:bodyPr/>
                    <a:lstStyle/>
                    <a:p>
                      <a:endParaRPr lang="en-US"/>
                    </a:p>
                  </a:txBody>
                  <a:tcPr/>
                </a:tc>
                <a:tc vMerge="1">
                  <a:txBody>
                    <a:bodyPr/>
                    <a:lstStyle/>
                    <a:p>
                      <a:endParaRPr lang="en-US"/>
                    </a:p>
                  </a:txBody>
                  <a:tcPr/>
                </a:tc>
                <a:tc rowSpan="2">
                  <a:txBody>
                    <a:bodyPr/>
                    <a:lstStyle/>
                    <a:p>
                      <a:pPr algn="ctr" rtl="0">
                        <a:lnSpc>
                          <a:spcPct val="115000"/>
                        </a:lnSpc>
                        <a:spcAft>
                          <a:spcPts val="1000"/>
                        </a:spcAft>
                      </a:pPr>
                      <a:r>
                        <a:rPr lang="ar-SA" sz="1400">
                          <a:solidFill>
                            <a:schemeClr val="tx1"/>
                          </a:solidFill>
                          <a:effectLst/>
                          <a:cs typeface="B Titr" panose="00000700000000000000" pitchFamily="2" charset="-78"/>
                        </a:rPr>
                        <a:t>متغیر/ شاخص</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tc rowSpan="2">
                  <a:txBody>
                    <a:bodyPr/>
                    <a:lstStyle/>
                    <a:p>
                      <a:pPr algn="ctr" rtl="0">
                        <a:lnSpc>
                          <a:spcPct val="115000"/>
                        </a:lnSpc>
                        <a:spcAft>
                          <a:spcPts val="1000"/>
                        </a:spcAft>
                      </a:pPr>
                      <a:r>
                        <a:rPr lang="ar-SA" sz="1400">
                          <a:solidFill>
                            <a:schemeClr val="tx1"/>
                          </a:solidFill>
                          <a:effectLst/>
                          <a:cs typeface="B Titr" panose="00000700000000000000" pitchFamily="2" charset="-78"/>
                        </a:rPr>
                        <a:t>واحد سنجش</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tc gridSpan="2">
                  <a:txBody>
                    <a:bodyPr/>
                    <a:lstStyle/>
                    <a:p>
                      <a:pPr algn="ctr" rtl="0">
                        <a:lnSpc>
                          <a:spcPct val="115000"/>
                        </a:lnSpc>
                        <a:spcAft>
                          <a:spcPts val="1000"/>
                        </a:spcAft>
                      </a:pPr>
                      <a:r>
                        <a:rPr lang="ar-SA" sz="1400">
                          <a:solidFill>
                            <a:schemeClr val="tx1"/>
                          </a:solidFill>
                          <a:effectLst/>
                          <a:cs typeface="B Titr" panose="00000700000000000000" pitchFamily="2" charset="-78"/>
                        </a:rPr>
                        <a:t>سال پایه</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tc hMerge="1">
                  <a:txBody>
                    <a:bodyPr/>
                    <a:lstStyle/>
                    <a:p>
                      <a:endParaRPr lang="en-US"/>
                    </a:p>
                  </a:txBody>
                  <a:tcPr/>
                </a:tc>
                <a:tc rowSpan="2">
                  <a:txBody>
                    <a:bodyPr/>
                    <a:lstStyle/>
                    <a:p>
                      <a:pPr algn="ctr" rtl="1">
                        <a:lnSpc>
                          <a:spcPct val="115000"/>
                        </a:lnSpc>
                        <a:spcAft>
                          <a:spcPts val="1000"/>
                        </a:spcAft>
                      </a:pPr>
                      <a:r>
                        <a:rPr lang="ar-SA" sz="1400">
                          <a:solidFill>
                            <a:schemeClr val="tx1"/>
                          </a:solidFill>
                          <a:effectLst/>
                          <a:cs typeface="B Titr" panose="00000700000000000000" pitchFamily="2" charset="-78"/>
                        </a:rPr>
                        <a:t>پیش بینی/ برنامه ریزی در سال 1405</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extLst>
                  <a:ext uri="{0D108BD9-81ED-4DB2-BD59-A6C34878D82A}">
                    <a16:rowId xmlns:a16="http://schemas.microsoft.com/office/drawing/2014/main" val="494886226"/>
                  </a:ext>
                </a:extLst>
              </a:tr>
              <a:tr h="104566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a:lnSpc>
                          <a:spcPct val="115000"/>
                        </a:lnSpc>
                        <a:spcAft>
                          <a:spcPts val="1000"/>
                        </a:spcAft>
                      </a:pPr>
                      <a:r>
                        <a:rPr lang="ar-SA" sz="1400">
                          <a:solidFill>
                            <a:schemeClr val="tx1"/>
                          </a:solidFill>
                          <a:effectLst/>
                          <a:cs typeface="B Titr" panose="00000700000000000000" pitchFamily="2" charset="-78"/>
                        </a:rPr>
                        <a:t>سال</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tc>
                <a:tc>
                  <a:txBody>
                    <a:bodyPr/>
                    <a:lstStyle/>
                    <a:p>
                      <a:pPr algn="ctr" rtl="0">
                        <a:lnSpc>
                          <a:spcPct val="115000"/>
                        </a:lnSpc>
                        <a:spcAft>
                          <a:spcPts val="1000"/>
                        </a:spcAft>
                      </a:pPr>
                      <a:r>
                        <a:rPr lang="ar-SA" sz="1400">
                          <a:solidFill>
                            <a:schemeClr val="tx1"/>
                          </a:solidFill>
                          <a:effectLst/>
                          <a:cs typeface="B Titr" panose="00000700000000000000" pitchFamily="2" charset="-78"/>
                        </a:rPr>
                        <a:t>میزان</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tc vMerge="1">
                  <a:txBody>
                    <a:bodyPr/>
                    <a:lstStyle/>
                    <a:p>
                      <a:endParaRPr lang="en-US"/>
                    </a:p>
                  </a:txBody>
                  <a:tcPr/>
                </a:tc>
                <a:extLst>
                  <a:ext uri="{0D108BD9-81ED-4DB2-BD59-A6C34878D82A}">
                    <a16:rowId xmlns:a16="http://schemas.microsoft.com/office/drawing/2014/main" val="3663694604"/>
                  </a:ext>
                </a:extLst>
              </a:tr>
              <a:tr h="303115">
                <a:tc rowSpan="4">
                  <a:txBody>
                    <a:bodyPr/>
                    <a:lstStyle/>
                    <a:p>
                      <a:pPr algn="ctr" rtl="0">
                        <a:lnSpc>
                          <a:spcPct val="115000"/>
                        </a:lnSpc>
                        <a:spcAft>
                          <a:spcPts val="1000"/>
                        </a:spcAft>
                      </a:pPr>
                      <a:r>
                        <a:rPr lang="ar-SA" sz="1400">
                          <a:solidFill>
                            <a:schemeClr val="tx1"/>
                          </a:solidFill>
                          <a:effectLst/>
                          <a:cs typeface="B Titr" panose="00000700000000000000" pitchFamily="2" charset="-78"/>
                        </a:rPr>
                        <a:t>جمعیت و جوامع</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tc>
                  <a:txBody>
                    <a:bodyPr/>
                    <a:lstStyle/>
                    <a:p>
                      <a:pPr algn="ctr" rtl="0">
                        <a:lnSpc>
                          <a:spcPct val="115000"/>
                        </a:lnSpc>
                        <a:spcAft>
                          <a:spcPts val="1000"/>
                        </a:spcAft>
                      </a:pPr>
                      <a:r>
                        <a:rPr lang="ar-SA" sz="1400">
                          <a:solidFill>
                            <a:schemeClr val="tx1"/>
                          </a:solidFill>
                          <a:effectLst/>
                          <a:cs typeface="B Titr" panose="00000700000000000000" pitchFamily="2" charset="-78"/>
                        </a:rPr>
                        <a:t>1</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tc>
                  <a:txBody>
                    <a:bodyPr/>
                    <a:lstStyle/>
                    <a:p>
                      <a:pPr algn="r" rtl="1">
                        <a:lnSpc>
                          <a:spcPct val="115000"/>
                        </a:lnSpc>
                        <a:spcAft>
                          <a:spcPts val="1000"/>
                        </a:spcAft>
                      </a:pPr>
                      <a:r>
                        <a:rPr lang="ar-SA" sz="1400">
                          <a:solidFill>
                            <a:schemeClr val="tx1"/>
                          </a:solidFill>
                          <a:effectLst/>
                          <a:cs typeface="B Titr" panose="00000700000000000000" pitchFamily="2" charset="-78"/>
                        </a:rPr>
                        <a:t>جمعیت کل</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tc>
                  <a:txBody>
                    <a:bodyPr/>
                    <a:lstStyle/>
                    <a:p>
                      <a:pPr algn="ctr" rtl="0">
                        <a:lnSpc>
                          <a:spcPct val="115000"/>
                        </a:lnSpc>
                        <a:spcAft>
                          <a:spcPts val="1000"/>
                        </a:spcAft>
                      </a:pPr>
                      <a:r>
                        <a:rPr lang="ar-SA" sz="1400">
                          <a:solidFill>
                            <a:schemeClr val="tx1"/>
                          </a:solidFill>
                          <a:effectLst/>
                          <a:cs typeface="B Titr" panose="00000700000000000000" pitchFamily="2" charset="-78"/>
                        </a:rPr>
                        <a:t>نفر</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tc>
                  <a:txBody>
                    <a:bodyPr/>
                    <a:lstStyle/>
                    <a:p>
                      <a:pPr algn="ctr" rtl="0">
                        <a:lnSpc>
                          <a:spcPct val="115000"/>
                        </a:lnSpc>
                        <a:spcAft>
                          <a:spcPts val="1000"/>
                        </a:spcAft>
                      </a:pPr>
                      <a:r>
                        <a:rPr lang="ar-SA" sz="1400" dirty="0">
                          <a:solidFill>
                            <a:schemeClr val="tx1"/>
                          </a:solidFill>
                          <a:effectLst/>
                          <a:cs typeface="B Titr" panose="00000700000000000000" pitchFamily="2" charset="-78"/>
                        </a:rPr>
                        <a:t>1395</a:t>
                      </a:r>
                      <a:endParaRPr lang="en-US" sz="1400" dirty="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tc>
                  <a:txBody>
                    <a:bodyPr/>
                    <a:lstStyle/>
                    <a:p>
                      <a:pPr marL="0" algn="ctr" defTabSz="914400" rtl="0" eaLnBrk="1" latinLnBrk="0" hangingPunct="1">
                        <a:lnSpc>
                          <a:spcPct val="115000"/>
                        </a:lnSpc>
                        <a:spcAft>
                          <a:spcPts val="1000"/>
                        </a:spcAft>
                      </a:pPr>
                      <a:r>
                        <a:rPr lang="fa-IR" sz="1400" kern="1200" dirty="0">
                          <a:solidFill>
                            <a:schemeClr val="tx1"/>
                          </a:solidFill>
                          <a:effectLst/>
                          <a:latin typeface="+mn-lt"/>
                          <a:ea typeface="+mn-ea"/>
                          <a:cs typeface="B Titr" panose="00000700000000000000" pitchFamily="2" charset="-78"/>
                        </a:rPr>
                        <a:t>29462</a:t>
                      </a:r>
                      <a:endParaRPr lang="en-US" sz="1400" kern="1200" dirty="0">
                        <a:solidFill>
                          <a:schemeClr val="tx1"/>
                        </a:solidFill>
                        <a:effectLst/>
                        <a:latin typeface="+mn-lt"/>
                        <a:ea typeface="+mn-ea"/>
                        <a:cs typeface="B Titr" panose="00000700000000000000" pitchFamily="2" charset="-78"/>
                      </a:endParaRPr>
                    </a:p>
                  </a:txBody>
                  <a:tcPr marL="68580" marR="68580" marT="0" marB="0" anchor="ctr"/>
                </a:tc>
                <a:tc>
                  <a:txBody>
                    <a:bodyPr/>
                    <a:lstStyle/>
                    <a:p>
                      <a:pPr marL="0" algn="ctr" defTabSz="914400" rtl="0" eaLnBrk="1" latinLnBrk="0" hangingPunct="1">
                        <a:lnSpc>
                          <a:spcPct val="115000"/>
                        </a:lnSpc>
                        <a:spcAft>
                          <a:spcPts val="1000"/>
                        </a:spcAft>
                      </a:pPr>
                      <a:r>
                        <a:rPr lang="fa-IR" sz="1400" kern="1200">
                          <a:solidFill>
                            <a:schemeClr val="tx1"/>
                          </a:solidFill>
                          <a:effectLst/>
                          <a:latin typeface="+mn-lt"/>
                          <a:ea typeface="+mn-ea"/>
                          <a:cs typeface="B Titr" panose="00000700000000000000" pitchFamily="2" charset="-78"/>
                        </a:rPr>
                        <a:t>32224</a:t>
                      </a:r>
                      <a:endParaRPr lang="en-US" sz="1400" kern="1200">
                        <a:solidFill>
                          <a:schemeClr val="tx1"/>
                        </a:solidFill>
                        <a:effectLst/>
                        <a:latin typeface="+mn-lt"/>
                        <a:ea typeface="+mn-ea"/>
                        <a:cs typeface="B Titr" panose="00000700000000000000" pitchFamily="2" charset="-78"/>
                      </a:endParaRPr>
                    </a:p>
                  </a:txBody>
                  <a:tcPr marL="68580" marR="68580" marT="0" marB="0" anchor="ctr"/>
                </a:tc>
                <a:extLst>
                  <a:ext uri="{0D108BD9-81ED-4DB2-BD59-A6C34878D82A}">
                    <a16:rowId xmlns:a16="http://schemas.microsoft.com/office/drawing/2014/main" val="668548910"/>
                  </a:ext>
                </a:extLst>
              </a:tr>
              <a:tr h="227946">
                <a:tc vMerge="1">
                  <a:txBody>
                    <a:bodyPr/>
                    <a:lstStyle/>
                    <a:p>
                      <a:endParaRPr lang="en-US"/>
                    </a:p>
                  </a:txBody>
                  <a:tcPr/>
                </a:tc>
                <a:tc>
                  <a:txBody>
                    <a:bodyPr/>
                    <a:lstStyle/>
                    <a:p>
                      <a:pPr algn="ctr" rtl="0">
                        <a:lnSpc>
                          <a:spcPct val="115000"/>
                        </a:lnSpc>
                        <a:spcAft>
                          <a:spcPts val="1000"/>
                        </a:spcAft>
                      </a:pPr>
                      <a:r>
                        <a:rPr lang="ar-SA" sz="1400">
                          <a:solidFill>
                            <a:schemeClr val="tx1"/>
                          </a:solidFill>
                          <a:effectLst/>
                          <a:cs typeface="B Titr" panose="00000700000000000000" pitchFamily="2" charset="-78"/>
                        </a:rPr>
                        <a:t>2</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tc>
                  <a:txBody>
                    <a:bodyPr/>
                    <a:lstStyle/>
                    <a:p>
                      <a:pPr algn="r" rtl="1">
                        <a:lnSpc>
                          <a:spcPct val="115000"/>
                        </a:lnSpc>
                        <a:spcAft>
                          <a:spcPts val="1000"/>
                        </a:spcAft>
                      </a:pPr>
                      <a:r>
                        <a:rPr lang="ar-SA" sz="1400">
                          <a:solidFill>
                            <a:schemeClr val="tx1"/>
                          </a:solidFill>
                          <a:effectLst/>
                          <a:cs typeface="B Titr" panose="00000700000000000000" pitchFamily="2" charset="-78"/>
                        </a:rPr>
                        <a:t>نرخ رشد جمعیت  1405-1395</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tc>
                  <a:txBody>
                    <a:bodyPr/>
                    <a:lstStyle/>
                    <a:p>
                      <a:pPr algn="ctr" rtl="0">
                        <a:lnSpc>
                          <a:spcPct val="115000"/>
                        </a:lnSpc>
                        <a:spcAft>
                          <a:spcPts val="1000"/>
                        </a:spcAft>
                      </a:pPr>
                      <a:r>
                        <a:rPr lang="ar-SA" sz="1400">
                          <a:solidFill>
                            <a:schemeClr val="tx1"/>
                          </a:solidFill>
                          <a:effectLst/>
                          <a:cs typeface="B Titr" panose="00000700000000000000" pitchFamily="2" charset="-78"/>
                        </a:rPr>
                        <a:t>درصد</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tc>
                  <a:txBody>
                    <a:bodyPr/>
                    <a:lstStyle/>
                    <a:p>
                      <a:pPr algn="ctr" rtl="0">
                        <a:lnSpc>
                          <a:spcPct val="115000"/>
                        </a:lnSpc>
                        <a:spcAft>
                          <a:spcPts val="1000"/>
                        </a:spcAft>
                      </a:pPr>
                      <a:r>
                        <a:rPr lang="ar-SA" sz="1400">
                          <a:solidFill>
                            <a:schemeClr val="tx1"/>
                          </a:solidFill>
                          <a:effectLst/>
                          <a:cs typeface="B Titr" panose="00000700000000000000" pitchFamily="2" charset="-78"/>
                        </a:rPr>
                        <a:t> </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tc>
                <a:tc>
                  <a:txBody>
                    <a:bodyPr/>
                    <a:lstStyle/>
                    <a:p>
                      <a:pPr marL="0" algn="ctr" defTabSz="914400" rtl="0" eaLnBrk="1" latinLnBrk="0" hangingPunct="1">
                        <a:lnSpc>
                          <a:spcPct val="115000"/>
                        </a:lnSpc>
                        <a:spcAft>
                          <a:spcPts val="1000"/>
                        </a:spcAft>
                      </a:pPr>
                      <a:r>
                        <a:rPr lang="fa-IR" sz="1400" kern="1200" dirty="0">
                          <a:solidFill>
                            <a:schemeClr val="tx1"/>
                          </a:solidFill>
                          <a:effectLst/>
                          <a:latin typeface="+mn-lt"/>
                          <a:ea typeface="+mn-ea"/>
                          <a:cs typeface="B Titr" panose="00000700000000000000" pitchFamily="2" charset="-78"/>
                        </a:rPr>
                        <a:t> </a:t>
                      </a:r>
                      <a:endParaRPr lang="en-US" sz="1400" kern="1200" dirty="0">
                        <a:solidFill>
                          <a:schemeClr val="tx1"/>
                        </a:solidFill>
                        <a:effectLst/>
                        <a:latin typeface="+mn-lt"/>
                        <a:ea typeface="+mn-ea"/>
                        <a:cs typeface="B Titr" panose="00000700000000000000" pitchFamily="2" charset="-78"/>
                      </a:endParaRPr>
                    </a:p>
                  </a:txBody>
                  <a:tcPr marL="68580" marR="68580" marT="0" marB="0" anchor="ctr"/>
                </a:tc>
                <a:tc>
                  <a:txBody>
                    <a:bodyPr/>
                    <a:lstStyle/>
                    <a:p>
                      <a:pPr marL="0" algn="ctr" defTabSz="914400" rtl="0" eaLnBrk="1" latinLnBrk="0" hangingPunct="1">
                        <a:lnSpc>
                          <a:spcPct val="115000"/>
                        </a:lnSpc>
                        <a:spcAft>
                          <a:spcPts val="1000"/>
                        </a:spcAft>
                      </a:pPr>
                      <a:r>
                        <a:rPr lang="fa-IR" sz="1400" kern="1200" dirty="0">
                          <a:solidFill>
                            <a:schemeClr val="tx1"/>
                          </a:solidFill>
                          <a:effectLst/>
                          <a:latin typeface="+mn-lt"/>
                          <a:ea typeface="+mn-ea"/>
                          <a:cs typeface="B Titr" panose="00000700000000000000" pitchFamily="2" charset="-78"/>
                        </a:rPr>
                        <a:t>1/5</a:t>
                      </a:r>
                      <a:endParaRPr lang="en-US" sz="1400" kern="1200" dirty="0">
                        <a:solidFill>
                          <a:schemeClr val="tx1"/>
                        </a:solidFill>
                        <a:effectLst/>
                        <a:latin typeface="+mn-lt"/>
                        <a:ea typeface="+mn-ea"/>
                        <a:cs typeface="B Titr" panose="00000700000000000000" pitchFamily="2" charset="-78"/>
                      </a:endParaRPr>
                    </a:p>
                  </a:txBody>
                  <a:tcPr marL="68580" marR="68580" marT="0" marB="0" anchor="ctr"/>
                </a:tc>
                <a:extLst>
                  <a:ext uri="{0D108BD9-81ED-4DB2-BD59-A6C34878D82A}">
                    <a16:rowId xmlns:a16="http://schemas.microsoft.com/office/drawing/2014/main" val="1690736400"/>
                  </a:ext>
                </a:extLst>
              </a:tr>
              <a:tr h="202077">
                <a:tc vMerge="1">
                  <a:txBody>
                    <a:bodyPr/>
                    <a:lstStyle/>
                    <a:p>
                      <a:endParaRPr lang="en-US"/>
                    </a:p>
                  </a:txBody>
                  <a:tcPr/>
                </a:tc>
                <a:tc>
                  <a:txBody>
                    <a:bodyPr/>
                    <a:lstStyle/>
                    <a:p>
                      <a:pPr algn="ctr" rtl="0">
                        <a:lnSpc>
                          <a:spcPct val="115000"/>
                        </a:lnSpc>
                        <a:spcAft>
                          <a:spcPts val="1000"/>
                        </a:spcAft>
                      </a:pPr>
                      <a:r>
                        <a:rPr lang="ar-SA" sz="1400">
                          <a:solidFill>
                            <a:schemeClr val="tx1"/>
                          </a:solidFill>
                          <a:effectLst/>
                          <a:cs typeface="B Titr" panose="00000700000000000000" pitchFamily="2" charset="-78"/>
                        </a:rPr>
                        <a:t>3</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tc>
                  <a:txBody>
                    <a:bodyPr/>
                    <a:lstStyle/>
                    <a:p>
                      <a:pPr algn="r" rtl="1">
                        <a:lnSpc>
                          <a:spcPct val="115000"/>
                        </a:lnSpc>
                        <a:spcAft>
                          <a:spcPts val="1000"/>
                        </a:spcAft>
                      </a:pPr>
                      <a:r>
                        <a:rPr lang="ar-SA" sz="1400">
                          <a:solidFill>
                            <a:schemeClr val="tx1"/>
                          </a:solidFill>
                          <a:effectLst/>
                          <a:cs typeface="B Titr" panose="00000700000000000000" pitchFamily="2" charset="-78"/>
                        </a:rPr>
                        <a:t>میزان روستا نشینی</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tc>
                  <a:txBody>
                    <a:bodyPr/>
                    <a:lstStyle/>
                    <a:p>
                      <a:pPr algn="ctr" rtl="0">
                        <a:lnSpc>
                          <a:spcPct val="115000"/>
                        </a:lnSpc>
                        <a:spcAft>
                          <a:spcPts val="1000"/>
                        </a:spcAft>
                      </a:pPr>
                      <a:r>
                        <a:rPr lang="ar-SA" sz="1400">
                          <a:solidFill>
                            <a:schemeClr val="tx1"/>
                          </a:solidFill>
                          <a:effectLst/>
                          <a:cs typeface="B Titr" panose="00000700000000000000" pitchFamily="2" charset="-78"/>
                        </a:rPr>
                        <a:t>درصد</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tc>
                  <a:txBody>
                    <a:bodyPr/>
                    <a:lstStyle/>
                    <a:p>
                      <a:pPr algn="ctr" rtl="0">
                        <a:lnSpc>
                          <a:spcPct val="115000"/>
                        </a:lnSpc>
                        <a:spcAft>
                          <a:spcPts val="1000"/>
                        </a:spcAft>
                      </a:pPr>
                      <a:r>
                        <a:rPr lang="ar-SA" sz="1400">
                          <a:solidFill>
                            <a:schemeClr val="tx1"/>
                          </a:solidFill>
                          <a:effectLst/>
                          <a:cs typeface="B Titr" panose="00000700000000000000" pitchFamily="2" charset="-78"/>
                        </a:rPr>
                        <a:t>1395</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tc>
                  <a:txBody>
                    <a:bodyPr/>
                    <a:lstStyle/>
                    <a:p>
                      <a:pPr marL="0" algn="ctr" defTabSz="914400" rtl="0" eaLnBrk="1" latinLnBrk="0" hangingPunct="1">
                        <a:lnSpc>
                          <a:spcPct val="115000"/>
                        </a:lnSpc>
                        <a:spcAft>
                          <a:spcPts val="1000"/>
                        </a:spcAft>
                      </a:pPr>
                      <a:r>
                        <a:rPr lang="fa-IR" sz="1400" kern="1200" dirty="0">
                          <a:solidFill>
                            <a:schemeClr val="tx1"/>
                          </a:solidFill>
                          <a:effectLst/>
                          <a:latin typeface="+mn-lt"/>
                          <a:ea typeface="+mn-ea"/>
                          <a:cs typeface="B Titr" panose="00000700000000000000" pitchFamily="2" charset="-78"/>
                        </a:rPr>
                        <a:t>57/5</a:t>
                      </a:r>
                      <a:endParaRPr lang="en-US" sz="1400" kern="1200" dirty="0">
                        <a:solidFill>
                          <a:schemeClr val="tx1"/>
                        </a:solidFill>
                        <a:effectLst/>
                        <a:latin typeface="+mn-lt"/>
                        <a:ea typeface="+mn-ea"/>
                        <a:cs typeface="B Titr" panose="00000700000000000000" pitchFamily="2" charset="-78"/>
                      </a:endParaRPr>
                    </a:p>
                  </a:txBody>
                  <a:tcPr marL="68580" marR="68580" marT="0" marB="0" anchor="ctr"/>
                </a:tc>
                <a:tc>
                  <a:txBody>
                    <a:bodyPr/>
                    <a:lstStyle/>
                    <a:p>
                      <a:pPr marL="0" algn="ctr" defTabSz="914400" rtl="0" eaLnBrk="1" latinLnBrk="0" hangingPunct="1">
                        <a:lnSpc>
                          <a:spcPct val="115000"/>
                        </a:lnSpc>
                        <a:spcAft>
                          <a:spcPts val="1000"/>
                        </a:spcAft>
                      </a:pPr>
                      <a:r>
                        <a:rPr lang="fa-IR" sz="1400" kern="1200">
                          <a:solidFill>
                            <a:schemeClr val="tx1"/>
                          </a:solidFill>
                          <a:effectLst/>
                          <a:latin typeface="+mn-lt"/>
                          <a:ea typeface="+mn-ea"/>
                          <a:cs typeface="B Titr" panose="00000700000000000000" pitchFamily="2" charset="-78"/>
                        </a:rPr>
                        <a:t>59</a:t>
                      </a:r>
                      <a:endParaRPr lang="en-US" sz="1400" kern="1200">
                        <a:solidFill>
                          <a:schemeClr val="tx1"/>
                        </a:solidFill>
                        <a:effectLst/>
                        <a:latin typeface="+mn-lt"/>
                        <a:ea typeface="+mn-ea"/>
                        <a:cs typeface="B Titr" panose="00000700000000000000" pitchFamily="2" charset="-78"/>
                      </a:endParaRPr>
                    </a:p>
                  </a:txBody>
                  <a:tcPr marL="68580" marR="68580" marT="0" marB="0" anchor="ctr"/>
                </a:tc>
                <a:extLst>
                  <a:ext uri="{0D108BD9-81ED-4DB2-BD59-A6C34878D82A}">
                    <a16:rowId xmlns:a16="http://schemas.microsoft.com/office/drawing/2014/main" val="2370818149"/>
                  </a:ext>
                </a:extLst>
              </a:tr>
              <a:tr h="101038">
                <a:tc vMerge="1">
                  <a:txBody>
                    <a:bodyPr/>
                    <a:lstStyle/>
                    <a:p>
                      <a:endParaRPr lang="en-US"/>
                    </a:p>
                  </a:txBody>
                  <a:tcPr/>
                </a:tc>
                <a:tc>
                  <a:txBody>
                    <a:bodyPr/>
                    <a:lstStyle/>
                    <a:p>
                      <a:pPr algn="ctr" rtl="0">
                        <a:lnSpc>
                          <a:spcPct val="115000"/>
                        </a:lnSpc>
                        <a:spcAft>
                          <a:spcPts val="1000"/>
                        </a:spcAft>
                      </a:pPr>
                      <a:r>
                        <a:rPr lang="ar-SA" sz="1400">
                          <a:solidFill>
                            <a:schemeClr val="tx1"/>
                          </a:solidFill>
                          <a:effectLst/>
                          <a:cs typeface="B Titr" panose="00000700000000000000" pitchFamily="2" charset="-78"/>
                        </a:rPr>
                        <a:t>4</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tc>
                  <a:txBody>
                    <a:bodyPr/>
                    <a:lstStyle/>
                    <a:p>
                      <a:pPr algn="r" rtl="1">
                        <a:lnSpc>
                          <a:spcPct val="115000"/>
                        </a:lnSpc>
                        <a:spcAft>
                          <a:spcPts val="1000"/>
                        </a:spcAft>
                      </a:pPr>
                      <a:r>
                        <a:rPr lang="ar-SA" sz="1400">
                          <a:solidFill>
                            <a:schemeClr val="tx1"/>
                          </a:solidFill>
                          <a:effectLst/>
                          <a:cs typeface="B Titr" panose="00000700000000000000" pitchFamily="2" charset="-78"/>
                        </a:rPr>
                        <a:t>روستاهای دارای سکنه</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tc>
                  <a:txBody>
                    <a:bodyPr/>
                    <a:lstStyle/>
                    <a:p>
                      <a:pPr algn="ctr" rtl="0">
                        <a:lnSpc>
                          <a:spcPct val="115000"/>
                        </a:lnSpc>
                        <a:spcAft>
                          <a:spcPts val="1000"/>
                        </a:spcAft>
                      </a:pPr>
                      <a:r>
                        <a:rPr lang="ar-SA" sz="1400">
                          <a:solidFill>
                            <a:schemeClr val="tx1"/>
                          </a:solidFill>
                          <a:effectLst/>
                          <a:cs typeface="B Titr" panose="00000700000000000000" pitchFamily="2" charset="-78"/>
                        </a:rPr>
                        <a:t>تعداد</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tc>
                  <a:txBody>
                    <a:bodyPr/>
                    <a:lstStyle/>
                    <a:p>
                      <a:pPr algn="ctr" rtl="0">
                        <a:lnSpc>
                          <a:spcPct val="115000"/>
                        </a:lnSpc>
                        <a:spcAft>
                          <a:spcPts val="1000"/>
                        </a:spcAft>
                      </a:pPr>
                      <a:r>
                        <a:rPr lang="ar-SA" sz="1400">
                          <a:solidFill>
                            <a:schemeClr val="tx1"/>
                          </a:solidFill>
                          <a:effectLst/>
                          <a:cs typeface="B Titr" panose="00000700000000000000" pitchFamily="2" charset="-78"/>
                        </a:rPr>
                        <a:t>1395</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tc>
                  <a:txBody>
                    <a:bodyPr/>
                    <a:lstStyle/>
                    <a:p>
                      <a:pPr marL="0" algn="ctr" defTabSz="914400" rtl="0" eaLnBrk="1" latinLnBrk="0" hangingPunct="1">
                        <a:lnSpc>
                          <a:spcPct val="115000"/>
                        </a:lnSpc>
                        <a:spcAft>
                          <a:spcPts val="1000"/>
                        </a:spcAft>
                      </a:pPr>
                      <a:r>
                        <a:rPr lang="fa-IR" sz="1400" kern="1200" dirty="0">
                          <a:solidFill>
                            <a:schemeClr val="tx1"/>
                          </a:solidFill>
                          <a:effectLst/>
                          <a:latin typeface="+mn-lt"/>
                          <a:ea typeface="+mn-ea"/>
                          <a:cs typeface="B Titr" panose="00000700000000000000" pitchFamily="2" charset="-78"/>
                        </a:rPr>
                        <a:t>21</a:t>
                      </a:r>
                      <a:endParaRPr lang="en-US" sz="1400" kern="1200" dirty="0">
                        <a:solidFill>
                          <a:schemeClr val="tx1"/>
                        </a:solidFill>
                        <a:effectLst/>
                        <a:latin typeface="+mn-lt"/>
                        <a:ea typeface="+mn-ea"/>
                        <a:cs typeface="B Titr" panose="00000700000000000000" pitchFamily="2" charset="-78"/>
                      </a:endParaRPr>
                    </a:p>
                  </a:txBody>
                  <a:tcPr marL="68580" marR="68580" marT="0" marB="0" anchor="ctr"/>
                </a:tc>
                <a:tc>
                  <a:txBody>
                    <a:bodyPr/>
                    <a:lstStyle/>
                    <a:p>
                      <a:pPr marL="0" algn="ctr" defTabSz="914400" rtl="0" eaLnBrk="1" latinLnBrk="0" hangingPunct="1">
                        <a:lnSpc>
                          <a:spcPct val="115000"/>
                        </a:lnSpc>
                        <a:spcAft>
                          <a:spcPts val="1000"/>
                        </a:spcAft>
                      </a:pPr>
                      <a:r>
                        <a:rPr lang="fa-IR" sz="1400" kern="1200">
                          <a:solidFill>
                            <a:schemeClr val="tx1"/>
                          </a:solidFill>
                          <a:effectLst/>
                          <a:latin typeface="+mn-lt"/>
                          <a:ea typeface="+mn-ea"/>
                          <a:cs typeface="B Titr" panose="00000700000000000000" pitchFamily="2" charset="-78"/>
                        </a:rPr>
                        <a:t>20</a:t>
                      </a:r>
                      <a:endParaRPr lang="en-US" sz="1400" kern="1200">
                        <a:solidFill>
                          <a:schemeClr val="tx1"/>
                        </a:solidFill>
                        <a:effectLst/>
                        <a:latin typeface="+mn-lt"/>
                        <a:ea typeface="+mn-ea"/>
                        <a:cs typeface="B Titr" panose="00000700000000000000" pitchFamily="2" charset="-78"/>
                      </a:endParaRPr>
                    </a:p>
                  </a:txBody>
                  <a:tcPr marL="68580" marR="68580" marT="0" marB="0" anchor="ctr"/>
                </a:tc>
                <a:extLst>
                  <a:ext uri="{0D108BD9-81ED-4DB2-BD59-A6C34878D82A}">
                    <a16:rowId xmlns:a16="http://schemas.microsoft.com/office/drawing/2014/main" val="3635052269"/>
                  </a:ext>
                </a:extLst>
              </a:tr>
              <a:tr h="252597">
                <a:tc rowSpan="2">
                  <a:txBody>
                    <a:bodyPr/>
                    <a:lstStyle/>
                    <a:p>
                      <a:pPr algn="ctr" rtl="0">
                        <a:lnSpc>
                          <a:spcPct val="115000"/>
                        </a:lnSpc>
                        <a:spcAft>
                          <a:spcPts val="1000"/>
                        </a:spcAft>
                      </a:pPr>
                      <a:r>
                        <a:rPr lang="ar-SA" sz="1400">
                          <a:solidFill>
                            <a:schemeClr val="tx1"/>
                          </a:solidFill>
                          <a:effectLst/>
                          <a:cs typeface="B Titr" panose="00000700000000000000" pitchFamily="2" charset="-78"/>
                        </a:rPr>
                        <a:t>سرزمین</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tc>
                  <a:txBody>
                    <a:bodyPr/>
                    <a:lstStyle/>
                    <a:p>
                      <a:pPr algn="ctr" rtl="0">
                        <a:lnSpc>
                          <a:spcPct val="115000"/>
                        </a:lnSpc>
                        <a:spcAft>
                          <a:spcPts val="1000"/>
                        </a:spcAft>
                      </a:pPr>
                      <a:r>
                        <a:rPr lang="ar-SA" sz="1400">
                          <a:solidFill>
                            <a:schemeClr val="tx1"/>
                          </a:solidFill>
                          <a:effectLst/>
                          <a:cs typeface="B Titr" panose="00000700000000000000" pitchFamily="2" charset="-78"/>
                        </a:rPr>
                        <a:t>5</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tc>
                  <a:txBody>
                    <a:bodyPr/>
                    <a:lstStyle/>
                    <a:p>
                      <a:pPr algn="r" rtl="1">
                        <a:lnSpc>
                          <a:spcPct val="115000"/>
                        </a:lnSpc>
                        <a:spcAft>
                          <a:spcPts val="1000"/>
                        </a:spcAft>
                      </a:pPr>
                      <a:r>
                        <a:rPr lang="ar-SA" sz="1400">
                          <a:solidFill>
                            <a:schemeClr val="tx1"/>
                          </a:solidFill>
                          <a:effectLst/>
                          <a:cs typeface="B Titr" panose="00000700000000000000" pitchFamily="2" charset="-78"/>
                        </a:rPr>
                        <a:t>مساحت</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tc>
                  <a:txBody>
                    <a:bodyPr/>
                    <a:lstStyle/>
                    <a:p>
                      <a:pPr algn="ctr" rtl="0">
                        <a:lnSpc>
                          <a:spcPct val="115000"/>
                        </a:lnSpc>
                        <a:spcAft>
                          <a:spcPts val="1000"/>
                        </a:spcAft>
                      </a:pPr>
                      <a:r>
                        <a:rPr lang="ar-SA" sz="1400">
                          <a:solidFill>
                            <a:schemeClr val="tx1"/>
                          </a:solidFill>
                          <a:effectLst/>
                          <a:cs typeface="B Titr" panose="00000700000000000000" pitchFamily="2" charset="-78"/>
                        </a:rPr>
                        <a:t>کیلومتر مربع</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tc>
                  <a:txBody>
                    <a:bodyPr/>
                    <a:lstStyle/>
                    <a:p>
                      <a:pPr algn="ctr" rtl="0">
                        <a:lnSpc>
                          <a:spcPct val="115000"/>
                        </a:lnSpc>
                        <a:spcAft>
                          <a:spcPts val="1000"/>
                        </a:spcAft>
                      </a:pPr>
                      <a:r>
                        <a:rPr lang="ar-SA" sz="1400">
                          <a:solidFill>
                            <a:schemeClr val="tx1"/>
                          </a:solidFill>
                          <a:effectLst/>
                          <a:cs typeface="B Titr" panose="00000700000000000000" pitchFamily="2" charset="-78"/>
                        </a:rPr>
                        <a:t>1395</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tc>
                  <a:txBody>
                    <a:bodyPr/>
                    <a:lstStyle/>
                    <a:p>
                      <a:pPr marL="0" algn="ctr" defTabSz="914400" rtl="0" eaLnBrk="1" latinLnBrk="0" hangingPunct="1">
                        <a:lnSpc>
                          <a:spcPct val="115000"/>
                        </a:lnSpc>
                        <a:spcAft>
                          <a:spcPts val="1000"/>
                        </a:spcAft>
                      </a:pPr>
                      <a:r>
                        <a:rPr lang="fa-IR" sz="1400" kern="1200" dirty="0">
                          <a:solidFill>
                            <a:schemeClr val="tx1"/>
                          </a:solidFill>
                          <a:effectLst/>
                          <a:latin typeface="+mn-lt"/>
                          <a:ea typeface="+mn-ea"/>
                          <a:cs typeface="B Titr" panose="00000700000000000000" pitchFamily="2" charset="-78"/>
                        </a:rPr>
                        <a:t>547/3</a:t>
                      </a:r>
                      <a:endParaRPr lang="en-US" sz="1400" kern="1200" dirty="0">
                        <a:solidFill>
                          <a:schemeClr val="tx1"/>
                        </a:solidFill>
                        <a:effectLst/>
                        <a:latin typeface="+mn-lt"/>
                        <a:ea typeface="+mn-ea"/>
                        <a:cs typeface="B Titr" panose="00000700000000000000" pitchFamily="2" charset="-78"/>
                      </a:endParaRPr>
                    </a:p>
                  </a:txBody>
                  <a:tcPr marL="68580" marR="68580" marT="0" marB="0" anchor="ctr"/>
                </a:tc>
                <a:tc>
                  <a:txBody>
                    <a:bodyPr/>
                    <a:lstStyle/>
                    <a:p>
                      <a:pPr marL="0" algn="ctr" defTabSz="914400" rtl="0" eaLnBrk="1" latinLnBrk="0" hangingPunct="1">
                        <a:lnSpc>
                          <a:spcPct val="115000"/>
                        </a:lnSpc>
                        <a:spcAft>
                          <a:spcPts val="1000"/>
                        </a:spcAft>
                      </a:pPr>
                      <a:r>
                        <a:rPr lang="fa-IR" sz="1400" kern="1200" dirty="0">
                          <a:solidFill>
                            <a:schemeClr val="tx1"/>
                          </a:solidFill>
                          <a:effectLst/>
                          <a:latin typeface="+mn-lt"/>
                          <a:ea typeface="+mn-ea"/>
                          <a:cs typeface="B Titr" panose="00000700000000000000" pitchFamily="2" charset="-78"/>
                        </a:rPr>
                        <a:t>547/3</a:t>
                      </a:r>
                      <a:endParaRPr lang="en-US" sz="1400" kern="1200" dirty="0">
                        <a:solidFill>
                          <a:schemeClr val="tx1"/>
                        </a:solidFill>
                        <a:effectLst/>
                        <a:latin typeface="+mn-lt"/>
                        <a:ea typeface="+mn-ea"/>
                        <a:cs typeface="B Titr" panose="00000700000000000000" pitchFamily="2" charset="-78"/>
                      </a:endParaRPr>
                    </a:p>
                  </a:txBody>
                  <a:tcPr marL="68580" marR="68580" marT="0" marB="0" anchor="ctr"/>
                </a:tc>
                <a:extLst>
                  <a:ext uri="{0D108BD9-81ED-4DB2-BD59-A6C34878D82A}">
                    <a16:rowId xmlns:a16="http://schemas.microsoft.com/office/drawing/2014/main" val="3427426082"/>
                  </a:ext>
                </a:extLst>
              </a:tr>
              <a:tr h="202077">
                <a:tc vMerge="1">
                  <a:txBody>
                    <a:bodyPr/>
                    <a:lstStyle/>
                    <a:p>
                      <a:endParaRPr lang="en-US"/>
                    </a:p>
                  </a:txBody>
                  <a:tcPr/>
                </a:tc>
                <a:tc>
                  <a:txBody>
                    <a:bodyPr/>
                    <a:lstStyle/>
                    <a:p>
                      <a:pPr algn="ctr" rtl="0">
                        <a:lnSpc>
                          <a:spcPct val="115000"/>
                        </a:lnSpc>
                        <a:spcAft>
                          <a:spcPts val="1000"/>
                        </a:spcAft>
                      </a:pPr>
                      <a:r>
                        <a:rPr lang="ar-SA" sz="1400">
                          <a:solidFill>
                            <a:schemeClr val="tx1"/>
                          </a:solidFill>
                          <a:effectLst/>
                          <a:cs typeface="B Titr" panose="00000700000000000000" pitchFamily="2" charset="-78"/>
                        </a:rPr>
                        <a:t>6</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tc>
                  <a:txBody>
                    <a:bodyPr/>
                    <a:lstStyle/>
                    <a:p>
                      <a:pPr algn="r" rtl="1">
                        <a:lnSpc>
                          <a:spcPct val="115000"/>
                        </a:lnSpc>
                        <a:spcAft>
                          <a:spcPts val="1000"/>
                        </a:spcAft>
                      </a:pPr>
                      <a:r>
                        <a:rPr lang="ar-SA" sz="1400">
                          <a:solidFill>
                            <a:schemeClr val="tx1"/>
                          </a:solidFill>
                          <a:effectLst/>
                          <a:cs typeface="B Titr" panose="00000700000000000000" pitchFamily="2" charset="-78"/>
                        </a:rPr>
                        <a:t>تراکم نسبی جمعیت کل</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tc>
                  <a:txBody>
                    <a:bodyPr/>
                    <a:lstStyle/>
                    <a:p>
                      <a:pPr algn="ctr" rtl="0">
                        <a:lnSpc>
                          <a:spcPct val="115000"/>
                        </a:lnSpc>
                        <a:spcAft>
                          <a:spcPts val="1000"/>
                        </a:spcAft>
                      </a:pPr>
                      <a:r>
                        <a:rPr lang="ar-SA" sz="1400">
                          <a:solidFill>
                            <a:schemeClr val="tx1"/>
                          </a:solidFill>
                          <a:effectLst/>
                          <a:cs typeface="B Titr" panose="00000700000000000000" pitchFamily="2" charset="-78"/>
                        </a:rPr>
                        <a:t>نفر در کیلومتر مربع</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tc>
                  <a:txBody>
                    <a:bodyPr/>
                    <a:lstStyle/>
                    <a:p>
                      <a:pPr algn="ctr" rtl="0">
                        <a:lnSpc>
                          <a:spcPct val="115000"/>
                        </a:lnSpc>
                        <a:spcAft>
                          <a:spcPts val="1000"/>
                        </a:spcAft>
                      </a:pPr>
                      <a:r>
                        <a:rPr lang="ar-SA" sz="1400">
                          <a:solidFill>
                            <a:schemeClr val="tx1"/>
                          </a:solidFill>
                          <a:effectLst/>
                          <a:cs typeface="B Titr" panose="00000700000000000000" pitchFamily="2" charset="-78"/>
                        </a:rPr>
                        <a:t>1395</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tc>
                  <a:txBody>
                    <a:bodyPr/>
                    <a:lstStyle/>
                    <a:p>
                      <a:pPr marL="0" algn="ctr" defTabSz="914400" rtl="0" eaLnBrk="1" latinLnBrk="0" hangingPunct="1">
                        <a:lnSpc>
                          <a:spcPct val="115000"/>
                        </a:lnSpc>
                        <a:spcAft>
                          <a:spcPts val="1000"/>
                        </a:spcAft>
                      </a:pPr>
                      <a:r>
                        <a:rPr lang="fa-IR" sz="1400" kern="1200" dirty="0">
                          <a:solidFill>
                            <a:schemeClr val="tx1"/>
                          </a:solidFill>
                          <a:effectLst/>
                          <a:latin typeface="+mn-lt"/>
                          <a:ea typeface="+mn-ea"/>
                          <a:cs typeface="B Titr" panose="00000700000000000000" pitchFamily="2" charset="-78"/>
                        </a:rPr>
                        <a:t>58/9</a:t>
                      </a:r>
                      <a:endParaRPr lang="en-US" sz="1400" kern="1200" dirty="0">
                        <a:solidFill>
                          <a:schemeClr val="tx1"/>
                        </a:solidFill>
                        <a:effectLst/>
                        <a:latin typeface="+mn-lt"/>
                        <a:ea typeface="+mn-ea"/>
                        <a:cs typeface="B Titr" panose="00000700000000000000" pitchFamily="2" charset="-78"/>
                      </a:endParaRPr>
                    </a:p>
                  </a:txBody>
                  <a:tcPr marL="68580" marR="68580" marT="0" marB="0" anchor="ctr"/>
                </a:tc>
                <a:tc>
                  <a:txBody>
                    <a:bodyPr/>
                    <a:lstStyle/>
                    <a:p>
                      <a:pPr marL="0" algn="ctr" defTabSz="914400" rtl="0" eaLnBrk="1" latinLnBrk="0" hangingPunct="1">
                        <a:lnSpc>
                          <a:spcPct val="115000"/>
                        </a:lnSpc>
                        <a:spcAft>
                          <a:spcPts val="1000"/>
                        </a:spcAft>
                      </a:pPr>
                      <a:r>
                        <a:rPr lang="fa-IR" sz="1400" kern="1200" dirty="0">
                          <a:solidFill>
                            <a:schemeClr val="tx1"/>
                          </a:solidFill>
                          <a:effectLst/>
                          <a:latin typeface="+mn-lt"/>
                          <a:ea typeface="+mn-ea"/>
                          <a:cs typeface="B Titr" panose="00000700000000000000" pitchFamily="2" charset="-78"/>
                        </a:rPr>
                        <a:t>58/8</a:t>
                      </a:r>
                      <a:endParaRPr lang="en-US" sz="1400" kern="1200" dirty="0">
                        <a:solidFill>
                          <a:schemeClr val="tx1"/>
                        </a:solidFill>
                        <a:effectLst/>
                        <a:latin typeface="+mn-lt"/>
                        <a:ea typeface="+mn-ea"/>
                        <a:cs typeface="B Titr" panose="00000700000000000000" pitchFamily="2" charset="-78"/>
                      </a:endParaRPr>
                    </a:p>
                  </a:txBody>
                  <a:tcPr marL="68580" marR="68580" marT="0" marB="0" anchor="ctr"/>
                </a:tc>
                <a:extLst>
                  <a:ext uri="{0D108BD9-81ED-4DB2-BD59-A6C34878D82A}">
                    <a16:rowId xmlns:a16="http://schemas.microsoft.com/office/drawing/2014/main" val="2004336359"/>
                  </a:ext>
                </a:extLst>
              </a:tr>
              <a:tr h="202077">
                <a:tc rowSpan="2">
                  <a:txBody>
                    <a:bodyPr/>
                    <a:lstStyle/>
                    <a:p>
                      <a:pPr algn="ctr" rtl="0">
                        <a:lnSpc>
                          <a:spcPct val="115000"/>
                        </a:lnSpc>
                        <a:spcAft>
                          <a:spcPts val="1000"/>
                        </a:spcAft>
                      </a:pPr>
                      <a:r>
                        <a:rPr lang="ar-SA" sz="1400">
                          <a:solidFill>
                            <a:schemeClr val="tx1"/>
                          </a:solidFill>
                          <a:effectLst/>
                          <a:cs typeface="B Titr" panose="00000700000000000000" pitchFamily="2" charset="-78"/>
                        </a:rPr>
                        <a:t>نیروی انسانی</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tc>
                  <a:txBody>
                    <a:bodyPr/>
                    <a:lstStyle/>
                    <a:p>
                      <a:pPr algn="ctr" rtl="0">
                        <a:lnSpc>
                          <a:spcPct val="115000"/>
                        </a:lnSpc>
                        <a:spcAft>
                          <a:spcPts val="1000"/>
                        </a:spcAft>
                      </a:pPr>
                      <a:r>
                        <a:rPr lang="ar-SA" sz="1400">
                          <a:solidFill>
                            <a:schemeClr val="tx1"/>
                          </a:solidFill>
                          <a:effectLst/>
                          <a:cs typeface="B Titr" panose="00000700000000000000" pitchFamily="2" charset="-78"/>
                        </a:rPr>
                        <a:t>7</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tc>
                  <a:txBody>
                    <a:bodyPr/>
                    <a:lstStyle/>
                    <a:p>
                      <a:pPr algn="r" rtl="1">
                        <a:lnSpc>
                          <a:spcPct val="115000"/>
                        </a:lnSpc>
                        <a:spcAft>
                          <a:spcPts val="1000"/>
                        </a:spcAft>
                      </a:pPr>
                      <a:r>
                        <a:rPr lang="ar-SA" sz="1400">
                          <a:solidFill>
                            <a:schemeClr val="tx1"/>
                          </a:solidFill>
                          <a:effectLst/>
                          <a:cs typeface="B Titr" panose="00000700000000000000" pitchFamily="2" charset="-78"/>
                        </a:rPr>
                        <a:t>تعداد کل شاغلین</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tc>
                  <a:txBody>
                    <a:bodyPr/>
                    <a:lstStyle/>
                    <a:p>
                      <a:pPr algn="ctr" rtl="0">
                        <a:lnSpc>
                          <a:spcPct val="115000"/>
                        </a:lnSpc>
                        <a:spcAft>
                          <a:spcPts val="1000"/>
                        </a:spcAft>
                      </a:pPr>
                      <a:r>
                        <a:rPr lang="ar-SA" sz="1400">
                          <a:solidFill>
                            <a:schemeClr val="tx1"/>
                          </a:solidFill>
                          <a:effectLst/>
                          <a:cs typeface="B Titr" panose="00000700000000000000" pitchFamily="2" charset="-78"/>
                        </a:rPr>
                        <a:t>نفر</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tc>
                  <a:txBody>
                    <a:bodyPr/>
                    <a:lstStyle/>
                    <a:p>
                      <a:pPr algn="ctr" rtl="0">
                        <a:lnSpc>
                          <a:spcPct val="115000"/>
                        </a:lnSpc>
                        <a:spcAft>
                          <a:spcPts val="1000"/>
                        </a:spcAft>
                      </a:pPr>
                      <a:r>
                        <a:rPr lang="ar-SA" sz="1400">
                          <a:solidFill>
                            <a:schemeClr val="tx1"/>
                          </a:solidFill>
                          <a:effectLst/>
                          <a:cs typeface="B Titr" panose="00000700000000000000" pitchFamily="2" charset="-78"/>
                        </a:rPr>
                        <a:t>1395</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tc>
                  <a:txBody>
                    <a:bodyPr/>
                    <a:lstStyle/>
                    <a:p>
                      <a:pPr marL="0" algn="ctr" defTabSz="914400" rtl="0" eaLnBrk="1" latinLnBrk="0" hangingPunct="1">
                        <a:lnSpc>
                          <a:spcPct val="115000"/>
                        </a:lnSpc>
                        <a:spcAft>
                          <a:spcPts val="1000"/>
                        </a:spcAft>
                      </a:pPr>
                      <a:r>
                        <a:rPr lang="fa-IR" sz="1400" kern="1200">
                          <a:solidFill>
                            <a:schemeClr val="tx1"/>
                          </a:solidFill>
                          <a:effectLst/>
                          <a:latin typeface="+mn-lt"/>
                          <a:ea typeface="+mn-ea"/>
                          <a:cs typeface="B Titr" panose="00000700000000000000" pitchFamily="2" charset="-78"/>
                        </a:rPr>
                        <a:t>5331</a:t>
                      </a:r>
                      <a:endParaRPr lang="en-US" sz="1400" kern="1200">
                        <a:solidFill>
                          <a:schemeClr val="tx1"/>
                        </a:solidFill>
                        <a:effectLst/>
                        <a:latin typeface="+mn-lt"/>
                        <a:ea typeface="+mn-ea"/>
                        <a:cs typeface="B Titr" panose="00000700000000000000" pitchFamily="2" charset="-78"/>
                      </a:endParaRPr>
                    </a:p>
                  </a:txBody>
                  <a:tcPr marL="68580" marR="68580" marT="0" marB="0" anchor="ctr"/>
                </a:tc>
                <a:tc>
                  <a:txBody>
                    <a:bodyPr/>
                    <a:lstStyle/>
                    <a:p>
                      <a:pPr marL="0" algn="ctr" defTabSz="914400" rtl="0" eaLnBrk="1" latinLnBrk="0" hangingPunct="1">
                        <a:lnSpc>
                          <a:spcPct val="115000"/>
                        </a:lnSpc>
                        <a:spcAft>
                          <a:spcPts val="1000"/>
                        </a:spcAft>
                      </a:pPr>
                      <a:r>
                        <a:rPr lang="fa-IR" sz="1400" kern="1200" dirty="0">
                          <a:solidFill>
                            <a:schemeClr val="tx1"/>
                          </a:solidFill>
                          <a:effectLst/>
                          <a:latin typeface="+mn-lt"/>
                          <a:ea typeface="+mn-ea"/>
                          <a:cs typeface="B Titr" panose="00000700000000000000" pitchFamily="2" charset="-78"/>
                        </a:rPr>
                        <a:t>5738</a:t>
                      </a:r>
                      <a:endParaRPr lang="en-US" sz="1400" kern="1200" dirty="0">
                        <a:solidFill>
                          <a:schemeClr val="tx1"/>
                        </a:solidFill>
                        <a:effectLst/>
                        <a:latin typeface="+mn-lt"/>
                        <a:ea typeface="+mn-ea"/>
                        <a:cs typeface="B Titr" panose="00000700000000000000" pitchFamily="2" charset="-78"/>
                      </a:endParaRPr>
                    </a:p>
                  </a:txBody>
                  <a:tcPr marL="68580" marR="68580" marT="0" marB="0" anchor="ctr"/>
                </a:tc>
                <a:extLst>
                  <a:ext uri="{0D108BD9-81ED-4DB2-BD59-A6C34878D82A}">
                    <a16:rowId xmlns:a16="http://schemas.microsoft.com/office/drawing/2014/main" val="4019451831"/>
                  </a:ext>
                </a:extLst>
              </a:tr>
              <a:tr h="202077">
                <a:tc vMerge="1">
                  <a:txBody>
                    <a:bodyPr/>
                    <a:lstStyle/>
                    <a:p>
                      <a:endParaRPr lang="en-US"/>
                    </a:p>
                  </a:txBody>
                  <a:tcPr/>
                </a:tc>
                <a:tc>
                  <a:txBody>
                    <a:bodyPr/>
                    <a:lstStyle/>
                    <a:p>
                      <a:pPr algn="ctr" rtl="0">
                        <a:lnSpc>
                          <a:spcPct val="115000"/>
                        </a:lnSpc>
                        <a:spcAft>
                          <a:spcPts val="1000"/>
                        </a:spcAft>
                      </a:pPr>
                      <a:r>
                        <a:rPr lang="ar-SA" sz="1400">
                          <a:solidFill>
                            <a:schemeClr val="tx1"/>
                          </a:solidFill>
                          <a:effectLst/>
                          <a:cs typeface="B Titr" panose="00000700000000000000" pitchFamily="2" charset="-78"/>
                        </a:rPr>
                        <a:t>8</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tc>
                  <a:txBody>
                    <a:bodyPr/>
                    <a:lstStyle/>
                    <a:p>
                      <a:pPr algn="r" rtl="1">
                        <a:lnSpc>
                          <a:spcPct val="115000"/>
                        </a:lnSpc>
                        <a:spcAft>
                          <a:spcPts val="1000"/>
                        </a:spcAft>
                      </a:pPr>
                      <a:r>
                        <a:rPr lang="ar-SA" sz="1400">
                          <a:solidFill>
                            <a:schemeClr val="tx1"/>
                          </a:solidFill>
                          <a:effectLst/>
                          <a:cs typeface="B Titr" panose="00000700000000000000" pitchFamily="2" charset="-78"/>
                        </a:rPr>
                        <a:t>تعداد شاغلین روستایی</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tc>
                  <a:txBody>
                    <a:bodyPr/>
                    <a:lstStyle/>
                    <a:p>
                      <a:pPr algn="ctr" rtl="0">
                        <a:lnSpc>
                          <a:spcPct val="115000"/>
                        </a:lnSpc>
                        <a:spcAft>
                          <a:spcPts val="1000"/>
                        </a:spcAft>
                      </a:pPr>
                      <a:r>
                        <a:rPr lang="ar-SA" sz="1400">
                          <a:solidFill>
                            <a:schemeClr val="tx1"/>
                          </a:solidFill>
                          <a:effectLst/>
                          <a:cs typeface="B Titr" panose="00000700000000000000" pitchFamily="2" charset="-78"/>
                        </a:rPr>
                        <a:t>نفر</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tc>
                  <a:txBody>
                    <a:bodyPr/>
                    <a:lstStyle/>
                    <a:p>
                      <a:pPr algn="ctr" rtl="0">
                        <a:lnSpc>
                          <a:spcPct val="115000"/>
                        </a:lnSpc>
                        <a:spcAft>
                          <a:spcPts val="1000"/>
                        </a:spcAft>
                      </a:pPr>
                      <a:r>
                        <a:rPr lang="ar-SA" sz="1400">
                          <a:solidFill>
                            <a:schemeClr val="tx1"/>
                          </a:solidFill>
                          <a:effectLst/>
                          <a:cs typeface="B Titr" panose="00000700000000000000" pitchFamily="2" charset="-78"/>
                        </a:rPr>
                        <a:t>1395</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tc>
                  <a:txBody>
                    <a:bodyPr/>
                    <a:lstStyle/>
                    <a:p>
                      <a:pPr marL="0" algn="ctr" defTabSz="914400" rtl="0" eaLnBrk="1" latinLnBrk="0" hangingPunct="1">
                        <a:lnSpc>
                          <a:spcPct val="115000"/>
                        </a:lnSpc>
                        <a:spcAft>
                          <a:spcPts val="1000"/>
                        </a:spcAft>
                      </a:pPr>
                      <a:r>
                        <a:rPr lang="fa-IR" sz="1400" kern="1200">
                          <a:solidFill>
                            <a:schemeClr val="tx1"/>
                          </a:solidFill>
                          <a:effectLst/>
                          <a:latin typeface="+mn-lt"/>
                          <a:ea typeface="+mn-ea"/>
                          <a:cs typeface="B Titr" panose="00000700000000000000" pitchFamily="2" charset="-78"/>
                        </a:rPr>
                        <a:t>3321</a:t>
                      </a:r>
                      <a:endParaRPr lang="en-US" sz="1400" kern="1200">
                        <a:solidFill>
                          <a:schemeClr val="tx1"/>
                        </a:solidFill>
                        <a:effectLst/>
                        <a:latin typeface="+mn-lt"/>
                        <a:ea typeface="+mn-ea"/>
                        <a:cs typeface="B Titr" panose="00000700000000000000" pitchFamily="2" charset="-78"/>
                      </a:endParaRPr>
                    </a:p>
                  </a:txBody>
                  <a:tcPr marL="68580" marR="68580" marT="0" marB="0" anchor="ctr"/>
                </a:tc>
                <a:tc>
                  <a:txBody>
                    <a:bodyPr/>
                    <a:lstStyle/>
                    <a:p>
                      <a:pPr marL="0" algn="ctr" defTabSz="914400" rtl="0" eaLnBrk="1" latinLnBrk="0" hangingPunct="1">
                        <a:lnSpc>
                          <a:spcPct val="115000"/>
                        </a:lnSpc>
                        <a:spcAft>
                          <a:spcPts val="1000"/>
                        </a:spcAft>
                      </a:pPr>
                      <a:r>
                        <a:rPr lang="fa-IR" sz="1400" kern="1200" dirty="0">
                          <a:solidFill>
                            <a:schemeClr val="tx1"/>
                          </a:solidFill>
                          <a:effectLst/>
                          <a:latin typeface="+mn-lt"/>
                          <a:ea typeface="+mn-ea"/>
                          <a:cs typeface="B Titr" panose="00000700000000000000" pitchFamily="2" charset="-78"/>
                        </a:rPr>
                        <a:t>3728</a:t>
                      </a:r>
                      <a:endParaRPr lang="en-US" sz="1400" kern="1200" dirty="0">
                        <a:solidFill>
                          <a:schemeClr val="tx1"/>
                        </a:solidFill>
                        <a:effectLst/>
                        <a:latin typeface="+mn-lt"/>
                        <a:ea typeface="+mn-ea"/>
                        <a:cs typeface="B Titr" panose="00000700000000000000" pitchFamily="2" charset="-78"/>
                      </a:endParaRPr>
                    </a:p>
                  </a:txBody>
                  <a:tcPr marL="68580" marR="68580" marT="0" marB="0" anchor="ctr"/>
                </a:tc>
                <a:extLst>
                  <a:ext uri="{0D108BD9-81ED-4DB2-BD59-A6C34878D82A}">
                    <a16:rowId xmlns:a16="http://schemas.microsoft.com/office/drawing/2014/main" val="3591816893"/>
                  </a:ext>
                </a:extLst>
              </a:tr>
            </a:tbl>
          </a:graphicData>
        </a:graphic>
      </p:graphicFrame>
    </p:spTree>
    <p:extLst>
      <p:ext uri="{BB962C8B-B14F-4D97-AF65-F5344CB8AC3E}">
        <p14:creationId xmlns:p14="http://schemas.microsoft.com/office/powerpoint/2010/main" val="583783993"/>
      </p:ext>
    </p:extLst>
  </p:cSld>
  <p:clrMapOvr>
    <a:masterClrMapping/>
  </p:clrMapOvr>
  <p:transition spd="slow">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685800"/>
          </a:xfrm>
        </p:spPr>
        <p:txBody>
          <a:bodyPr>
            <a:normAutofit/>
          </a:bodyPr>
          <a:lstStyle/>
          <a:p>
            <a:pPr algn="r" rtl="1"/>
            <a:r>
              <a:rPr lang="fa-IR" dirty="0">
                <a:cs typeface="B Koodak" panose="00000700000000000000" pitchFamily="2" charset="-78"/>
              </a:rPr>
              <a:t>2-9-اهداف کمی</a:t>
            </a:r>
            <a:endParaRPr lang="en-US" dirty="0">
              <a:cs typeface="B Koodak" panose="00000700000000000000" pitchFamily="2" charset="-78"/>
            </a:endParaRPr>
          </a:p>
        </p:txBody>
      </p:sp>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0" name="Content Placeholder 9">
            <a:extLst>
              <a:ext uri="{FF2B5EF4-FFF2-40B4-BE49-F238E27FC236}">
                <a16:creationId xmlns:a16="http://schemas.microsoft.com/office/drawing/2014/main" id="{31C79891-2E5F-4656-A257-DD609BCB927A}"/>
              </a:ext>
            </a:extLst>
          </p:cNvPr>
          <p:cNvGraphicFramePr>
            <a:graphicFrameLocks noGrp="1"/>
          </p:cNvGraphicFramePr>
          <p:nvPr>
            <p:ph idx="1"/>
            <p:extLst>
              <p:ext uri="{D42A27DB-BD31-4B8C-83A1-F6EECF244321}">
                <p14:modId xmlns:p14="http://schemas.microsoft.com/office/powerpoint/2010/main" val="2791311625"/>
              </p:ext>
            </p:extLst>
          </p:nvPr>
        </p:nvGraphicFramePr>
        <p:xfrm>
          <a:off x="403167" y="990600"/>
          <a:ext cx="8588432" cy="4892355"/>
        </p:xfrm>
        <a:graphic>
          <a:graphicData uri="http://schemas.openxmlformats.org/drawingml/2006/table">
            <a:tbl>
              <a:tblPr rtl="1" firstRow="1" firstCol="1" bandRow="1">
                <a:tableStyleId>{5C22544A-7EE6-4342-B048-85BDC9FD1C3A}</a:tableStyleId>
              </a:tblPr>
              <a:tblGrid>
                <a:gridCol w="1379899">
                  <a:extLst>
                    <a:ext uri="{9D8B030D-6E8A-4147-A177-3AD203B41FA5}">
                      <a16:colId xmlns:a16="http://schemas.microsoft.com/office/drawing/2014/main" val="530501152"/>
                    </a:ext>
                  </a:extLst>
                </a:gridCol>
                <a:gridCol w="571122">
                  <a:extLst>
                    <a:ext uri="{9D8B030D-6E8A-4147-A177-3AD203B41FA5}">
                      <a16:colId xmlns:a16="http://schemas.microsoft.com/office/drawing/2014/main" val="2670330338"/>
                    </a:ext>
                  </a:extLst>
                </a:gridCol>
                <a:gridCol w="2411428">
                  <a:extLst>
                    <a:ext uri="{9D8B030D-6E8A-4147-A177-3AD203B41FA5}">
                      <a16:colId xmlns:a16="http://schemas.microsoft.com/office/drawing/2014/main" val="2252061609"/>
                    </a:ext>
                  </a:extLst>
                </a:gridCol>
                <a:gridCol w="933450">
                  <a:extLst>
                    <a:ext uri="{9D8B030D-6E8A-4147-A177-3AD203B41FA5}">
                      <a16:colId xmlns:a16="http://schemas.microsoft.com/office/drawing/2014/main" val="2841845209"/>
                    </a:ext>
                  </a:extLst>
                </a:gridCol>
                <a:gridCol w="704850">
                  <a:extLst>
                    <a:ext uri="{9D8B030D-6E8A-4147-A177-3AD203B41FA5}">
                      <a16:colId xmlns:a16="http://schemas.microsoft.com/office/drawing/2014/main" val="1292146909"/>
                    </a:ext>
                  </a:extLst>
                </a:gridCol>
                <a:gridCol w="1093394">
                  <a:extLst>
                    <a:ext uri="{9D8B030D-6E8A-4147-A177-3AD203B41FA5}">
                      <a16:colId xmlns:a16="http://schemas.microsoft.com/office/drawing/2014/main" val="4087299969"/>
                    </a:ext>
                  </a:extLst>
                </a:gridCol>
                <a:gridCol w="1494289">
                  <a:extLst>
                    <a:ext uri="{9D8B030D-6E8A-4147-A177-3AD203B41FA5}">
                      <a16:colId xmlns:a16="http://schemas.microsoft.com/office/drawing/2014/main" val="3701499959"/>
                    </a:ext>
                  </a:extLst>
                </a:gridCol>
              </a:tblGrid>
              <a:tr h="56576">
                <a:tc rowSpan="3">
                  <a:txBody>
                    <a:bodyPr/>
                    <a:lstStyle/>
                    <a:p>
                      <a:pPr algn="ctr" rtl="0">
                        <a:lnSpc>
                          <a:spcPct val="115000"/>
                        </a:lnSpc>
                        <a:spcAft>
                          <a:spcPts val="1000"/>
                        </a:spcAft>
                      </a:pPr>
                      <a:r>
                        <a:rPr lang="ar-SA" sz="1400">
                          <a:solidFill>
                            <a:schemeClr val="tx1"/>
                          </a:solidFill>
                          <a:effectLst/>
                          <a:cs typeface="B Titr" panose="00000700000000000000" pitchFamily="2" charset="-78"/>
                        </a:rPr>
                        <a:t>سر فصل‌های کل</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tc rowSpan="3">
                  <a:txBody>
                    <a:bodyPr/>
                    <a:lstStyle/>
                    <a:p>
                      <a:pPr algn="ctr" rtl="0">
                        <a:lnSpc>
                          <a:spcPct val="115000"/>
                        </a:lnSpc>
                        <a:spcAft>
                          <a:spcPts val="1000"/>
                        </a:spcAft>
                      </a:pPr>
                      <a:r>
                        <a:rPr lang="ar-SA" sz="1400">
                          <a:solidFill>
                            <a:schemeClr val="tx1"/>
                          </a:solidFill>
                          <a:effectLst/>
                          <a:cs typeface="B Titr" panose="00000700000000000000" pitchFamily="2" charset="-78"/>
                        </a:rPr>
                        <a:t>ردیف</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tc gridSpan="2">
                  <a:txBody>
                    <a:bodyPr/>
                    <a:lstStyle/>
                    <a:p>
                      <a:pPr algn="ctr" rtl="0">
                        <a:lnSpc>
                          <a:spcPct val="115000"/>
                        </a:lnSpc>
                        <a:spcAft>
                          <a:spcPts val="1000"/>
                        </a:spcAft>
                      </a:pPr>
                      <a:r>
                        <a:rPr lang="ar-SA" sz="1400">
                          <a:solidFill>
                            <a:schemeClr val="tx1"/>
                          </a:solidFill>
                          <a:effectLst/>
                          <a:cs typeface="B Titr" panose="00000700000000000000" pitchFamily="2" charset="-78"/>
                        </a:rPr>
                        <a:t>هدف کمی</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tc hMerge="1">
                  <a:txBody>
                    <a:bodyPr/>
                    <a:lstStyle/>
                    <a:p>
                      <a:endParaRPr lang="en-US"/>
                    </a:p>
                  </a:txBody>
                  <a:tcPr/>
                </a:tc>
                <a:tc gridSpan="3">
                  <a:txBody>
                    <a:bodyPr/>
                    <a:lstStyle/>
                    <a:p>
                      <a:pPr algn="ctr" rtl="0">
                        <a:lnSpc>
                          <a:spcPct val="115000"/>
                        </a:lnSpc>
                        <a:spcAft>
                          <a:spcPts val="1000"/>
                        </a:spcAft>
                      </a:pPr>
                      <a:r>
                        <a:rPr lang="ar-SA" sz="1400">
                          <a:solidFill>
                            <a:schemeClr val="tx1"/>
                          </a:solidFill>
                          <a:effectLst/>
                          <a:cs typeface="B Titr" panose="00000700000000000000" pitchFamily="2" charset="-78"/>
                        </a:rPr>
                        <a:t>متغیر/ شاخص</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79398522"/>
                  </a:ext>
                </a:extLst>
              </a:tr>
              <a:tr h="56576">
                <a:tc vMerge="1">
                  <a:txBody>
                    <a:bodyPr/>
                    <a:lstStyle/>
                    <a:p>
                      <a:endParaRPr lang="en-US"/>
                    </a:p>
                  </a:txBody>
                  <a:tcPr/>
                </a:tc>
                <a:tc vMerge="1">
                  <a:txBody>
                    <a:bodyPr/>
                    <a:lstStyle/>
                    <a:p>
                      <a:endParaRPr lang="en-US"/>
                    </a:p>
                  </a:txBody>
                  <a:tcPr/>
                </a:tc>
                <a:tc rowSpan="2">
                  <a:txBody>
                    <a:bodyPr/>
                    <a:lstStyle/>
                    <a:p>
                      <a:pPr algn="ctr" rtl="0">
                        <a:lnSpc>
                          <a:spcPct val="115000"/>
                        </a:lnSpc>
                        <a:spcAft>
                          <a:spcPts val="1000"/>
                        </a:spcAft>
                      </a:pPr>
                      <a:r>
                        <a:rPr lang="ar-SA" sz="1400">
                          <a:solidFill>
                            <a:schemeClr val="tx1"/>
                          </a:solidFill>
                          <a:effectLst/>
                          <a:cs typeface="B Titr" panose="00000700000000000000" pitchFamily="2" charset="-78"/>
                        </a:rPr>
                        <a:t>متغیر/ شاخص</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tc rowSpan="2">
                  <a:txBody>
                    <a:bodyPr/>
                    <a:lstStyle/>
                    <a:p>
                      <a:pPr algn="ctr" rtl="0">
                        <a:lnSpc>
                          <a:spcPct val="115000"/>
                        </a:lnSpc>
                        <a:spcAft>
                          <a:spcPts val="1000"/>
                        </a:spcAft>
                      </a:pPr>
                      <a:r>
                        <a:rPr lang="ar-SA" sz="1400">
                          <a:solidFill>
                            <a:schemeClr val="tx1"/>
                          </a:solidFill>
                          <a:effectLst/>
                          <a:cs typeface="B Titr" panose="00000700000000000000" pitchFamily="2" charset="-78"/>
                        </a:rPr>
                        <a:t>واحد سنجش</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tc gridSpan="2">
                  <a:txBody>
                    <a:bodyPr/>
                    <a:lstStyle/>
                    <a:p>
                      <a:pPr algn="ctr" rtl="0">
                        <a:lnSpc>
                          <a:spcPct val="115000"/>
                        </a:lnSpc>
                        <a:spcAft>
                          <a:spcPts val="1000"/>
                        </a:spcAft>
                      </a:pPr>
                      <a:r>
                        <a:rPr lang="ar-SA" sz="1400">
                          <a:solidFill>
                            <a:schemeClr val="tx1"/>
                          </a:solidFill>
                          <a:effectLst/>
                          <a:cs typeface="B Titr" panose="00000700000000000000" pitchFamily="2" charset="-78"/>
                        </a:rPr>
                        <a:t>سال پایه</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tc hMerge="1">
                  <a:txBody>
                    <a:bodyPr/>
                    <a:lstStyle/>
                    <a:p>
                      <a:endParaRPr lang="en-US"/>
                    </a:p>
                  </a:txBody>
                  <a:tcPr/>
                </a:tc>
                <a:tc rowSpan="2">
                  <a:txBody>
                    <a:bodyPr/>
                    <a:lstStyle/>
                    <a:p>
                      <a:pPr algn="ctr" rtl="1">
                        <a:lnSpc>
                          <a:spcPct val="115000"/>
                        </a:lnSpc>
                        <a:spcAft>
                          <a:spcPts val="1000"/>
                        </a:spcAft>
                      </a:pPr>
                      <a:r>
                        <a:rPr lang="ar-SA" sz="1400">
                          <a:solidFill>
                            <a:schemeClr val="tx1"/>
                          </a:solidFill>
                          <a:effectLst/>
                          <a:cs typeface="B Titr" panose="00000700000000000000" pitchFamily="2" charset="-78"/>
                        </a:rPr>
                        <a:t>پیش بینی/ برنامه ریزی در سال 1405</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extLst>
                  <a:ext uri="{0D108BD9-81ED-4DB2-BD59-A6C34878D82A}">
                    <a16:rowId xmlns:a16="http://schemas.microsoft.com/office/drawing/2014/main" val="494886226"/>
                  </a:ext>
                </a:extLst>
              </a:tr>
              <a:tr h="104566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a:lnSpc>
                          <a:spcPct val="115000"/>
                        </a:lnSpc>
                        <a:spcAft>
                          <a:spcPts val="1000"/>
                        </a:spcAft>
                      </a:pPr>
                      <a:r>
                        <a:rPr lang="ar-SA" sz="1400">
                          <a:solidFill>
                            <a:schemeClr val="tx1"/>
                          </a:solidFill>
                          <a:effectLst/>
                          <a:cs typeface="B Titr" panose="00000700000000000000" pitchFamily="2" charset="-78"/>
                        </a:rPr>
                        <a:t>سال</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tc>
                <a:tc>
                  <a:txBody>
                    <a:bodyPr/>
                    <a:lstStyle/>
                    <a:p>
                      <a:pPr algn="ctr" rtl="0">
                        <a:lnSpc>
                          <a:spcPct val="115000"/>
                        </a:lnSpc>
                        <a:spcAft>
                          <a:spcPts val="1000"/>
                        </a:spcAft>
                      </a:pPr>
                      <a:r>
                        <a:rPr lang="ar-SA" sz="1400">
                          <a:solidFill>
                            <a:schemeClr val="tx1"/>
                          </a:solidFill>
                          <a:effectLst/>
                          <a:cs typeface="B Titr" panose="00000700000000000000" pitchFamily="2" charset="-78"/>
                        </a:rPr>
                        <a:t>میزان</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tc vMerge="1">
                  <a:txBody>
                    <a:bodyPr/>
                    <a:lstStyle/>
                    <a:p>
                      <a:endParaRPr lang="en-US"/>
                    </a:p>
                  </a:txBody>
                  <a:tcPr/>
                </a:tc>
                <a:extLst>
                  <a:ext uri="{0D108BD9-81ED-4DB2-BD59-A6C34878D82A}">
                    <a16:rowId xmlns:a16="http://schemas.microsoft.com/office/drawing/2014/main" val="3663694604"/>
                  </a:ext>
                </a:extLst>
              </a:tr>
              <a:tr h="151558">
                <a:tc rowSpan="7">
                  <a:txBody>
                    <a:bodyPr/>
                    <a:lstStyle/>
                    <a:p>
                      <a:pPr algn="ctr" rtl="0">
                        <a:lnSpc>
                          <a:spcPct val="115000"/>
                        </a:lnSpc>
                        <a:spcAft>
                          <a:spcPts val="1000"/>
                        </a:spcAft>
                      </a:pPr>
                      <a:r>
                        <a:rPr lang="ar-SA" sz="1400">
                          <a:solidFill>
                            <a:schemeClr val="tx1"/>
                          </a:solidFill>
                          <a:effectLst/>
                          <a:cs typeface="B Titr" panose="00000700000000000000" pitchFamily="2" charset="-78"/>
                        </a:rPr>
                        <a:t>اقتصادی و تولیدی</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tc>
                  <a:txBody>
                    <a:bodyPr/>
                    <a:lstStyle/>
                    <a:p>
                      <a:pPr algn="ctr" rtl="0">
                        <a:lnSpc>
                          <a:spcPct val="115000"/>
                        </a:lnSpc>
                        <a:spcAft>
                          <a:spcPts val="1000"/>
                        </a:spcAft>
                      </a:pPr>
                      <a:r>
                        <a:rPr lang="ar-SA" sz="1400">
                          <a:solidFill>
                            <a:schemeClr val="tx1"/>
                          </a:solidFill>
                          <a:effectLst/>
                          <a:cs typeface="B Titr" panose="00000700000000000000" pitchFamily="2" charset="-78"/>
                        </a:rPr>
                        <a:t>9</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tc>
                  <a:txBody>
                    <a:bodyPr/>
                    <a:lstStyle/>
                    <a:p>
                      <a:pPr algn="r" rtl="1">
                        <a:lnSpc>
                          <a:spcPct val="115000"/>
                        </a:lnSpc>
                        <a:spcAft>
                          <a:spcPts val="1000"/>
                        </a:spcAft>
                      </a:pPr>
                      <a:r>
                        <a:rPr lang="ar-SA" sz="1400">
                          <a:solidFill>
                            <a:schemeClr val="tx1"/>
                          </a:solidFill>
                          <a:effectLst/>
                          <a:cs typeface="B Titr" panose="00000700000000000000" pitchFamily="2" charset="-78"/>
                        </a:rPr>
                        <a:t>بار تکفل اقتصادی</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tc>
                  <a:txBody>
                    <a:bodyPr/>
                    <a:lstStyle/>
                    <a:p>
                      <a:pPr algn="ctr" rtl="0">
                        <a:lnSpc>
                          <a:spcPct val="115000"/>
                        </a:lnSpc>
                        <a:spcAft>
                          <a:spcPts val="1000"/>
                        </a:spcAft>
                      </a:pPr>
                      <a:r>
                        <a:rPr lang="ar-SA" sz="1400">
                          <a:solidFill>
                            <a:schemeClr val="tx1"/>
                          </a:solidFill>
                          <a:effectLst/>
                          <a:cs typeface="B Titr" panose="00000700000000000000" pitchFamily="2" charset="-78"/>
                        </a:rPr>
                        <a:t>نفر</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tc>
                  <a:txBody>
                    <a:bodyPr/>
                    <a:lstStyle/>
                    <a:p>
                      <a:pPr algn="ctr" rtl="0">
                        <a:lnSpc>
                          <a:spcPct val="115000"/>
                        </a:lnSpc>
                        <a:spcAft>
                          <a:spcPts val="1000"/>
                        </a:spcAft>
                      </a:pPr>
                      <a:r>
                        <a:rPr lang="ar-SA" sz="1400" dirty="0">
                          <a:solidFill>
                            <a:schemeClr val="tx1"/>
                          </a:solidFill>
                          <a:effectLst/>
                          <a:cs typeface="B Titr" panose="00000700000000000000" pitchFamily="2" charset="-78"/>
                        </a:rPr>
                        <a:t>1395</a:t>
                      </a:r>
                      <a:endParaRPr lang="en-US" sz="1400" dirty="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tc>
                  <a:txBody>
                    <a:bodyPr/>
                    <a:lstStyle/>
                    <a:p>
                      <a:pPr marL="0" algn="ctr" defTabSz="914400" rtl="0" eaLnBrk="1" latinLnBrk="0" hangingPunct="1">
                        <a:lnSpc>
                          <a:spcPct val="115000"/>
                        </a:lnSpc>
                        <a:spcAft>
                          <a:spcPts val="1000"/>
                        </a:spcAft>
                      </a:pPr>
                      <a:r>
                        <a:rPr lang="fa-IR" sz="1400" kern="1200" dirty="0">
                          <a:solidFill>
                            <a:schemeClr val="tx1"/>
                          </a:solidFill>
                          <a:effectLst/>
                          <a:latin typeface="+mn-lt"/>
                          <a:ea typeface="+mn-ea"/>
                          <a:cs typeface="B Titr" panose="00000700000000000000" pitchFamily="2" charset="-78"/>
                        </a:rPr>
                        <a:t>4/3</a:t>
                      </a:r>
                      <a:endParaRPr lang="en-US" sz="1400" kern="1200" dirty="0">
                        <a:solidFill>
                          <a:schemeClr val="tx1"/>
                        </a:solidFill>
                        <a:effectLst/>
                        <a:latin typeface="+mn-lt"/>
                        <a:ea typeface="+mn-ea"/>
                        <a:cs typeface="B Titr" panose="00000700000000000000" pitchFamily="2" charset="-78"/>
                      </a:endParaRPr>
                    </a:p>
                  </a:txBody>
                  <a:tcPr marL="68580" marR="68580" marT="0" marB="0" anchor="ctr"/>
                </a:tc>
                <a:tc>
                  <a:txBody>
                    <a:bodyPr/>
                    <a:lstStyle/>
                    <a:p>
                      <a:pPr marL="0" algn="ctr" defTabSz="914400" rtl="0" eaLnBrk="1" latinLnBrk="0" hangingPunct="1">
                        <a:lnSpc>
                          <a:spcPct val="115000"/>
                        </a:lnSpc>
                        <a:spcAft>
                          <a:spcPts val="1000"/>
                        </a:spcAft>
                      </a:pPr>
                      <a:r>
                        <a:rPr lang="fa-IR" sz="1400" kern="1200" dirty="0">
                          <a:solidFill>
                            <a:schemeClr val="tx1"/>
                          </a:solidFill>
                          <a:effectLst/>
                          <a:latin typeface="+mn-lt"/>
                          <a:ea typeface="+mn-ea"/>
                          <a:cs typeface="B Titr" panose="00000700000000000000" pitchFamily="2" charset="-78"/>
                        </a:rPr>
                        <a:t>4/7</a:t>
                      </a:r>
                      <a:endParaRPr lang="en-US" sz="1400" kern="1200" dirty="0">
                        <a:solidFill>
                          <a:schemeClr val="tx1"/>
                        </a:solidFill>
                        <a:effectLst/>
                        <a:latin typeface="+mn-lt"/>
                        <a:ea typeface="+mn-ea"/>
                        <a:cs typeface="B Titr" panose="00000700000000000000" pitchFamily="2" charset="-78"/>
                      </a:endParaRPr>
                    </a:p>
                  </a:txBody>
                  <a:tcPr marL="68580" marR="68580" marT="0" marB="0" anchor="ctr"/>
                </a:tc>
                <a:extLst>
                  <a:ext uri="{0D108BD9-81ED-4DB2-BD59-A6C34878D82A}">
                    <a16:rowId xmlns:a16="http://schemas.microsoft.com/office/drawing/2014/main" val="3580261465"/>
                  </a:ext>
                </a:extLst>
              </a:tr>
              <a:tr h="353635">
                <a:tc vMerge="1">
                  <a:txBody>
                    <a:bodyPr/>
                    <a:lstStyle/>
                    <a:p>
                      <a:endParaRPr lang="en-US"/>
                    </a:p>
                  </a:txBody>
                  <a:tcPr/>
                </a:tc>
                <a:tc>
                  <a:txBody>
                    <a:bodyPr/>
                    <a:lstStyle/>
                    <a:p>
                      <a:pPr algn="ctr" rtl="0">
                        <a:lnSpc>
                          <a:spcPct val="115000"/>
                        </a:lnSpc>
                        <a:spcAft>
                          <a:spcPts val="1000"/>
                        </a:spcAft>
                      </a:pPr>
                      <a:r>
                        <a:rPr lang="ar-SA" sz="1400" dirty="0">
                          <a:solidFill>
                            <a:schemeClr val="tx1"/>
                          </a:solidFill>
                          <a:effectLst/>
                          <a:cs typeface="B Titr" panose="00000700000000000000" pitchFamily="2" charset="-78"/>
                        </a:rPr>
                        <a:t>10</a:t>
                      </a:r>
                      <a:endParaRPr lang="en-US" sz="1400" dirty="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tc>
                  <a:txBody>
                    <a:bodyPr/>
                    <a:lstStyle/>
                    <a:p>
                      <a:pPr algn="r" rtl="1">
                        <a:lnSpc>
                          <a:spcPct val="115000"/>
                        </a:lnSpc>
                        <a:spcAft>
                          <a:spcPts val="1000"/>
                        </a:spcAft>
                      </a:pPr>
                      <a:r>
                        <a:rPr lang="ar-SA" sz="1400">
                          <a:solidFill>
                            <a:schemeClr val="tx1"/>
                          </a:solidFill>
                          <a:effectLst/>
                          <a:cs typeface="B Titr" panose="00000700000000000000" pitchFamily="2" charset="-78"/>
                        </a:rPr>
                        <a:t>سطح کل زیر کشت</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tc>
                  <a:txBody>
                    <a:bodyPr/>
                    <a:lstStyle/>
                    <a:p>
                      <a:pPr algn="ctr" rtl="0">
                        <a:lnSpc>
                          <a:spcPct val="115000"/>
                        </a:lnSpc>
                        <a:spcAft>
                          <a:spcPts val="1000"/>
                        </a:spcAft>
                      </a:pPr>
                      <a:r>
                        <a:rPr lang="ar-SA" sz="1400">
                          <a:solidFill>
                            <a:schemeClr val="tx1"/>
                          </a:solidFill>
                          <a:effectLst/>
                          <a:cs typeface="B Titr" panose="00000700000000000000" pitchFamily="2" charset="-78"/>
                        </a:rPr>
                        <a:t>هکتار</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tc>
                  <a:txBody>
                    <a:bodyPr/>
                    <a:lstStyle/>
                    <a:p>
                      <a:pPr algn="ctr" rtl="0">
                        <a:lnSpc>
                          <a:spcPct val="115000"/>
                        </a:lnSpc>
                        <a:spcAft>
                          <a:spcPts val="1000"/>
                        </a:spcAft>
                      </a:pPr>
                      <a:r>
                        <a:rPr lang="ar-SA" sz="1400" dirty="0">
                          <a:solidFill>
                            <a:schemeClr val="tx1"/>
                          </a:solidFill>
                          <a:effectLst/>
                          <a:cs typeface="B Titr" panose="00000700000000000000" pitchFamily="2" charset="-78"/>
                        </a:rPr>
                        <a:t>1397</a:t>
                      </a:r>
                      <a:endParaRPr lang="en-US" sz="1400" dirty="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tc>
                <a:tc>
                  <a:txBody>
                    <a:bodyPr/>
                    <a:lstStyle/>
                    <a:p>
                      <a:pPr marL="0" algn="ctr" defTabSz="914400" rtl="0" eaLnBrk="1" latinLnBrk="0" hangingPunct="1">
                        <a:lnSpc>
                          <a:spcPct val="115000"/>
                        </a:lnSpc>
                        <a:spcAft>
                          <a:spcPts val="1000"/>
                        </a:spcAft>
                      </a:pPr>
                      <a:r>
                        <a:rPr lang="fa-IR" sz="1400" kern="1200" dirty="0">
                          <a:solidFill>
                            <a:schemeClr val="tx1"/>
                          </a:solidFill>
                          <a:effectLst/>
                          <a:latin typeface="+mn-lt"/>
                          <a:ea typeface="+mn-ea"/>
                          <a:cs typeface="B Titr" panose="00000700000000000000" pitchFamily="2" charset="-78"/>
                        </a:rPr>
                        <a:t>18593/95</a:t>
                      </a:r>
                      <a:endParaRPr lang="en-US" sz="1400" kern="1200" dirty="0">
                        <a:solidFill>
                          <a:schemeClr val="tx1"/>
                        </a:solidFill>
                        <a:effectLst/>
                        <a:latin typeface="+mn-lt"/>
                        <a:ea typeface="+mn-ea"/>
                        <a:cs typeface="B Titr" panose="00000700000000000000" pitchFamily="2" charset="-78"/>
                      </a:endParaRPr>
                    </a:p>
                  </a:txBody>
                  <a:tcPr marL="68580" marR="68580" marT="0" marB="0" anchor="ctr"/>
                </a:tc>
                <a:tc>
                  <a:txBody>
                    <a:bodyPr/>
                    <a:lstStyle/>
                    <a:p>
                      <a:pPr marL="0" algn="ctr" defTabSz="914400" rtl="0" eaLnBrk="1" latinLnBrk="0" hangingPunct="1">
                        <a:lnSpc>
                          <a:spcPct val="115000"/>
                        </a:lnSpc>
                        <a:spcAft>
                          <a:spcPts val="1000"/>
                        </a:spcAft>
                      </a:pPr>
                      <a:r>
                        <a:rPr lang="fa-IR" sz="1400" kern="1200" dirty="0">
                          <a:solidFill>
                            <a:schemeClr val="tx1"/>
                          </a:solidFill>
                          <a:effectLst/>
                          <a:latin typeface="+mn-lt"/>
                          <a:ea typeface="+mn-ea"/>
                          <a:cs typeface="B Titr" panose="00000700000000000000" pitchFamily="2" charset="-78"/>
                        </a:rPr>
                        <a:t>18593/95</a:t>
                      </a:r>
                      <a:endParaRPr lang="en-US" sz="1400" kern="1200" dirty="0">
                        <a:solidFill>
                          <a:schemeClr val="tx1"/>
                        </a:solidFill>
                        <a:effectLst/>
                        <a:latin typeface="+mn-lt"/>
                        <a:ea typeface="+mn-ea"/>
                        <a:cs typeface="B Titr" panose="00000700000000000000" pitchFamily="2" charset="-78"/>
                      </a:endParaRPr>
                    </a:p>
                  </a:txBody>
                  <a:tcPr marL="68580" marR="68580" marT="0" marB="0" anchor="ctr"/>
                </a:tc>
                <a:extLst>
                  <a:ext uri="{0D108BD9-81ED-4DB2-BD59-A6C34878D82A}">
                    <a16:rowId xmlns:a16="http://schemas.microsoft.com/office/drawing/2014/main" val="1178252545"/>
                  </a:ext>
                </a:extLst>
              </a:tr>
              <a:tr h="202077">
                <a:tc vMerge="1">
                  <a:txBody>
                    <a:bodyPr/>
                    <a:lstStyle/>
                    <a:p>
                      <a:endParaRPr lang="en-US"/>
                    </a:p>
                  </a:txBody>
                  <a:tcPr/>
                </a:tc>
                <a:tc>
                  <a:txBody>
                    <a:bodyPr/>
                    <a:lstStyle/>
                    <a:p>
                      <a:pPr algn="ctr" rtl="0">
                        <a:lnSpc>
                          <a:spcPct val="115000"/>
                        </a:lnSpc>
                        <a:spcAft>
                          <a:spcPts val="1000"/>
                        </a:spcAft>
                      </a:pPr>
                      <a:r>
                        <a:rPr lang="ar-SA" sz="1400">
                          <a:solidFill>
                            <a:schemeClr val="tx1"/>
                          </a:solidFill>
                          <a:effectLst/>
                          <a:cs typeface="B Titr" panose="00000700000000000000" pitchFamily="2" charset="-78"/>
                        </a:rPr>
                        <a:t>11</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tc>
                  <a:txBody>
                    <a:bodyPr/>
                    <a:lstStyle/>
                    <a:p>
                      <a:pPr algn="r" rtl="1">
                        <a:lnSpc>
                          <a:spcPct val="115000"/>
                        </a:lnSpc>
                        <a:spcAft>
                          <a:spcPts val="1000"/>
                        </a:spcAft>
                      </a:pPr>
                      <a:r>
                        <a:rPr lang="ar-SA" sz="1400" dirty="0">
                          <a:solidFill>
                            <a:schemeClr val="tx1"/>
                          </a:solidFill>
                          <a:effectLst/>
                          <a:cs typeface="B Titr" panose="00000700000000000000" pitchFamily="2" charset="-78"/>
                        </a:rPr>
                        <a:t>سطح زیر کشت دیم (زراعت)</a:t>
                      </a:r>
                      <a:endParaRPr lang="en-US" sz="1400" dirty="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tc>
                  <a:txBody>
                    <a:bodyPr/>
                    <a:lstStyle/>
                    <a:p>
                      <a:pPr algn="ctr" rtl="0">
                        <a:lnSpc>
                          <a:spcPct val="115000"/>
                        </a:lnSpc>
                        <a:spcAft>
                          <a:spcPts val="1000"/>
                        </a:spcAft>
                      </a:pPr>
                      <a:r>
                        <a:rPr lang="ar-SA" sz="1400">
                          <a:solidFill>
                            <a:schemeClr val="tx1"/>
                          </a:solidFill>
                          <a:effectLst/>
                          <a:cs typeface="B Titr" panose="00000700000000000000" pitchFamily="2" charset="-78"/>
                        </a:rPr>
                        <a:t>هکتار</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tc>
                  <a:txBody>
                    <a:bodyPr/>
                    <a:lstStyle/>
                    <a:p>
                      <a:pPr algn="ctr" rtl="1">
                        <a:lnSpc>
                          <a:spcPct val="115000"/>
                        </a:lnSpc>
                        <a:spcAft>
                          <a:spcPts val="1000"/>
                        </a:spcAft>
                      </a:pPr>
                      <a:r>
                        <a:rPr lang="ar-SA" sz="1400">
                          <a:solidFill>
                            <a:schemeClr val="tx1"/>
                          </a:solidFill>
                          <a:effectLst/>
                          <a:cs typeface="B Titr" panose="00000700000000000000" pitchFamily="2" charset="-78"/>
                        </a:rPr>
                        <a:t>1397</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tc>
                <a:tc>
                  <a:txBody>
                    <a:bodyPr/>
                    <a:lstStyle/>
                    <a:p>
                      <a:pPr marL="0" algn="ctr" defTabSz="914400" rtl="0" eaLnBrk="1" latinLnBrk="0" hangingPunct="1">
                        <a:lnSpc>
                          <a:spcPct val="115000"/>
                        </a:lnSpc>
                        <a:spcAft>
                          <a:spcPts val="1000"/>
                        </a:spcAft>
                      </a:pPr>
                      <a:r>
                        <a:rPr lang="fa-IR" sz="1400" kern="1200" dirty="0">
                          <a:solidFill>
                            <a:schemeClr val="tx1"/>
                          </a:solidFill>
                          <a:effectLst/>
                          <a:latin typeface="+mn-lt"/>
                          <a:ea typeface="+mn-ea"/>
                          <a:cs typeface="B Titr" panose="00000700000000000000" pitchFamily="2" charset="-78"/>
                        </a:rPr>
                        <a:t>11166/75</a:t>
                      </a:r>
                      <a:endParaRPr lang="en-US" sz="1400" kern="1200" dirty="0">
                        <a:solidFill>
                          <a:schemeClr val="tx1"/>
                        </a:solidFill>
                        <a:effectLst/>
                        <a:latin typeface="+mn-lt"/>
                        <a:ea typeface="+mn-ea"/>
                        <a:cs typeface="B Titr" panose="00000700000000000000" pitchFamily="2" charset="-78"/>
                      </a:endParaRPr>
                    </a:p>
                  </a:txBody>
                  <a:tcPr marL="68580" marR="68580" marT="0" marB="0" anchor="ctr"/>
                </a:tc>
                <a:tc>
                  <a:txBody>
                    <a:bodyPr/>
                    <a:lstStyle/>
                    <a:p>
                      <a:pPr marL="0" algn="ctr" defTabSz="914400" rtl="0" eaLnBrk="1" latinLnBrk="0" hangingPunct="1">
                        <a:lnSpc>
                          <a:spcPct val="115000"/>
                        </a:lnSpc>
                        <a:spcAft>
                          <a:spcPts val="1000"/>
                        </a:spcAft>
                      </a:pPr>
                      <a:r>
                        <a:rPr lang="fa-IR" sz="1400" kern="1200" dirty="0">
                          <a:solidFill>
                            <a:schemeClr val="tx1"/>
                          </a:solidFill>
                          <a:effectLst/>
                          <a:latin typeface="+mn-lt"/>
                          <a:ea typeface="+mn-ea"/>
                          <a:cs typeface="B Titr" panose="00000700000000000000" pitchFamily="2" charset="-78"/>
                        </a:rPr>
                        <a:t>11166/75</a:t>
                      </a:r>
                      <a:endParaRPr lang="en-US" sz="1400" kern="1200" dirty="0">
                        <a:solidFill>
                          <a:schemeClr val="tx1"/>
                        </a:solidFill>
                        <a:effectLst/>
                        <a:latin typeface="+mn-lt"/>
                        <a:ea typeface="+mn-ea"/>
                        <a:cs typeface="B Titr" panose="00000700000000000000" pitchFamily="2" charset="-78"/>
                      </a:endParaRPr>
                    </a:p>
                  </a:txBody>
                  <a:tcPr marL="68580" marR="68580" marT="0" marB="0" anchor="ctr"/>
                </a:tc>
                <a:extLst>
                  <a:ext uri="{0D108BD9-81ED-4DB2-BD59-A6C34878D82A}">
                    <a16:rowId xmlns:a16="http://schemas.microsoft.com/office/drawing/2014/main" val="1675281273"/>
                  </a:ext>
                </a:extLst>
              </a:tr>
              <a:tr h="303115">
                <a:tc vMerge="1">
                  <a:txBody>
                    <a:bodyPr/>
                    <a:lstStyle/>
                    <a:p>
                      <a:endParaRPr lang="en-US"/>
                    </a:p>
                  </a:txBody>
                  <a:tcPr/>
                </a:tc>
                <a:tc>
                  <a:txBody>
                    <a:bodyPr/>
                    <a:lstStyle/>
                    <a:p>
                      <a:pPr algn="ctr" rtl="0">
                        <a:lnSpc>
                          <a:spcPct val="115000"/>
                        </a:lnSpc>
                        <a:spcAft>
                          <a:spcPts val="1000"/>
                        </a:spcAft>
                      </a:pPr>
                      <a:r>
                        <a:rPr lang="ar-SA" sz="1400" dirty="0">
                          <a:solidFill>
                            <a:schemeClr val="tx1"/>
                          </a:solidFill>
                          <a:effectLst/>
                          <a:cs typeface="B Titr" panose="00000700000000000000" pitchFamily="2" charset="-78"/>
                        </a:rPr>
                        <a:t>12</a:t>
                      </a:r>
                      <a:endParaRPr lang="en-US" sz="1400" dirty="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tc>
                  <a:txBody>
                    <a:bodyPr/>
                    <a:lstStyle/>
                    <a:p>
                      <a:pPr algn="r" rtl="1">
                        <a:lnSpc>
                          <a:spcPct val="115000"/>
                        </a:lnSpc>
                        <a:spcAft>
                          <a:spcPts val="1000"/>
                        </a:spcAft>
                      </a:pPr>
                      <a:r>
                        <a:rPr lang="ar-SA" sz="1400">
                          <a:solidFill>
                            <a:schemeClr val="tx1"/>
                          </a:solidFill>
                          <a:effectLst/>
                          <a:cs typeface="B Titr" panose="00000700000000000000" pitchFamily="2" charset="-78"/>
                        </a:rPr>
                        <a:t>سطح زیر کشت آبی (زراعت)</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tc>
                  <a:txBody>
                    <a:bodyPr/>
                    <a:lstStyle/>
                    <a:p>
                      <a:pPr algn="ctr" rtl="0">
                        <a:lnSpc>
                          <a:spcPct val="115000"/>
                        </a:lnSpc>
                        <a:spcAft>
                          <a:spcPts val="1000"/>
                        </a:spcAft>
                      </a:pPr>
                      <a:r>
                        <a:rPr lang="ar-SA" sz="1400">
                          <a:solidFill>
                            <a:schemeClr val="tx1"/>
                          </a:solidFill>
                          <a:effectLst/>
                          <a:cs typeface="B Titr" panose="00000700000000000000" pitchFamily="2" charset="-78"/>
                        </a:rPr>
                        <a:t>هکتار</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tc>
                  <a:txBody>
                    <a:bodyPr/>
                    <a:lstStyle/>
                    <a:p>
                      <a:pPr algn="ctr" rtl="1">
                        <a:lnSpc>
                          <a:spcPct val="115000"/>
                        </a:lnSpc>
                        <a:spcAft>
                          <a:spcPts val="1000"/>
                        </a:spcAft>
                      </a:pPr>
                      <a:r>
                        <a:rPr lang="ar-SA" sz="1400">
                          <a:solidFill>
                            <a:schemeClr val="tx1"/>
                          </a:solidFill>
                          <a:effectLst/>
                          <a:cs typeface="B Titr" panose="00000700000000000000" pitchFamily="2" charset="-78"/>
                        </a:rPr>
                        <a:t>1397</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tc>
                <a:tc>
                  <a:txBody>
                    <a:bodyPr/>
                    <a:lstStyle/>
                    <a:p>
                      <a:pPr marL="0" algn="ctr" defTabSz="914400" rtl="0" eaLnBrk="1" latinLnBrk="0" hangingPunct="1">
                        <a:lnSpc>
                          <a:spcPct val="115000"/>
                        </a:lnSpc>
                        <a:spcAft>
                          <a:spcPts val="1000"/>
                        </a:spcAft>
                      </a:pPr>
                      <a:r>
                        <a:rPr lang="fa-IR" sz="1400" kern="1200" dirty="0">
                          <a:solidFill>
                            <a:schemeClr val="tx1"/>
                          </a:solidFill>
                          <a:effectLst/>
                          <a:latin typeface="+mn-lt"/>
                          <a:ea typeface="+mn-ea"/>
                          <a:cs typeface="B Titr" panose="00000700000000000000" pitchFamily="2" charset="-78"/>
                        </a:rPr>
                        <a:t>7427/2</a:t>
                      </a:r>
                      <a:endParaRPr lang="en-US" sz="1400" kern="1200" dirty="0">
                        <a:solidFill>
                          <a:schemeClr val="tx1"/>
                        </a:solidFill>
                        <a:effectLst/>
                        <a:latin typeface="+mn-lt"/>
                        <a:ea typeface="+mn-ea"/>
                        <a:cs typeface="B Titr" panose="00000700000000000000" pitchFamily="2" charset="-78"/>
                      </a:endParaRPr>
                    </a:p>
                  </a:txBody>
                  <a:tcPr marL="68580" marR="68580" marT="0" marB="0" anchor="ctr"/>
                </a:tc>
                <a:tc>
                  <a:txBody>
                    <a:bodyPr/>
                    <a:lstStyle/>
                    <a:p>
                      <a:pPr marL="0" algn="ctr" defTabSz="914400" rtl="0" eaLnBrk="1" latinLnBrk="0" hangingPunct="1">
                        <a:lnSpc>
                          <a:spcPct val="115000"/>
                        </a:lnSpc>
                        <a:spcAft>
                          <a:spcPts val="1000"/>
                        </a:spcAft>
                      </a:pPr>
                      <a:r>
                        <a:rPr lang="fa-IR" sz="1400" kern="1200" dirty="0">
                          <a:solidFill>
                            <a:schemeClr val="tx1"/>
                          </a:solidFill>
                          <a:effectLst/>
                          <a:latin typeface="+mn-lt"/>
                          <a:ea typeface="+mn-ea"/>
                          <a:cs typeface="B Titr" panose="00000700000000000000" pitchFamily="2" charset="-78"/>
                        </a:rPr>
                        <a:t>7427/2</a:t>
                      </a:r>
                      <a:endParaRPr lang="en-US" sz="1400" kern="1200" dirty="0">
                        <a:solidFill>
                          <a:schemeClr val="tx1"/>
                        </a:solidFill>
                        <a:effectLst/>
                        <a:latin typeface="+mn-lt"/>
                        <a:ea typeface="+mn-ea"/>
                        <a:cs typeface="B Titr" panose="00000700000000000000" pitchFamily="2" charset="-78"/>
                      </a:endParaRPr>
                    </a:p>
                  </a:txBody>
                  <a:tcPr marL="68580" marR="68580" marT="0" marB="0" anchor="ctr"/>
                </a:tc>
                <a:extLst>
                  <a:ext uri="{0D108BD9-81ED-4DB2-BD59-A6C34878D82A}">
                    <a16:rowId xmlns:a16="http://schemas.microsoft.com/office/drawing/2014/main" val="2633175371"/>
                  </a:ext>
                </a:extLst>
              </a:tr>
              <a:tr h="303115">
                <a:tc vMerge="1">
                  <a:txBody>
                    <a:bodyPr/>
                    <a:lstStyle/>
                    <a:p>
                      <a:endParaRPr lang="en-US"/>
                    </a:p>
                  </a:txBody>
                  <a:tcPr/>
                </a:tc>
                <a:tc>
                  <a:txBody>
                    <a:bodyPr/>
                    <a:lstStyle/>
                    <a:p>
                      <a:pPr algn="ctr" rtl="0">
                        <a:lnSpc>
                          <a:spcPct val="115000"/>
                        </a:lnSpc>
                        <a:spcAft>
                          <a:spcPts val="1000"/>
                        </a:spcAft>
                      </a:pPr>
                      <a:r>
                        <a:rPr lang="ar-SA" sz="1400">
                          <a:solidFill>
                            <a:schemeClr val="tx1"/>
                          </a:solidFill>
                          <a:effectLst/>
                          <a:cs typeface="B Titr" panose="00000700000000000000" pitchFamily="2" charset="-78"/>
                        </a:rPr>
                        <a:t>13</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tc>
                  <a:txBody>
                    <a:bodyPr/>
                    <a:lstStyle/>
                    <a:p>
                      <a:pPr algn="r" rtl="1">
                        <a:lnSpc>
                          <a:spcPct val="115000"/>
                        </a:lnSpc>
                        <a:spcAft>
                          <a:spcPts val="1000"/>
                        </a:spcAft>
                      </a:pPr>
                      <a:r>
                        <a:rPr lang="ar-SA" sz="1400">
                          <a:solidFill>
                            <a:schemeClr val="tx1"/>
                          </a:solidFill>
                          <a:effectLst/>
                          <a:cs typeface="B Titr" panose="00000700000000000000" pitchFamily="2" charset="-78"/>
                        </a:rPr>
                        <a:t>سطح باغات</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tc>
                  <a:txBody>
                    <a:bodyPr/>
                    <a:lstStyle/>
                    <a:p>
                      <a:pPr algn="ctr" rtl="0">
                        <a:lnSpc>
                          <a:spcPct val="115000"/>
                        </a:lnSpc>
                        <a:spcAft>
                          <a:spcPts val="1000"/>
                        </a:spcAft>
                      </a:pPr>
                      <a:r>
                        <a:rPr lang="ar-SA" sz="1400">
                          <a:solidFill>
                            <a:schemeClr val="tx1"/>
                          </a:solidFill>
                          <a:effectLst/>
                          <a:cs typeface="B Titr" panose="00000700000000000000" pitchFamily="2" charset="-78"/>
                        </a:rPr>
                        <a:t>هکتار</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tc>
                  <a:txBody>
                    <a:bodyPr/>
                    <a:lstStyle/>
                    <a:p>
                      <a:pPr algn="ctr" rtl="1">
                        <a:lnSpc>
                          <a:spcPct val="115000"/>
                        </a:lnSpc>
                        <a:spcAft>
                          <a:spcPts val="1000"/>
                        </a:spcAft>
                      </a:pPr>
                      <a:r>
                        <a:rPr lang="ar-SA" sz="1400">
                          <a:solidFill>
                            <a:schemeClr val="tx1"/>
                          </a:solidFill>
                          <a:effectLst/>
                          <a:cs typeface="B Titr" panose="00000700000000000000" pitchFamily="2" charset="-78"/>
                        </a:rPr>
                        <a:t>1397</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tc>
                <a:tc>
                  <a:txBody>
                    <a:bodyPr/>
                    <a:lstStyle/>
                    <a:p>
                      <a:pPr marL="0" algn="ctr" defTabSz="914400" rtl="0" eaLnBrk="1" latinLnBrk="0" hangingPunct="1">
                        <a:lnSpc>
                          <a:spcPct val="115000"/>
                        </a:lnSpc>
                        <a:spcAft>
                          <a:spcPts val="1000"/>
                        </a:spcAft>
                      </a:pPr>
                      <a:r>
                        <a:rPr lang="fa-IR" sz="1400" kern="1200" dirty="0">
                          <a:solidFill>
                            <a:schemeClr val="tx1"/>
                          </a:solidFill>
                          <a:effectLst/>
                          <a:latin typeface="+mn-lt"/>
                          <a:ea typeface="+mn-ea"/>
                          <a:cs typeface="B Titr" panose="00000700000000000000" pitchFamily="2" charset="-78"/>
                        </a:rPr>
                        <a:t>29944/4</a:t>
                      </a:r>
                      <a:endParaRPr lang="en-US" sz="1400" kern="1200" dirty="0">
                        <a:solidFill>
                          <a:schemeClr val="tx1"/>
                        </a:solidFill>
                        <a:effectLst/>
                        <a:latin typeface="+mn-lt"/>
                        <a:ea typeface="+mn-ea"/>
                        <a:cs typeface="B Titr" panose="00000700000000000000" pitchFamily="2" charset="-78"/>
                      </a:endParaRPr>
                    </a:p>
                  </a:txBody>
                  <a:tcPr marL="68580" marR="68580" marT="0" marB="0" anchor="ctr"/>
                </a:tc>
                <a:tc>
                  <a:txBody>
                    <a:bodyPr/>
                    <a:lstStyle/>
                    <a:p>
                      <a:pPr marL="0" algn="ctr" defTabSz="914400" rtl="0" eaLnBrk="1" latinLnBrk="0" hangingPunct="1">
                        <a:lnSpc>
                          <a:spcPct val="115000"/>
                        </a:lnSpc>
                        <a:spcAft>
                          <a:spcPts val="1000"/>
                        </a:spcAft>
                      </a:pPr>
                      <a:r>
                        <a:rPr lang="fa-IR" sz="1400" kern="1200" dirty="0">
                          <a:solidFill>
                            <a:schemeClr val="tx1"/>
                          </a:solidFill>
                          <a:effectLst/>
                          <a:latin typeface="+mn-lt"/>
                          <a:ea typeface="+mn-ea"/>
                          <a:cs typeface="B Titr" panose="00000700000000000000" pitchFamily="2" charset="-78"/>
                        </a:rPr>
                        <a:t>29944/4</a:t>
                      </a:r>
                      <a:endParaRPr lang="en-US" sz="1400" kern="1200" dirty="0">
                        <a:solidFill>
                          <a:schemeClr val="tx1"/>
                        </a:solidFill>
                        <a:effectLst/>
                        <a:latin typeface="+mn-lt"/>
                        <a:ea typeface="+mn-ea"/>
                        <a:cs typeface="B Titr" panose="00000700000000000000" pitchFamily="2" charset="-78"/>
                      </a:endParaRPr>
                    </a:p>
                  </a:txBody>
                  <a:tcPr marL="68580" marR="68580" marT="0" marB="0" anchor="ctr"/>
                </a:tc>
                <a:extLst>
                  <a:ext uri="{0D108BD9-81ED-4DB2-BD59-A6C34878D82A}">
                    <a16:rowId xmlns:a16="http://schemas.microsoft.com/office/drawing/2014/main" val="2082716232"/>
                  </a:ext>
                </a:extLst>
              </a:tr>
              <a:tr h="252597">
                <a:tc vMerge="1">
                  <a:txBody>
                    <a:bodyPr/>
                    <a:lstStyle/>
                    <a:p>
                      <a:endParaRPr lang="en-US"/>
                    </a:p>
                  </a:txBody>
                  <a:tcPr/>
                </a:tc>
                <a:tc>
                  <a:txBody>
                    <a:bodyPr/>
                    <a:lstStyle/>
                    <a:p>
                      <a:pPr algn="ctr" rtl="0">
                        <a:lnSpc>
                          <a:spcPct val="115000"/>
                        </a:lnSpc>
                        <a:spcAft>
                          <a:spcPts val="1000"/>
                        </a:spcAft>
                      </a:pPr>
                      <a:r>
                        <a:rPr lang="ar-SA" sz="1400">
                          <a:solidFill>
                            <a:schemeClr val="tx1"/>
                          </a:solidFill>
                          <a:effectLst/>
                          <a:cs typeface="B Titr" panose="00000700000000000000" pitchFamily="2" charset="-78"/>
                        </a:rPr>
                        <a:t>14</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tc>
                  <a:txBody>
                    <a:bodyPr/>
                    <a:lstStyle/>
                    <a:p>
                      <a:pPr algn="r" rtl="1">
                        <a:lnSpc>
                          <a:spcPct val="115000"/>
                        </a:lnSpc>
                        <a:spcAft>
                          <a:spcPts val="1000"/>
                        </a:spcAft>
                      </a:pPr>
                      <a:r>
                        <a:rPr lang="ar-SA" sz="1400">
                          <a:solidFill>
                            <a:schemeClr val="tx1"/>
                          </a:solidFill>
                          <a:effectLst/>
                          <a:cs typeface="B Titr" panose="00000700000000000000" pitchFamily="2" charset="-78"/>
                        </a:rPr>
                        <a:t>دام سبک</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tc>
                  <a:txBody>
                    <a:bodyPr/>
                    <a:lstStyle/>
                    <a:p>
                      <a:pPr algn="ctr" rtl="0">
                        <a:lnSpc>
                          <a:spcPct val="115000"/>
                        </a:lnSpc>
                        <a:spcAft>
                          <a:spcPts val="1000"/>
                        </a:spcAft>
                      </a:pPr>
                      <a:r>
                        <a:rPr lang="ar-SA" sz="1400">
                          <a:solidFill>
                            <a:schemeClr val="tx1"/>
                          </a:solidFill>
                          <a:effectLst/>
                          <a:cs typeface="B Titr" panose="00000700000000000000" pitchFamily="2" charset="-78"/>
                        </a:rPr>
                        <a:t>تعداد</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tc>
                  <a:txBody>
                    <a:bodyPr/>
                    <a:lstStyle/>
                    <a:p>
                      <a:pPr algn="ctr" rtl="0">
                        <a:lnSpc>
                          <a:spcPct val="115000"/>
                        </a:lnSpc>
                        <a:spcAft>
                          <a:spcPts val="1000"/>
                        </a:spcAft>
                      </a:pPr>
                      <a:r>
                        <a:rPr lang="ar-SA" sz="1400">
                          <a:solidFill>
                            <a:schemeClr val="tx1"/>
                          </a:solidFill>
                          <a:effectLst/>
                          <a:cs typeface="B Titr" panose="00000700000000000000" pitchFamily="2" charset="-78"/>
                        </a:rPr>
                        <a:t>1397</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tc>
                <a:tc>
                  <a:txBody>
                    <a:bodyPr/>
                    <a:lstStyle/>
                    <a:p>
                      <a:pPr marL="0" algn="ctr" defTabSz="914400" rtl="0" eaLnBrk="1" latinLnBrk="0" hangingPunct="1">
                        <a:lnSpc>
                          <a:spcPct val="115000"/>
                        </a:lnSpc>
                        <a:spcAft>
                          <a:spcPts val="1000"/>
                        </a:spcAft>
                      </a:pPr>
                      <a:r>
                        <a:rPr lang="fa-IR" sz="1400" kern="1200" dirty="0">
                          <a:solidFill>
                            <a:schemeClr val="tx1"/>
                          </a:solidFill>
                          <a:effectLst/>
                          <a:latin typeface="+mn-lt"/>
                          <a:ea typeface="+mn-ea"/>
                          <a:cs typeface="B Titr" panose="00000700000000000000" pitchFamily="2" charset="-78"/>
                        </a:rPr>
                        <a:t>37025</a:t>
                      </a:r>
                      <a:endParaRPr lang="en-US" sz="1400" kern="1200" dirty="0">
                        <a:solidFill>
                          <a:schemeClr val="tx1"/>
                        </a:solidFill>
                        <a:effectLst/>
                        <a:latin typeface="+mn-lt"/>
                        <a:ea typeface="+mn-ea"/>
                        <a:cs typeface="B Titr" panose="00000700000000000000" pitchFamily="2" charset="-78"/>
                      </a:endParaRPr>
                    </a:p>
                  </a:txBody>
                  <a:tcPr marL="68580" marR="68580" marT="0" marB="0" anchor="ctr"/>
                </a:tc>
                <a:tc>
                  <a:txBody>
                    <a:bodyPr/>
                    <a:lstStyle/>
                    <a:p>
                      <a:pPr marL="0" algn="ctr" defTabSz="914400" rtl="0" eaLnBrk="1" latinLnBrk="0" hangingPunct="1">
                        <a:lnSpc>
                          <a:spcPct val="115000"/>
                        </a:lnSpc>
                        <a:spcAft>
                          <a:spcPts val="1000"/>
                        </a:spcAft>
                      </a:pPr>
                      <a:r>
                        <a:rPr lang="fa-IR" sz="1400" kern="1200" dirty="0">
                          <a:solidFill>
                            <a:schemeClr val="tx1"/>
                          </a:solidFill>
                          <a:effectLst/>
                          <a:latin typeface="+mn-lt"/>
                          <a:ea typeface="+mn-ea"/>
                          <a:cs typeface="B Titr" panose="00000700000000000000" pitchFamily="2" charset="-78"/>
                        </a:rPr>
                        <a:t>37000</a:t>
                      </a:r>
                      <a:endParaRPr lang="en-US" sz="1400" kern="1200" dirty="0">
                        <a:solidFill>
                          <a:schemeClr val="tx1"/>
                        </a:solidFill>
                        <a:effectLst/>
                        <a:latin typeface="+mn-lt"/>
                        <a:ea typeface="+mn-ea"/>
                        <a:cs typeface="B Titr" panose="00000700000000000000" pitchFamily="2" charset="-78"/>
                      </a:endParaRPr>
                    </a:p>
                  </a:txBody>
                  <a:tcPr marL="68580" marR="68580" marT="0" marB="0" anchor="ctr"/>
                </a:tc>
                <a:extLst>
                  <a:ext uri="{0D108BD9-81ED-4DB2-BD59-A6C34878D82A}">
                    <a16:rowId xmlns:a16="http://schemas.microsoft.com/office/drawing/2014/main" val="3016413713"/>
                  </a:ext>
                </a:extLst>
              </a:tr>
              <a:tr h="252597">
                <a:tc vMerge="1">
                  <a:txBody>
                    <a:bodyPr/>
                    <a:lstStyle/>
                    <a:p>
                      <a:endParaRPr lang="en-US"/>
                    </a:p>
                  </a:txBody>
                  <a:tcPr/>
                </a:tc>
                <a:tc>
                  <a:txBody>
                    <a:bodyPr/>
                    <a:lstStyle/>
                    <a:p>
                      <a:pPr algn="ctr" rtl="0">
                        <a:lnSpc>
                          <a:spcPct val="115000"/>
                        </a:lnSpc>
                        <a:spcAft>
                          <a:spcPts val="1000"/>
                        </a:spcAft>
                      </a:pPr>
                      <a:r>
                        <a:rPr lang="ar-SA" sz="1400">
                          <a:solidFill>
                            <a:schemeClr val="tx1"/>
                          </a:solidFill>
                          <a:effectLst/>
                          <a:cs typeface="B Titr" panose="00000700000000000000" pitchFamily="2" charset="-78"/>
                        </a:rPr>
                        <a:t>15</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tc>
                  <a:txBody>
                    <a:bodyPr/>
                    <a:lstStyle/>
                    <a:p>
                      <a:pPr algn="r" rtl="1">
                        <a:lnSpc>
                          <a:spcPct val="115000"/>
                        </a:lnSpc>
                        <a:spcAft>
                          <a:spcPts val="1000"/>
                        </a:spcAft>
                      </a:pPr>
                      <a:r>
                        <a:rPr lang="ar-SA" sz="1400">
                          <a:solidFill>
                            <a:schemeClr val="tx1"/>
                          </a:solidFill>
                          <a:effectLst/>
                          <a:cs typeface="B Titr" panose="00000700000000000000" pitchFamily="2" charset="-78"/>
                        </a:rPr>
                        <a:t>دام سنگین</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tc>
                  <a:txBody>
                    <a:bodyPr/>
                    <a:lstStyle/>
                    <a:p>
                      <a:pPr algn="ctr" rtl="0">
                        <a:lnSpc>
                          <a:spcPct val="115000"/>
                        </a:lnSpc>
                        <a:spcAft>
                          <a:spcPts val="1000"/>
                        </a:spcAft>
                      </a:pPr>
                      <a:r>
                        <a:rPr lang="ar-SA" sz="1400">
                          <a:solidFill>
                            <a:schemeClr val="tx1"/>
                          </a:solidFill>
                          <a:effectLst/>
                          <a:cs typeface="B Titr" panose="00000700000000000000" pitchFamily="2" charset="-78"/>
                        </a:rPr>
                        <a:t>تعداد</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tc>
                  <a:txBody>
                    <a:bodyPr/>
                    <a:lstStyle/>
                    <a:p>
                      <a:pPr algn="ctr" rtl="0">
                        <a:lnSpc>
                          <a:spcPct val="115000"/>
                        </a:lnSpc>
                        <a:spcAft>
                          <a:spcPts val="1000"/>
                        </a:spcAft>
                      </a:pPr>
                      <a:r>
                        <a:rPr lang="ar-SA" sz="1400">
                          <a:solidFill>
                            <a:schemeClr val="tx1"/>
                          </a:solidFill>
                          <a:effectLst/>
                          <a:cs typeface="B Titr" panose="00000700000000000000" pitchFamily="2" charset="-78"/>
                        </a:rPr>
                        <a:t>1397</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tc>
                <a:tc>
                  <a:txBody>
                    <a:bodyPr/>
                    <a:lstStyle/>
                    <a:p>
                      <a:pPr marL="0" algn="ctr" defTabSz="914400" rtl="0" eaLnBrk="1" latinLnBrk="0" hangingPunct="1">
                        <a:lnSpc>
                          <a:spcPct val="115000"/>
                        </a:lnSpc>
                        <a:spcAft>
                          <a:spcPts val="1000"/>
                        </a:spcAft>
                      </a:pPr>
                      <a:r>
                        <a:rPr lang="fa-IR" sz="1400" kern="1200">
                          <a:solidFill>
                            <a:schemeClr val="tx1"/>
                          </a:solidFill>
                          <a:effectLst/>
                          <a:latin typeface="+mn-lt"/>
                          <a:ea typeface="+mn-ea"/>
                          <a:cs typeface="B Titr" panose="00000700000000000000" pitchFamily="2" charset="-78"/>
                        </a:rPr>
                        <a:t>3506</a:t>
                      </a:r>
                      <a:endParaRPr lang="en-US" sz="1400" kern="1200">
                        <a:solidFill>
                          <a:schemeClr val="tx1"/>
                        </a:solidFill>
                        <a:effectLst/>
                        <a:latin typeface="+mn-lt"/>
                        <a:ea typeface="+mn-ea"/>
                        <a:cs typeface="B Titr" panose="00000700000000000000" pitchFamily="2" charset="-78"/>
                      </a:endParaRPr>
                    </a:p>
                  </a:txBody>
                  <a:tcPr marL="68580" marR="68580" marT="0" marB="0" anchor="ctr"/>
                </a:tc>
                <a:tc>
                  <a:txBody>
                    <a:bodyPr/>
                    <a:lstStyle/>
                    <a:p>
                      <a:pPr marL="0" algn="ctr" defTabSz="914400" rtl="0" eaLnBrk="1" latinLnBrk="0" hangingPunct="1">
                        <a:lnSpc>
                          <a:spcPct val="115000"/>
                        </a:lnSpc>
                        <a:spcAft>
                          <a:spcPts val="1000"/>
                        </a:spcAft>
                      </a:pPr>
                      <a:r>
                        <a:rPr lang="fa-IR" sz="1400" kern="1200" dirty="0">
                          <a:solidFill>
                            <a:schemeClr val="tx1"/>
                          </a:solidFill>
                          <a:effectLst/>
                          <a:latin typeface="+mn-lt"/>
                          <a:ea typeface="+mn-ea"/>
                          <a:cs typeface="B Titr" panose="00000700000000000000" pitchFamily="2" charset="-78"/>
                        </a:rPr>
                        <a:t>6000</a:t>
                      </a:r>
                      <a:endParaRPr lang="en-US" sz="1400" kern="1200" dirty="0">
                        <a:solidFill>
                          <a:schemeClr val="tx1"/>
                        </a:solidFill>
                        <a:effectLst/>
                        <a:latin typeface="+mn-lt"/>
                        <a:ea typeface="+mn-ea"/>
                        <a:cs typeface="B Titr" panose="00000700000000000000" pitchFamily="2" charset="-78"/>
                      </a:endParaRPr>
                    </a:p>
                  </a:txBody>
                  <a:tcPr marL="68580" marR="68580" marT="0" marB="0" anchor="ctr"/>
                </a:tc>
                <a:extLst>
                  <a:ext uri="{0D108BD9-81ED-4DB2-BD59-A6C34878D82A}">
                    <a16:rowId xmlns:a16="http://schemas.microsoft.com/office/drawing/2014/main" val="1835133318"/>
                  </a:ext>
                </a:extLst>
              </a:tr>
              <a:tr h="202077">
                <a:tc rowSpan="5">
                  <a:txBody>
                    <a:bodyPr/>
                    <a:lstStyle/>
                    <a:p>
                      <a:pPr algn="ctr" rtl="0">
                        <a:lnSpc>
                          <a:spcPct val="115000"/>
                        </a:lnSpc>
                        <a:spcAft>
                          <a:spcPts val="1000"/>
                        </a:spcAft>
                      </a:pPr>
                      <a:r>
                        <a:rPr lang="ar-SA" sz="1400">
                          <a:solidFill>
                            <a:schemeClr val="tx1"/>
                          </a:solidFill>
                          <a:effectLst/>
                          <a:cs typeface="B Titr" panose="00000700000000000000" pitchFamily="2" charset="-78"/>
                        </a:rPr>
                        <a:t>زیرساختی و زیربنایی</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tc>
                  <a:txBody>
                    <a:bodyPr/>
                    <a:lstStyle/>
                    <a:p>
                      <a:pPr algn="ctr" rtl="0">
                        <a:lnSpc>
                          <a:spcPct val="115000"/>
                        </a:lnSpc>
                        <a:spcAft>
                          <a:spcPts val="1000"/>
                        </a:spcAft>
                      </a:pPr>
                      <a:r>
                        <a:rPr lang="ar-SA" sz="1400">
                          <a:solidFill>
                            <a:schemeClr val="tx1"/>
                          </a:solidFill>
                          <a:effectLst/>
                          <a:cs typeface="B Titr" panose="00000700000000000000" pitchFamily="2" charset="-78"/>
                        </a:rPr>
                        <a:t>16</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tc>
                  <a:txBody>
                    <a:bodyPr/>
                    <a:lstStyle/>
                    <a:p>
                      <a:pPr algn="r" rtl="1">
                        <a:lnSpc>
                          <a:spcPct val="115000"/>
                        </a:lnSpc>
                        <a:spcAft>
                          <a:spcPts val="1000"/>
                        </a:spcAft>
                      </a:pPr>
                      <a:r>
                        <a:rPr lang="ar-SA" sz="1400">
                          <a:solidFill>
                            <a:schemeClr val="tx1"/>
                          </a:solidFill>
                          <a:effectLst/>
                          <a:cs typeface="B Titr" panose="00000700000000000000" pitchFamily="2" charset="-78"/>
                        </a:rPr>
                        <a:t>مساکن با اسکلت فلزی و بتن آرمه</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tc>
                  <a:txBody>
                    <a:bodyPr/>
                    <a:lstStyle/>
                    <a:p>
                      <a:pPr algn="ctr" rtl="0">
                        <a:lnSpc>
                          <a:spcPct val="115000"/>
                        </a:lnSpc>
                        <a:spcAft>
                          <a:spcPts val="1000"/>
                        </a:spcAft>
                      </a:pPr>
                      <a:r>
                        <a:rPr lang="ar-SA" sz="1400">
                          <a:solidFill>
                            <a:schemeClr val="tx1"/>
                          </a:solidFill>
                          <a:effectLst/>
                          <a:cs typeface="B Titr" panose="00000700000000000000" pitchFamily="2" charset="-78"/>
                        </a:rPr>
                        <a:t>درصد</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tc>
                  <a:txBody>
                    <a:bodyPr/>
                    <a:lstStyle/>
                    <a:p>
                      <a:pPr algn="ctr" rtl="0">
                        <a:lnSpc>
                          <a:spcPct val="115000"/>
                        </a:lnSpc>
                        <a:spcAft>
                          <a:spcPts val="1000"/>
                        </a:spcAft>
                      </a:pPr>
                      <a:r>
                        <a:rPr lang="ar-SA" sz="1400">
                          <a:solidFill>
                            <a:schemeClr val="tx1"/>
                          </a:solidFill>
                          <a:effectLst/>
                          <a:cs typeface="B Titr" panose="00000700000000000000" pitchFamily="2" charset="-78"/>
                        </a:rPr>
                        <a:t>1395</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tc>
                  <a:txBody>
                    <a:bodyPr/>
                    <a:lstStyle/>
                    <a:p>
                      <a:pPr marL="0" algn="ctr" defTabSz="914400" rtl="0" eaLnBrk="1" latinLnBrk="0" hangingPunct="1">
                        <a:lnSpc>
                          <a:spcPct val="115000"/>
                        </a:lnSpc>
                        <a:spcAft>
                          <a:spcPts val="1000"/>
                        </a:spcAft>
                      </a:pPr>
                      <a:r>
                        <a:rPr lang="fa-IR" sz="1400" kern="1200" dirty="0">
                          <a:solidFill>
                            <a:schemeClr val="tx1"/>
                          </a:solidFill>
                          <a:effectLst/>
                          <a:latin typeface="+mn-lt"/>
                          <a:ea typeface="+mn-ea"/>
                          <a:cs typeface="B Titr" panose="00000700000000000000" pitchFamily="2" charset="-78"/>
                        </a:rPr>
                        <a:t>32/6</a:t>
                      </a:r>
                      <a:endParaRPr lang="en-US" sz="1400" kern="1200" dirty="0">
                        <a:solidFill>
                          <a:schemeClr val="tx1"/>
                        </a:solidFill>
                        <a:effectLst/>
                        <a:latin typeface="+mn-lt"/>
                        <a:ea typeface="+mn-ea"/>
                        <a:cs typeface="B Titr" panose="00000700000000000000" pitchFamily="2" charset="-78"/>
                      </a:endParaRPr>
                    </a:p>
                  </a:txBody>
                  <a:tcPr marL="68580" marR="68580" marT="0" marB="0" anchor="ctr"/>
                </a:tc>
                <a:tc>
                  <a:txBody>
                    <a:bodyPr/>
                    <a:lstStyle/>
                    <a:p>
                      <a:pPr marL="0" algn="ctr" defTabSz="914400" rtl="0" eaLnBrk="1" latinLnBrk="0" hangingPunct="1">
                        <a:lnSpc>
                          <a:spcPct val="115000"/>
                        </a:lnSpc>
                        <a:spcAft>
                          <a:spcPts val="1000"/>
                        </a:spcAft>
                      </a:pPr>
                      <a:r>
                        <a:rPr lang="fa-IR" sz="1400" kern="1200" dirty="0">
                          <a:solidFill>
                            <a:schemeClr val="tx1"/>
                          </a:solidFill>
                          <a:effectLst/>
                          <a:latin typeface="+mn-lt"/>
                          <a:ea typeface="+mn-ea"/>
                          <a:cs typeface="B Titr" panose="00000700000000000000" pitchFamily="2" charset="-78"/>
                        </a:rPr>
                        <a:t>100</a:t>
                      </a:r>
                      <a:endParaRPr lang="en-US" sz="1400" kern="1200" dirty="0">
                        <a:solidFill>
                          <a:schemeClr val="tx1"/>
                        </a:solidFill>
                        <a:effectLst/>
                        <a:latin typeface="+mn-lt"/>
                        <a:ea typeface="+mn-ea"/>
                        <a:cs typeface="B Titr" panose="00000700000000000000" pitchFamily="2" charset="-78"/>
                      </a:endParaRPr>
                    </a:p>
                  </a:txBody>
                  <a:tcPr marL="68580" marR="68580" marT="0" marB="0" anchor="ctr"/>
                </a:tc>
                <a:extLst>
                  <a:ext uri="{0D108BD9-81ED-4DB2-BD59-A6C34878D82A}">
                    <a16:rowId xmlns:a16="http://schemas.microsoft.com/office/drawing/2014/main" val="361867166"/>
                  </a:ext>
                </a:extLst>
              </a:tr>
              <a:tr h="101038">
                <a:tc vMerge="1">
                  <a:txBody>
                    <a:bodyPr/>
                    <a:lstStyle/>
                    <a:p>
                      <a:endParaRPr lang="en-US"/>
                    </a:p>
                  </a:txBody>
                  <a:tcPr/>
                </a:tc>
                <a:tc>
                  <a:txBody>
                    <a:bodyPr/>
                    <a:lstStyle/>
                    <a:p>
                      <a:pPr algn="ctr" rtl="0">
                        <a:lnSpc>
                          <a:spcPct val="115000"/>
                        </a:lnSpc>
                        <a:spcAft>
                          <a:spcPts val="1000"/>
                        </a:spcAft>
                      </a:pPr>
                      <a:r>
                        <a:rPr lang="ar-SA" sz="1400">
                          <a:solidFill>
                            <a:schemeClr val="tx1"/>
                          </a:solidFill>
                          <a:effectLst/>
                          <a:cs typeface="B Titr" panose="00000700000000000000" pitchFamily="2" charset="-78"/>
                        </a:rPr>
                        <a:t>17</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tc>
                  <a:txBody>
                    <a:bodyPr/>
                    <a:lstStyle/>
                    <a:p>
                      <a:pPr algn="r" rtl="1">
                        <a:lnSpc>
                          <a:spcPct val="115000"/>
                        </a:lnSpc>
                        <a:spcAft>
                          <a:spcPts val="1000"/>
                        </a:spcAft>
                      </a:pPr>
                      <a:r>
                        <a:rPr lang="ar-SA" sz="1400">
                          <a:solidFill>
                            <a:schemeClr val="tx1"/>
                          </a:solidFill>
                          <a:effectLst/>
                          <a:cs typeface="B Titr" panose="00000700000000000000" pitchFamily="2" charset="-78"/>
                        </a:rPr>
                        <a:t>روستاهای بهره‌مند از آب سالم لوله کشی</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tc>
                  <a:txBody>
                    <a:bodyPr/>
                    <a:lstStyle/>
                    <a:p>
                      <a:pPr algn="ctr" rtl="0">
                        <a:lnSpc>
                          <a:spcPct val="115000"/>
                        </a:lnSpc>
                        <a:spcAft>
                          <a:spcPts val="1000"/>
                        </a:spcAft>
                      </a:pPr>
                      <a:r>
                        <a:rPr lang="ar-SA" sz="1400">
                          <a:solidFill>
                            <a:schemeClr val="tx1"/>
                          </a:solidFill>
                          <a:effectLst/>
                          <a:cs typeface="B Titr" panose="00000700000000000000" pitchFamily="2" charset="-78"/>
                        </a:rPr>
                        <a:t>تعداد</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tc>
                  <a:txBody>
                    <a:bodyPr/>
                    <a:lstStyle/>
                    <a:p>
                      <a:pPr algn="ctr" rtl="0">
                        <a:lnSpc>
                          <a:spcPct val="115000"/>
                        </a:lnSpc>
                        <a:spcAft>
                          <a:spcPts val="1000"/>
                        </a:spcAft>
                      </a:pPr>
                      <a:r>
                        <a:rPr lang="ar-SA" sz="1400">
                          <a:solidFill>
                            <a:schemeClr val="tx1"/>
                          </a:solidFill>
                          <a:effectLst/>
                          <a:cs typeface="B Titr" panose="00000700000000000000" pitchFamily="2" charset="-78"/>
                        </a:rPr>
                        <a:t>1397</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tc>
                  <a:txBody>
                    <a:bodyPr/>
                    <a:lstStyle/>
                    <a:p>
                      <a:pPr marL="0" algn="ctr" defTabSz="914400" rtl="0" eaLnBrk="1" latinLnBrk="0" hangingPunct="1">
                        <a:lnSpc>
                          <a:spcPct val="115000"/>
                        </a:lnSpc>
                        <a:spcAft>
                          <a:spcPts val="1000"/>
                        </a:spcAft>
                      </a:pPr>
                      <a:r>
                        <a:rPr lang="fa-IR" sz="1400" kern="1200">
                          <a:solidFill>
                            <a:schemeClr val="tx1"/>
                          </a:solidFill>
                          <a:effectLst/>
                          <a:latin typeface="+mn-lt"/>
                          <a:ea typeface="+mn-ea"/>
                          <a:cs typeface="B Titr" panose="00000700000000000000" pitchFamily="2" charset="-78"/>
                        </a:rPr>
                        <a:t>21</a:t>
                      </a:r>
                      <a:endParaRPr lang="en-US" sz="1400" kern="1200">
                        <a:solidFill>
                          <a:schemeClr val="tx1"/>
                        </a:solidFill>
                        <a:effectLst/>
                        <a:latin typeface="+mn-lt"/>
                        <a:ea typeface="+mn-ea"/>
                        <a:cs typeface="B Titr" panose="00000700000000000000" pitchFamily="2" charset="-78"/>
                      </a:endParaRPr>
                    </a:p>
                  </a:txBody>
                  <a:tcPr marL="68580" marR="68580" marT="0" marB="0" anchor="ctr"/>
                </a:tc>
                <a:tc>
                  <a:txBody>
                    <a:bodyPr/>
                    <a:lstStyle/>
                    <a:p>
                      <a:pPr marL="0" algn="ctr" defTabSz="914400" rtl="0" eaLnBrk="1" latinLnBrk="0" hangingPunct="1">
                        <a:lnSpc>
                          <a:spcPct val="115000"/>
                        </a:lnSpc>
                        <a:spcAft>
                          <a:spcPts val="1000"/>
                        </a:spcAft>
                      </a:pPr>
                      <a:r>
                        <a:rPr lang="fa-IR" sz="1400" kern="1200" dirty="0">
                          <a:solidFill>
                            <a:schemeClr val="tx1"/>
                          </a:solidFill>
                          <a:effectLst/>
                          <a:latin typeface="+mn-lt"/>
                          <a:ea typeface="+mn-ea"/>
                          <a:cs typeface="B Titr" panose="00000700000000000000" pitchFamily="2" charset="-78"/>
                        </a:rPr>
                        <a:t>21</a:t>
                      </a:r>
                      <a:endParaRPr lang="en-US" sz="1400" kern="1200" dirty="0">
                        <a:solidFill>
                          <a:schemeClr val="tx1"/>
                        </a:solidFill>
                        <a:effectLst/>
                        <a:latin typeface="+mn-lt"/>
                        <a:ea typeface="+mn-ea"/>
                        <a:cs typeface="B Titr" panose="00000700000000000000" pitchFamily="2" charset="-78"/>
                      </a:endParaRPr>
                    </a:p>
                  </a:txBody>
                  <a:tcPr marL="68580" marR="68580" marT="0" marB="0" anchor="ctr"/>
                </a:tc>
                <a:extLst>
                  <a:ext uri="{0D108BD9-81ED-4DB2-BD59-A6C34878D82A}">
                    <a16:rowId xmlns:a16="http://schemas.microsoft.com/office/drawing/2014/main" val="4073999842"/>
                  </a:ext>
                </a:extLst>
              </a:tr>
              <a:tr h="101038">
                <a:tc vMerge="1">
                  <a:txBody>
                    <a:bodyPr/>
                    <a:lstStyle/>
                    <a:p>
                      <a:endParaRPr lang="en-US"/>
                    </a:p>
                  </a:txBody>
                  <a:tcPr/>
                </a:tc>
                <a:tc>
                  <a:txBody>
                    <a:bodyPr/>
                    <a:lstStyle/>
                    <a:p>
                      <a:pPr algn="ctr" rtl="0">
                        <a:lnSpc>
                          <a:spcPct val="115000"/>
                        </a:lnSpc>
                        <a:spcAft>
                          <a:spcPts val="1000"/>
                        </a:spcAft>
                      </a:pPr>
                      <a:r>
                        <a:rPr lang="ar-SA" sz="1400">
                          <a:solidFill>
                            <a:schemeClr val="tx1"/>
                          </a:solidFill>
                          <a:effectLst/>
                          <a:cs typeface="B Titr" panose="00000700000000000000" pitchFamily="2" charset="-78"/>
                        </a:rPr>
                        <a:t>18</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tc>
                  <a:txBody>
                    <a:bodyPr/>
                    <a:lstStyle/>
                    <a:p>
                      <a:pPr algn="r" rtl="1">
                        <a:lnSpc>
                          <a:spcPct val="115000"/>
                        </a:lnSpc>
                        <a:spcAft>
                          <a:spcPts val="1000"/>
                        </a:spcAft>
                      </a:pPr>
                      <a:r>
                        <a:rPr lang="ar-SA" sz="1400">
                          <a:solidFill>
                            <a:schemeClr val="tx1"/>
                          </a:solidFill>
                          <a:effectLst/>
                          <a:cs typeface="B Titr" panose="00000700000000000000" pitchFamily="2" charset="-78"/>
                        </a:rPr>
                        <a:t>روستاهای برخوردار از برق</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tc>
                  <a:txBody>
                    <a:bodyPr/>
                    <a:lstStyle/>
                    <a:p>
                      <a:pPr algn="ctr" rtl="0">
                        <a:lnSpc>
                          <a:spcPct val="115000"/>
                        </a:lnSpc>
                        <a:spcAft>
                          <a:spcPts val="1000"/>
                        </a:spcAft>
                      </a:pPr>
                      <a:r>
                        <a:rPr lang="ar-SA" sz="1400">
                          <a:solidFill>
                            <a:schemeClr val="tx1"/>
                          </a:solidFill>
                          <a:effectLst/>
                          <a:cs typeface="B Titr" panose="00000700000000000000" pitchFamily="2" charset="-78"/>
                        </a:rPr>
                        <a:t>تعداد</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tc>
                  <a:txBody>
                    <a:bodyPr/>
                    <a:lstStyle/>
                    <a:p>
                      <a:pPr algn="ctr" rtl="0">
                        <a:lnSpc>
                          <a:spcPct val="115000"/>
                        </a:lnSpc>
                        <a:spcAft>
                          <a:spcPts val="1000"/>
                        </a:spcAft>
                      </a:pPr>
                      <a:r>
                        <a:rPr lang="ar-SA" sz="1400">
                          <a:solidFill>
                            <a:schemeClr val="tx1"/>
                          </a:solidFill>
                          <a:effectLst/>
                          <a:cs typeface="B Titr" panose="00000700000000000000" pitchFamily="2" charset="-78"/>
                        </a:rPr>
                        <a:t>1397</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tc>
                  <a:txBody>
                    <a:bodyPr/>
                    <a:lstStyle/>
                    <a:p>
                      <a:pPr marL="0" algn="ctr" defTabSz="914400" rtl="0" eaLnBrk="1" latinLnBrk="0" hangingPunct="1">
                        <a:lnSpc>
                          <a:spcPct val="115000"/>
                        </a:lnSpc>
                        <a:spcAft>
                          <a:spcPts val="1000"/>
                        </a:spcAft>
                      </a:pPr>
                      <a:r>
                        <a:rPr lang="fa-IR" sz="1400" kern="1200">
                          <a:solidFill>
                            <a:schemeClr val="tx1"/>
                          </a:solidFill>
                          <a:effectLst/>
                          <a:latin typeface="+mn-lt"/>
                          <a:ea typeface="+mn-ea"/>
                          <a:cs typeface="B Titr" panose="00000700000000000000" pitchFamily="2" charset="-78"/>
                        </a:rPr>
                        <a:t>21</a:t>
                      </a:r>
                      <a:endParaRPr lang="en-US" sz="1400" kern="1200">
                        <a:solidFill>
                          <a:schemeClr val="tx1"/>
                        </a:solidFill>
                        <a:effectLst/>
                        <a:latin typeface="+mn-lt"/>
                        <a:ea typeface="+mn-ea"/>
                        <a:cs typeface="B Titr" panose="00000700000000000000" pitchFamily="2" charset="-78"/>
                      </a:endParaRPr>
                    </a:p>
                  </a:txBody>
                  <a:tcPr marL="68580" marR="68580" marT="0" marB="0" anchor="ctr"/>
                </a:tc>
                <a:tc>
                  <a:txBody>
                    <a:bodyPr/>
                    <a:lstStyle/>
                    <a:p>
                      <a:pPr marL="0" algn="ctr" defTabSz="914400" rtl="0" eaLnBrk="1" latinLnBrk="0" hangingPunct="1">
                        <a:lnSpc>
                          <a:spcPct val="115000"/>
                        </a:lnSpc>
                        <a:spcAft>
                          <a:spcPts val="1000"/>
                        </a:spcAft>
                      </a:pPr>
                      <a:r>
                        <a:rPr lang="fa-IR" sz="1400" kern="1200" dirty="0">
                          <a:solidFill>
                            <a:schemeClr val="tx1"/>
                          </a:solidFill>
                          <a:effectLst/>
                          <a:latin typeface="+mn-lt"/>
                          <a:ea typeface="+mn-ea"/>
                          <a:cs typeface="B Titr" panose="00000700000000000000" pitchFamily="2" charset="-78"/>
                        </a:rPr>
                        <a:t>21</a:t>
                      </a:r>
                      <a:endParaRPr lang="en-US" sz="1400" kern="1200" dirty="0">
                        <a:solidFill>
                          <a:schemeClr val="tx1"/>
                        </a:solidFill>
                        <a:effectLst/>
                        <a:latin typeface="+mn-lt"/>
                        <a:ea typeface="+mn-ea"/>
                        <a:cs typeface="B Titr" panose="00000700000000000000" pitchFamily="2" charset="-78"/>
                      </a:endParaRPr>
                    </a:p>
                  </a:txBody>
                  <a:tcPr marL="68580" marR="68580" marT="0" marB="0" anchor="ctr"/>
                </a:tc>
                <a:extLst>
                  <a:ext uri="{0D108BD9-81ED-4DB2-BD59-A6C34878D82A}">
                    <a16:rowId xmlns:a16="http://schemas.microsoft.com/office/drawing/2014/main" val="2346216599"/>
                  </a:ext>
                </a:extLst>
              </a:tr>
              <a:tr h="101038">
                <a:tc vMerge="1">
                  <a:txBody>
                    <a:bodyPr/>
                    <a:lstStyle/>
                    <a:p>
                      <a:endParaRPr lang="en-US"/>
                    </a:p>
                  </a:txBody>
                  <a:tcPr/>
                </a:tc>
                <a:tc>
                  <a:txBody>
                    <a:bodyPr/>
                    <a:lstStyle/>
                    <a:p>
                      <a:pPr algn="ctr" rtl="0">
                        <a:lnSpc>
                          <a:spcPct val="115000"/>
                        </a:lnSpc>
                        <a:spcAft>
                          <a:spcPts val="1000"/>
                        </a:spcAft>
                      </a:pPr>
                      <a:r>
                        <a:rPr lang="ar-SA" sz="1400">
                          <a:solidFill>
                            <a:schemeClr val="tx1"/>
                          </a:solidFill>
                          <a:effectLst/>
                          <a:cs typeface="B Titr" panose="00000700000000000000" pitchFamily="2" charset="-78"/>
                        </a:rPr>
                        <a:t>19</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tc>
                  <a:txBody>
                    <a:bodyPr/>
                    <a:lstStyle/>
                    <a:p>
                      <a:pPr algn="r" rtl="1">
                        <a:lnSpc>
                          <a:spcPct val="115000"/>
                        </a:lnSpc>
                        <a:spcAft>
                          <a:spcPts val="1000"/>
                        </a:spcAft>
                      </a:pPr>
                      <a:r>
                        <a:rPr lang="ar-SA" sz="1400">
                          <a:solidFill>
                            <a:schemeClr val="tx1"/>
                          </a:solidFill>
                          <a:effectLst/>
                          <a:cs typeface="B Titr" panose="00000700000000000000" pitchFamily="2" charset="-78"/>
                        </a:rPr>
                        <a:t>روستاهای برخوردار از گاز طبیعی</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tc>
                  <a:txBody>
                    <a:bodyPr/>
                    <a:lstStyle/>
                    <a:p>
                      <a:pPr algn="ctr" rtl="0">
                        <a:lnSpc>
                          <a:spcPct val="115000"/>
                        </a:lnSpc>
                        <a:spcAft>
                          <a:spcPts val="1000"/>
                        </a:spcAft>
                      </a:pPr>
                      <a:r>
                        <a:rPr lang="ar-SA" sz="1400">
                          <a:solidFill>
                            <a:schemeClr val="tx1"/>
                          </a:solidFill>
                          <a:effectLst/>
                          <a:cs typeface="B Titr" panose="00000700000000000000" pitchFamily="2" charset="-78"/>
                        </a:rPr>
                        <a:t>تعداد</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tc>
                  <a:txBody>
                    <a:bodyPr/>
                    <a:lstStyle/>
                    <a:p>
                      <a:pPr algn="ctr" rtl="0">
                        <a:lnSpc>
                          <a:spcPct val="115000"/>
                        </a:lnSpc>
                        <a:spcAft>
                          <a:spcPts val="1000"/>
                        </a:spcAft>
                      </a:pPr>
                      <a:r>
                        <a:rPr lang="ar-SA" sz="1400">
                          <a:solidFill>
                            <a:schemeClr val="tx1"/>
                          </a:solidFill>
                          <a:effectLst/>
                          <a:cs typeface="B Titr" panose="00000700000000000000" pitchFamily="2" charset="-78"/>
                        </a:rPr>
                        <a:t>1397</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tc>
                  <a:txBody>
                    <a:bodyPr/>
                    <a:lstStyle/>
                    <a:p>
                      <a:pPr marL="0" algn="ctr" defTabSz="914400" rtl="0" eaLnBrk="1" latinLnBrk="0" hangingPunct="1">
                        <a:lnSpc>
                          <a:spcPct val="115000"/>
                        </a:lnSpc>
                        <a:spcAft>
                          <a:spcPts val="1000"/>
                        </a:spcAft>
                      </a:pPr>
                      <a:r>
                        <a:rPr lang="fa-IR" sz="1400" kern="1200">
                          <a:solidFill>
                            <a:schemeClr val="tx1"/>
                          </a:solidFill>
                          <a:effectLst/>
                          <a:latin typeface="+mn-lt"/>
                          <a:ea typeface="+mn-ea"/>
                          <a:cs typeface="B Titr" panose="00000700000000000000" pitchFamily="2" charset="-78"/>
                        </a:rPr>
                        <a:t>20</a:t>
                      </a:r>
                      <a:endParaRPr lang="en-US" sz="1400" kern="1200">
                        <a:solidFill>
                          <a:schemeClr val="tx1"/>
                        </a:solidFill>
                        <a:effectLst/>
                        <a:latin typeface="+mn-lt"/>
                        <a:ea typeface="+mn-ea"/>
                        <a:cs typeface="B Titr" panose="00000700000000000000" pitchFamily="2" charset="-78"/>
                      </a:endParaRPr>
                    </a:p>
                  </a:txBody>
                  <a:tcPr marL="68580" marR="68580" marT="0" marB="0" anchor="ctr"/>
                </a:tc>
                <a:tc>
                  <a:txBody>
                    <a:bodyPr/>
                    <a:lstStyle/>
                    <a:p>
                      <a:pPr marL="0" algn="ctr" defTabSz="914400" rtl="0" eaLnBrk="1" latinLnBrk="0" hangingPunct="1">
                        <a:lnSpc>
                          <a:spcPct val="115000"/>
                        </a:lnSpc>
                        <a:spcAft>
                          <a:spcPts val="1000"/>
                        </a:spcAft>
                      </a:pPr>
                      <a:r>
                        <a:rPr lang="fa-IR" sz="1400" kern="1200" dirty="0">
                          <a:solidFill>
                            <a:schemeClr val="tx1"/>
                          </a:solidFill>
                          <a:effectLst/>
                          <a:latin typeface="+mn-lt"/>
                          <a:ea typeface="+mn-ea"/>
                          <a:cs typeface="B Titr" panose="00000700000000000000" pitchFamily="2" charset="-78"/>
                        </a:rPr>
                        <a:t>21</a:t>
                      </a:r>
                      <a:endParaRPr lang="en-US" sz="1400" kern="1200" dirty="0">
                        <a:solidFill>
                          <a:schemeClr val="tx1"/>
                        </a:solidFill>
                        <a:effectLst/>
                        <a:latin typeface="+mn-lt"/>
                        <a:ea typeface="+mn-ea"/>
                        <a:cs typeface="B Titr" panose="00000700000000000000" pitchFamily="2" charset="-78"/>
                      </a:endParaRPr>
                    </a:p>
                  </a:txBody>
                  <a:tcPr marL="68580" marR="68580" marT="0" marB="0" anchor="ctr"/>
                </a:tc>
                <a:extLst>
                  <a:ext uri="{0D108BD9-81ED-4DB2-BD59-A6C34878D82A}">
                    <a16:rowId xmlns:a16="http://schemas.microsoft.com/office/drawing/2014/main" val="60660533"/>
                  </a:ext>
                </a:extLst>
              </a:tr>
              <a:tr h="101038">
                <a:tc vMerge="1">
                  <a:txBody>
                    <a:bodyPr/>
                    <a:lstStyle/>
                    <a:p>
                      <a:endParaRPr lang="en-US"/>
                    </a:p>
                  </a:txBody>
                  <a:tcPr/>
                </a:tc>
                <a:tc>
                  <a:txBody>
                    <a:bodyPr/>
                    <a:lstStyle/>
                    <a:p>
                      <a:pPr algn="ctr" rtl="0">
                        <a:lnSpc>
                          <a:spcPct val="115000"/>
                        </a:lnSpc>
                        <a:spcAft>
                          <a:spcPts val="1000"/>
                        </a:spcAft>
                      </a:pPr>
                      <a:r>
                        <a:rPr lang="ar-SA" sz="1400">
                          <a:solidFill>
                            <a:schemeClr val="tx1"/>
                          </a:solidFill>
                          <a:effectLst/>
                          <a:cs typeface="B Titr" panose="00000700000000000000" pitchFamily="2" charset="-78"/>
                        </a:rPr>
                        <a:t>20</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tc>
                  <a:txBody>
                    <a:bodyPr/>
                    <a:lstStyle/>
                    <a:p>
                      <a:pPr algn="r" rtl="1">
                        <a:lnSpc>
                          <a:spcPct val="115000"/>
                        </a:lnSpc>
                        <a:spcAft>
                          <a:spcPts val="1000"/>
                        </a:spcAft>
                      </a:pPr>
                      <a:r>
                        <a:rPr lang="ar-SA" sz="1400">
                          <a:solidFill>
                            <a:schemeClr val="tx1"/>
                          </a:solidFill>
                          <a:effectLst/>
                          <a:cs typeface="B Titr" panose="00000700000000000000" pitchFamily="2" charset="-78"/>
                        </a:rPr>
                        <a:t>روستاهای دارای طرح هادی</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tc>
                  <a:txBody>
                    <a:bodyPr/>
                    <a:lstStyle/>
                    <a:p>
                      <a:pPr algn="ctr" rtl="0">
                        <a:lnSpc>
                          <a:spcPct val="115000"/>
                        </a:lnSpc>
                        <a:spcAft>
                          <a:spcPts val="1000"/>
                        </a:spcAft>
                      </a:pPr>
                      <a:r>
                        <a:rPr lang="ar-SA" sz="1400">
                          <a:solidFill>
                            <a:schemeClr val="tx1"/>
                          </a:solidFill>
                          <a:effectLst/>
                          <a:cs typeface="B Titr" panose="00000700000000000000" pitchFamily="2" charset="-78"/>
                        </a:rPr>
                        <a:t>تعداد</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tc>
                  <a:txBody>
                    <a:bodyPr/>
                    <a:lstStyle/>
                    <a:p>
                      <a:pPr algn="ctr" rtl="0">
                        <a:lnSpc>
                          <a:spcPct val="115000"/>
                        </a:lnSpc>
                        <a:spcAft>
                          <a:spcPts val="1000"/>
                        </a:spcAft>
                      </a:pPr>
                      <a:r>
                        <a:rPr lang="ar-SA" sz="1400">
                          <a:solidFill>
                            <a:schemeClr val="tx1"/>
                          </a:solidFill>
                          <a:effectLst/>
                          <a:cs typeface="B Titr" panose="00000700000000000000" pitchFamily="2" charset="-78"/>
                        </a:rPr>
                        <a:t>1397</a:t>
                      </a:r>
                      <a:endParaRPr lang="en-US" sz="1400">
                        <a:solidFill>
                          <a:schemeClr val="tx1"/>
                        </a:solidFill>
                        <a:effectLst/>
                        <a:latin typeface="Calibri" panose="020F0502020204030204" pitchFamily="34" charset="0"/>
                        <a:ea typeface="SimSun" panose="02010600030101010101" pitchFamily="2" charset="-122"/>
                        <a:cs typeface="B Titr" panose="00000700000000000000" pitchFamily="2" charset="-78"/>
                      </a:endParaRPr>
                    </a:p>
                  </a:txBody>
                  <a:tcPr marL="15127" marR="15127" marT="0" marB="0" anchor="ctr"/>
                </a:tc>
                <a:tc>
                  <a:txBody>
                    <a:bodyPr/>
                    <a:lstStyle/>
                    <a:p>
                      <a:pPr marL="0" algn="ctr" defTabSz="914400" rtl="0" eaLnBrk="1" latinLnBrk="0" hangingPunct="1">
                        <a:lnSpc>
                          <a:spcPct val="115000"/>
                        </a:lnSpc>
                        <a:spcAft>
                          <a:spcPts val="1000"/>
                        </a:spcAft>
                      </a:pPr>
                      <a:r>
                        <a:rPr lang="fa-IR" sz="1400" kern="1200">
                          <a:solidFill>
                            <a:schemeClr val="tx1"/>
                          </a:solidFill>
                          <a:effectLst/>
                          <a:latin typeface="+mn-lt"/>
                          <a:ea typeface="+mn-ea"/>
                          <a:cs typeface="B Titr" panose="00000700000000000000" pitchFamily="2" charset="-78"/>
                        </a:rPr>
                        <a:t>17</a:t>
                      </a:r>
                      <a:endParaRPr lang="en-US" sz="1400" kern="1200">
                        <a:solidFill>
                          <a:schemeClr val="tx1"/>
                        </a:solidFill>
                        <a:effectLst/>
                        <a:latin typeface="+mn-lt"/>
                        <a:ea typeface="+mn-ea"/>
                        <a:cs typeface="B Titr" panose="00000700000000000000" pitchFamily="2" charset="-78"/>
                      </a:endParaRPr>
                    </a:p>
                  </a:txBody>
                  <a:tcPr marL="68580" marR="68580" marT="0" marB="0" anchor="ctr"/>
                </a:tc>
                <a:tc>
                  <a:txBody>
                    <a:bodyPr/>
                    <a:lstStyle/>
                    <a:p>
                      <a:pPr marL="0" algn="ctr" defTabSz="914400" rtl="0" eaLnBrk="1" latinLnBrk="0" hangingPunct="1">
                        <a:lnSpc>
                          <a:spcPct val="115000"/>
                        </a:lnSpc>
                        <a:spcAft>
                          <a:spcPts val="1000"/>
                        </a:spcAft>
                      </a:pPr>
                      <a:r>
                        <a:rPr lang="fa-IR" sz="1400" kern="1200" dirty="0">
                          <a:solidFill>
                            <a:schemeClr val="tx1"/>
                          </a:solidFill>
                          <a:effectLst/>
                          <a:latin typeface="+mn-lt"/>
                          <a:ea typeface="+mn-ea"/>
                          <a:cs typeface="B Titr" panose="00000700000000000000" pitchFamily="2" charset="-78"/>
                        </a:rPr>
                        <a:t>19</a:t>
                      </a:r>
                      <a:endParaRPr lang="en-US" sz="1400" kern="1200" dirty="0">
                        <a:solidFill>
                          <a:schemeClr val="tx1"/>
                        </a:solidFill>
                        <a:effectLst/>
                        <a:latin typeface="+mn-lt"/>
                        <a:ea typeface="+mn-ea"/>
                        <a:cs typeface="B Titr" panose="00000700000000000000" pitchFamily="2" charset="-78"/>
                      </a:endParaRPr>
                    </a:p>
                  </a:txBody>
                  <a:tcPr marL="68580" marR="68580" marT="0" marB="0" anchor="ctr"/>
                </a:tc>
                <a:extLst>
                  <a:ext uri="{0D108BD9-81ED-4DB2-BD59-A6C34878D82A}">
                    <a16:rowId xmlns:a16="http://schemas.microsoft.com/office/drawing/2014/main" val="917826584"/>
                  </a:ext>
                </a:extLst>
              </a:tr>
            </a:tbl>
          </a:graphicData>
        </a:graphic>
      </p:graphicFrame>
    </p:spTree>
    <p:extLst>
      <p:ext uri="{BB962C8B-B14F-4D97-AF65-F5344CB8AC3E}">
        <p14:creationId xmlns:p14="http://schemas.microsoft.com/office/powerpoint/2010/main" val="1444251194"/>
      </p:ext>
    </p:extLst>
  </p:cSld>
  <p:clrMapOvr>
    <a:masterClrMapping/>
  </p:clrMapOvr>
  <p:transition spd="slow">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233" y="3048000"/>
            <a:ext cx="8229600" cy="685800"/>
          </a:xfrm>
        </p:spPr>
        <p:txBody>
          <a:bodyPr>
            <a:normAutofit/>
          </a:bodyPr>
          <a:lstStyle/>
          <a:p>
            <a:pPr algn="ctr" rtl="1"/>
            <a:r>
              <a:rPr lang="fa-IR" dirty="0">
                <a:cs typeface="B Koodak" panose="00000700000000000000" pitchFamily="2" charset="-78"/>
              </a:rPr>
              <a:t>10-راهبردها و سیاست های اجرایی</a:t>
            </a:r>
            <a:endParaRPr lang="en-US" dirty="0">
              <a:cs typeface="B Koodak" panose="00000700000000000000" pitchFamily="2" charset="-78"/>
            </a:endParaRPr>
          </a:p>
        </p:txBody>
      </p:sp>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2703192"/>
      </p:ext>
    </p:extLst>
  </p:cSld>
  <p:clrMapOvr>
    <a:masterClrMapping/>
  </p:clrMapOvr>
  <p:transition spd="slow">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685800"/>
          </a:xfrm>
        </p:spPr>
        <p:txBody>
          <a:bodyPr>
            <a:normAutofit/>
          </a:bodyPr>
          <a:lstStyle/>
          <a:p>
            <a:pPr algn="r" rtl="1"/>
            <a:r>
              <a:rPr lang="fa-IR" sz="3200" dirty="0">
                <a:cs typeface="B Koodak" panose="00000700000000000000" pitchFamily="2" charset="-78"/>
              </a:rPr>
              <a:t>اقتصادی</a:t>
            </a:r>
            <a:endParaRPr lang="en-US" sz="3200" dirty="0">
              <a:cs typeface="B Koodak" panose="00000700000000000000" pitchFamily="2" charset="-78"/>
            </a:endParaRPr>
          </a:p>
        </p:txBody>
      </p:sp>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Content Placeholder 8"/>
          <p:cNvGraphicFramePr>
            <a:graphicFrameLocks noGrp="1"/>
          </p:cNvGraphicFramePr>
          <p:nvPr>
            <p:ph idx="1"/>
            <p:extLst>
              <p:ext uri="{D42A27DB-BD31-4B8C-83A1-F6EECF244321}">
                <p14:modId xmlns:p14="http://schemas.microsoft.com/office/powerpoint/2010/main" val="773240117"/>
              </p:ext>
            </p:extLst>
          </p:nvPr>
        </p:nvGraphicFramePr>
        <p:xfrm>
          <a:off x="228600" y="1371600"/>
          <a:ext cx="8763000" cy="5351213"/>
        </p:xfrm>
        <a:graphic>
          <a:graphicData uri="http://schemas.openxmlformats.org/drawingml/2006/table">
            <a:tbl>
              <a:tblPr firstRow="1" bandRow="1">
                <a:tableStyleId>{5C22544A-7EE6-4342-B048-85BDC9FD1C3A}</a:tableStyleId>
              </a:tblPr>
              <a:tblGrid>
                <a:gridCol w="4694464">
                  <a:extLst>
                    <a:ext uri="{9D8B030D-6E8A-4147-A177-3AD203B41FA5}">
                      <a16:colId xmlns:a16="http://schemas.microsoft.com/office/drawing/2014/main" val="271506589"/>
                    </a:ext>
                  </a:extLst>
                </a:gridCol>
                <a:gridCol w="4068536">
                  <a:extLst>
                    <a:ext uri="{9D8B030D-6E8A-4147-A177-3AD203B41FA5}">
                      <a16:colId xmlns:a16="http://schemas.microsoft.com/office/drawing/2014/main" val="3000946364"/>
                    </a:ext>
                  </a:extLst>
                </a:gridCol>
              </a:tblGrid>
              <a:tr h="535236">
                <a:tc>
                  <a:txBody>
                    <a:bodyPr/>
                    <a:lstStyle/>
                    <a:p>
                      <a:pPr algn="ctr">
                        <a:lnSpc>
                          <a:spcPct val="150000"/>
                        </a:lnSpc>
                      </a:pPr>
                      <a:r>
                        <a:rPr lang="fa-IR" sz="2200" dirty="0">
                          <a:cs typeface="B Mitra" panose="00000400000000000000" pitchFamily="2" charset="-78"/>
                        </a:rPr>
                        <a:t>سیاستهای اجرایی</a:t>
                      </a:r>
                      <a:endParaRPr lang="en-US" sz="2200" dirty="0">
                        <a:cs typeface="B Mitra" panose="00000400000000000000" pitchFamily="2" charset="-78"/>
                      </a:endParaRPr>
                    </a:p>
                  </a:txBody>
                  <a:tcPr/>
                </a:tc>
                <a:tc>
                  <a:txBody>
                    <a:bodyPr/>
                    <a:lstStyle/>
                    <a:p>
                      <a:pPr algn="ctr">
                        <a:lnSpc>
                          <a:spcPct val="150000"/>
                        </a:lnSpc>
                      </a:pPr>
                      <a:r>
                        <a:rPr lang="fa-IR" sz="2200" dirty="0">
                          <a:cs typeface="B Mitra" panose="00000400000000000000" pitchFamily="2" charset="-78"/>
                        </a:rPr>
                        <a:t>راهبردها</a:t>
                      </a:r>
                      <a:endParaRPr lang="en-US" sz="2200" dirty="0">
                        <a:cs typeface="B Mitra" panose="00000400000000000000" pitchFamily="2" charset="-78"/>
                      </a:endParaRPr>
                    </a:p>
                  </a:txBody>
                  <a:tcPr/>
                </a:tc>
                <a:extLst>
                  <a:ext uri="{0D108BD9-81ED-4DB2-BD59-A6C34878D82A}">
                    <a16:rowId xmlns:a16="http://schemas.microsoft.com/office/drawing/2014/main" val="1245825466"/>
                  </a:ext>
                </a:extLst>
              </a:tr>
              <a:tr h="4798763">
                <a:tc>
                  <a:txBody>
                    <a:bodyPr/>
                    <a:lstStyle/>
                    <a:p>
                      <a:pPr marL="285750" indent="-285750" algn="justLow" rtl="1">
                        <a:lnSpc>
                          <a:spcPct val="150000"/>
                        </a:lnSpc>
                        <a:buFont typeface="Arial" panose="020B0604020202020204" pitchFamily="34" charset="0"/>
                        <a:buChar char="•"/>
                      </a:pPr>
                      <a:r>
                        <a:rPr lang="fa-IR" sz="2200" dirty="0">
                          <a:cs typeface="B Mitra" panose="00000400000000000000" pitchFamily="2" charset="-78"/>
                        </a:rPr>
                        <a:t>توسعه و ایجاد صنایع تبدیلی و جانبی مرتبط با تولیدات روستا؛</a:t>
                      </a:r>
                    </a:p>
                    <a:p>
                      <a:pPr marL="285750" indent="-285750" algn="justLow" rtl="1">
                        <a:lnSpc>
                          <a:spcPct val="150000"/>
                        </a:lnSpc>
                        <a:buFont typeface="Arial" panose="020B0604020202020204" pitchFamily="34" charset="0"/>
                        <a:buChar char="•"/>
                      </a:pPr>
                      <a:r>
                        <a:rPr lang="fa-IR" sz="2200" dirty="0">
                          <a:cs typeface="B Mitra" panose="00000400000000000000" pitchFamily="2" charset="-78"/>
                        </a:rPr>
                        <a:t>ارتقای راندمان مکانیزاسیون و آموزش کشاورزان به منظور آشنایی با تکنولوژی‌های روز؛</a:t>
                      </a:r>
                    </a:p>
                    <a:p>
                      <a:pPr marL="285750" indent="-285750" algn="justLow" rtl="1">
                        <a:lnSpc>
                          <a:spcPct val="150000"/>
                        </a:lnSpc>
                        <a:buFont typeface="Arial" panose="020B0604020202020204" pitchFamily="34" charset="0"/>
                        <a:buChar char="•"/>
                      </a:pPr>
                      <a:r>
                        <a:rPr lang="fa-IR" sz="2200" dirty="0">
                          <a:cs typeface="B Mitra" panose="00000400000000000000" pitchFamily="2" charset="-78"/>
                        </a:rPr>
                        <a:t>ایجاد واحدهای آموزشی برای احیای صنایع دستی؛</a:t>
                      </a:r>
                    </a:p>
                    <a:p>
                      <a:pPr marL="285750" indent="-285750" algn="justLow" rtl="1">
                        <a:lnSpc>
                          <a:spcPct val="150000"/>
                        </a:lnSpc>
                        <a:buFont typeface="Arial" panose="020B0604020202020204" pitchFamily="34" charset="0"/>
                        <a:buChar char="•"/>
                      </a:pPr>
                      <a:r>
                        <a:rPr lang="fa-IR" sz="2200" dirty="0">
                          <a:cs typeface="B Mitra" panose="00000400000000000000" pitchFamily="2" charset="-78"/>
                        </a:rPr>
                        <a:t>تشکیل اتحادیه تعاونی تولید، شرکت‌های تعاونی تولید، شرکت تعاونی فرشبافان و اصناف.</a:t>
                      </a:r>
                    </a:p>
                  </a:txBody>
                  <a:tcPr/>
                </a:tc>
                <a:tc>
                  <a:txBody>
                    <a:bodyPr/>
                    <a:lstStyle/>
                    <a:p>
                      <a:pPr marL="285750" indent="-285750" algn="justLow" rtl="1">
                        <a:lnSpc>
                          <a:spcPct val="150000"/>
                        </a:lnSpc>
                        <a:buFont typeface="Arial" panose="020B0604020202020204" pitchFamily="34" charset="0"/>
                        <a:buChar char="•"/>
                      </a:pPr>
                      <a:r>
                        <a:rPr lang="fa-IR" sz="2200" dirty="0">
                          <a:cs typeface="B Mitra" panose="00000400000000000000" pitchFamily="2" charset="-78"/>
                        </a:rPr>
                        <a:t>ایجاد صنایع تبدیلی و تکمیلی برای ایجاد ارزش افزوده در تولیدات کشاورزی؛</a:t>
                      </a:r>
                    </a:p>
                    <a:p>
                      <a:pPr marL="285750" indent="-285750" algn="justLow" rtl="1">
                        <a:lnSpc>
                          <a:spcPct val="150000"/>
                        </a:lnSpc>
                        <a:buFont typeface="Arial" panose="020B0604020202020204" pitchFamily="34" charset="0"/>
                        <a:buChar char="•"/>
                      </a:pPr>
                      <a:r>
                        <a:rPr lang="fa-IR" sz="2200" dirty="0">
                          <a:cs typeface="B Mitra" panose="00000400000000000000" pitchFamily="2" charset="-78"/>
                        </a:rPr>
                        <a:t>بهبود سطح فنآوری و تکنولوژی در تولیدات بخش کشاورزی؛</a:t>
                      </a:r>
                    </a:p>
                    <a:p>
                      <a:pPr marL="285750" indent="-285750" algn="justLow" rtl="1">
                        <a:lnSpc>
                          <a:spcPct val="150000"/>
                        </a:lnSpc>
                        <a:buFont typeface="Arial" panose="020B0604020202020204" pitchFamily="34" charset="0"/>
                        <a:buChar char="•"/>
                      </a:pPr>
                      <a:r>
                        <a:rPr lang="fa-IR" sz="2200" dirty="0">
                          <a:cs typeface="B Mitra" panose="00000400000000000000" pitchFamily="2" charset="-78"/>
                        </a:rPr>
                        <a:t>احیای صنایع دستی منسوخ شده؛</a:t>
                      </a:r>
                    </a:p>
                    <a:p>
                      <a:pPr marL="285750" indent="-285750" algn="justLow" rtl="1">
                        <a:lnSpc>
                          <a:spcPct val="150000"/>
                        </a:lnSpc>
                        <a:buFont typeface="Arial" panose="020B0604020202020204" pitchFamily="34" charset="0"/>
                        <a:buChar char="•"/>
                      </a:pPr>
                      <a:r>
                        <a:rPr lang="fa-IR" sz="2200" dirty="0">
                          <a:cs typeface="B Mitra" panose="00000400000000000000" pitchFamily="2" charset="-78"/>
                        </a:rPr>
                        <a:t>تکمیل زنجیرة ارزش تولید؛</a:t>
                      </a:r>
                    </a:p>
                    <a:p>
                      <a:pPr marL="285750" indent="-285750" algn="justLow" rtl="1">
                        <a:lnSpc>
                          <a:spcPct val="150000"/>
                        </a:lnSpc>
                        <a:buFont typeface="Arial" panose="020B0604020202020204" pitchFamily="34" charset="0"/>
                        <a:buChar char="•"/>
                      </a:pPr>
                      <a:r>
                        <a:rPr lang="fa-IR" sz="2200" dirty="0">
                          <a:cs typeface="B Mitra" panose="00000400000000000000" pitchFamily="2" charset="-78"/>
                        </a:rPr>
                        <a:t>توسعة تشکل‌ها و اصناف.</a:t>
                      </a:r>
                    </a:p>
                    <a:p>
                      <a:pPr marL="285750" indent="-285750" algn="justLow" rtl="1">
                        <a:lnSpc>
                          <a:spcPct val="150000"/>
                        </a:lnSpc>
                        <a:buFont typeface="Arial" panose="020B0604020202020204" pitchFamily="34" charset="0"/>
                        <a:buChar char="•"/>
                      </a:pPr>
                      <a:endParaRPr lang="fa-IR" sz="2200" dirty="0">
                        <a:cs typeface="B Mitra" panose="00000400000000000000" pitchFamily="2" charset="-78"/>
                      </a:endParaRPr>
                    </a:p>
                  </a:txBody>
                  <a:tcPr/>
                </a:tc>
                <a:extLst>
                  <a:ext uri="{0D108BD9-81ED-4DB2-BD59-A6C34878D82A}">
                    <a16:rowId xmlns:a16="http://schemas.microsoft.com/office/drawing/2014/main" val="743674325"/>
                  </a:ext>
                </a:extLst>
              </a:tr>
            </a:tbl>
          </a:graphicData>
        </a:graphic>
      </p:graphicFrame>
    </p:spTree>
    <p:extLst>
      <p:ext uri="{BB962C8B-B14F-4D97-AF65-F5344CB8AC3E}">
        <p14:creationId xmlns:p14="http://schemas.microsoft.com/office/powerpoint/2010/main" val="417925546"/>
      </p:ext>
    </p:extLst>
  </p:cSld>
  <p:clrMapOvr>
    <a:masterClrMapping/>
  </p:clrMapOvr>
  <p:transition spd="slow">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214" y="533400"/>
            <a:ext cx="8229600" cy="685800"/>
          </a:xfrm>
        </p:spPr>
        <p:txBody>
          <a:bodyPr>
            <a:normAutofit/>
          </a:bodyPr>
          <a:lstStyle/>
          <a:p>
            <a:pPr algn="r" rtl="1"/>
            <a:r>
              <a:rPr lang="fa-IR" sz="3200" dirty="0">
                <a:cs typeface="B Koodak" panose="00000700000000000000" pitchFamily="2" charset="-78"/>
              </a:rPr>
              <a:t>اجتماعی و فرهنگی</a:t>
            </a:r>
            <a:endParaRPr lang="en-US" sz="3200" dirty="0">
              <a:cs typeface="B Koodak" panose="00000700000000000000" pitchFamily="2" charset="-78"/>
            </a:endParaRPr>
          </a:p>
        </p:txBody>
      </p:sp>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Content Placeholder 8"/>
          <p:cNvGraphicFramePr>
            <a:graphicFrameLocks noGrp="1"/>
          </p:cNvGraphicFramePr>
          <p:nvPr>
            <p:ph idx="1"/>
            <p:extLst>
              <p:ext uri="{D42A27DB-BD31-4B8C-83A1-F6EECF244321}">
                <p14:modId xmlns:p14="http://schemas.microsoft.com/office/powerpoint/2010/main" val="2005348642"/>
              </p:ext>
            </p:extLst>
          </p:nvPr>
        </p:nvGraphicFramePr>
        <p:xfrm>
          <a:off x="418061" y="1363980"/>
          <a:ext cx="8534400" cy="4711690"/>
        </p:xfrm>
        <a:graphic>
          <a:graphicData uri="http://schemas.openxmlformats.org/drawingml/2006/table">
            <a:tbl>
              <a:tblPr firstRow="1" bandRow="1">
                <a:tableStyleId>{5C22544A-7EE6-4342-B048-85BDC9FD1C3A}</a:tableStyleId>
              </a:tblPr>
              <a:tblGrid>
                <a:gridCol w="4495800">
                  <a:extLst>
                    <a:ext uri="{9D8B030D-6E8A-4147-A177-3AD203B41FA5}">
                      <a16:colId xmlns:a16="http://schemas.microsoft.com/office/drawing/2014/main" val="2718104453"/>
                    </a:ext>
                  </a:extLst>
                </a:gridCol>
                <a:gridCol w="4038600">
                  <a:extLst>
                    <a:ext uri="{9D8B030D-6E8A-4147-A177-3AD203B41FA5}">
                      <a16:colId xmlns:a16="http://schemas.microsoft.com/office/drawing/2014/main" val="3000946364"/>
                    </a:ext>
                  </a:extLst>
                </a:gridCol>
              </a:tblGrid>
              <a:tr h="465582">
                <a:tc>
                  <a:txBody>
                    <a:bodyPr/>
                    <a:lstStyle/>
                    <a:p>
                      <a:pPr algn="ctr">
                        <a:lnSpc>
                          <a:spcPct val="150000"/>
                        </a:lnSpc>
                      </a:pPr>
                      <a:r>
                        <a:rPr lang="fa-IR" sz="2000" dirty="0">
                          <a:cs typeface="B Mitra" panose="00000400000000000000" pitchFamily="2" charset="-78"/>
                        </a:rPr>
                        <a:t>سیاستهای اجرایی</a:t>
                      </a:r>
                      <a:endParaRPr lang="en-US" sz="2000" dirty="0">
                        <a:cs typeface="B Mitra" panose="00000400000000000000" pitchFamily="2" charset="-78"/>
                      </a:endParaRPr>
                    </a:p>
                  </a:txBody>
                  <a:tcPr/>
                </a:tc>
                <a:tc>
                  <a:txBody>
                    <a:bodyPr/>
                    <a:lstStyle/>
                    <a:p>
                      <a:pPr algn="ctr">
                        <a:lnSpc>
                          <a:spcPct val="150000"/>
                        </a:lnSpc>
                      </a:pPr>
                      <a:r>
                        <a:rPr lang="fa-IR" sz="2000" dirty="0">
                          <a:cs typeface="B Mitra" panose="00000400000000000000" pitchFamily="2" charset="-78"/>
                        </a:rPr>
                        <a:t>راهبردها</a:t>
                      </a:r>
                      <a:endParaRPr lang="en-US" sz="2000" dirty="0">
                        <a:cs typeface="B Mitra" panose="00000400000000000000" pitchFamily="2" charset="-78"/>
                      </a:endParaRPr>
                    </a:p>
                  </a:txBody>
                  <a:tcPr/>
                </a:tc>
                <a:extLst>
                  <a:ext uri="{0D108BD9-81ED-4DB2-BD59-A6C34878D82A}">
                    <a16:rowId xmlns:a16="http://schemas.microsoft.com/office/drawing/2014/main" val="1245825466"/>
                  </a:ext>
                </a:extLst>
              </a:tr>
              <a:tr h="4201150">
                <a:tc>
                  <a:txBody>
                    <a:bodyPr/>
                    <a:lstStyle/>
                    <a:p>
                      <a:pPr marL="285750" indent="-285750" algn="justLow" rtl="1">
                        <a:lnSpc>
                          <a:spcPct val="150000"/>
                        </a:lnSpc>
                        <a:buFont typeface="Arial" panose="020B0604020202020204" pitchFamily="34" charset="0"/>
                        <a:buChar char="•"/>
                      </a:pPr>
                      <a:r>
                        <a:rPr lang="fa-IR" sz="2400" dirty="0">
                          <a:cs typeface="B Mitra" panose="00000400000000000000" pitchFamily="2" charset="-78"/>
                        </a:rPr>
                        <a:t>ایجاد زمینه سرمایه‌گذاری‌های اقتصادی  افزایش ظرفیت‌های شغلی برای نگهداشت جمعیت در روستاها و تحقق مهاجرت معکوس؛</a:t>
                      </a:r>
                    </a:p>
                    <a:p>
                      <a:pPr marL="285750" indent="-285750" algn="justLow" rtl="1">
                        <a:lnSpc>
                          <a:spcPct val="150000"/>
                        </a:lnSpc>
                        <a:buFont typeface="Arial" panose="020B0604020202020204" pitchFamily="34" charset="0"/>
                        <a:buChar char="•"/>
                      </a:pPr>
                      <a:r>
                        <a:rPr lang="fa-IR" sz="2400" dirty="0">
                          <a:cs typeface="B Mitra" panose="00000400000000000000" pitchFamily="2" charset="-78"/>
                        </a:rPr>
                        <a:t>توسعة اماکن آموزشی و نیروهای مورد نیاز برای ادامه تحصیل دانش آموزان به ویژه زنان؛</a:t>
                      </a:r>
                    </a:p>
                    <a:p>
                      <a:pPr marL="285750" indent="-285750" algn="justLow" rtl="1">
                        <a:lnSpc>
                          <a:spcPct val="150000"/>
                        </a:lnSpc>
                        <a:buFont typeface="Arial" panose="020B0604020202020204" pitchFamily="34" charset="0"/>
                        <a:buChar char="•"/>
                      </a:pPr>
                      <a:r>
                        <a:rPr lang="fa-IR" sz="2400" dirty="0">
                          <a:cs typeface="B Mitra" panose="00000400000000000000" pitchFamily="2" charset="-78"/>
                        </a:rPr>
                        <a:t>توانمندسازی زنان روستایی برای مشارکت در مدیریت روستا.</a:t>
                      </a:r>
                    </a:p>
                  </a:txBody>
                  <a:tcPr/>
                </a:tc>
                <a:tc>
                  <a:txBody>
                    <a:bodyPr/>
                    <a:lstStyle/>
                    <a:p>
                      <a:pPr marL="285750" indent="-285750" algn="justLow" rtl="1">
                        <a:lnSpc>
                          <a:spcPct val="150000"/>
                        </a:lnSpc>
                        <a:buFont typeface="Arial" panose="020B0604020202020204" pitchFamily="34" charset="0"/>
                        <a:buChar char="•"/>
                      </a:pPr>
                      <a:r>
                        <a:rPr lang="fa-IR" sz="2400" dirty="0">
                          <a:cs typeface="B Mitra" panose="00000400000000000000" pitchFamily="2" charset="-78"/>
                        </a:rPr>
                        <a:t>افزایش نرخ رشد جمعیت؛</a:t>
                      </a:r>
                    </a:p>
                    <a:p>
                      <a:pPr marL="285750" indent="-285750" algn="justLow" rtl="1">
                        <a:lnSpc>
                          <a:spcPct val="150000"/>
                        </a:lnSpc>
                        <a:buFont typeface="Arial" panose="020B0604020202020204" pitchFamily="34" charset="0"/>
                        <a:buChar char="•"/>
                      </a:pPr>
                      <a:r>
                        <a:rPr lang="fa-IR" sz="2400" dirty="0">
                          <a:cs typeface="B Mitra" panose="00000400000000000000" pitchFamily="2" charset="-78"/>
                        </a:rPr>
                        <a:t>افزایش نرخ سواد زنان روستایی؛</a:t>
                      </a:r>
                    </a:p>
                    <a:p>
                      <a:pPr marL="285750" indent="-285750" algn="justLow" rtl="1">
                        <a:lnSpc>
                          <a:spcPct val="150000"/>
                        </a:lnSpc>
                        <a:buFont typeface="Arial" panose="020B0604020202020204" pitchFamily="34" charset="0"/>
                        <a:buChar char="•"/>
                      </a:pPr>
                      <a:r>
                        <a:rPr lang="fa-IR" sz="2400" dirty="0">
                          <a:cs typeface="B Mitra" panose="00000400000000000000" pitchFamily="2" charset="-78"/>
                        </a:rPr>
                        <a:t>افزایش سهم زنان در مدیریت روستا؛</a:t>
                      </a:r>
                    </a:p>
                    <a:p>
                      <a:pPr marL="285750" indent="-285750" algn="justLow" rtl="1">
                        <a:lnSpc>
                          <a:spcPct val="150000"/>
                        </a:lnSpc>
                        <a:buFont typeface="Arial" panose="020B0604020202020204" pitchFamily="34" charset="0"/>
                        <a:buChar char="•"/>
                      </a:pPr>
                      <a:r>
                        <a:rPr lang="fa-IR" sz="2400" dirty="0">
                          <a:cs typeface="B Mitra" panose="00000400000000000000" pitchFamily="2" charset="-78"/>
                        </a:rPr>
                        <a:t>فراهم نمودن امکان ادامة تحصیل زنان.</a:t>
                      </a:r>
                    </a:p>
                  </a:txBody>
                  <a:tcPr/>
                </a:tc>
                <a:extLst>
                  <a:ext uri="{0D108BD9-81ED-4DB2-BD59-A6C34878D82A}">
                    <a16:rowId xmlns:a16="http://schemas.microsoft.com/office/drawing/2014/main" val="743674325"/>
                  </a:ext>
                </a:extLst>
              </a:tr>
            </a:tbl>
          </a:graphicData>
        </a:graphic>
      </p:graphicFrame>
    </p:spTree>
    <p:extLst>
      <p:ext uri="{BB962C8B-B14F-4D97-AF65-F5344CB8AC3E}">
        <p14:creationId xmlns:p14="http://schemas.microsoft.com/office/powerpoint/2010/main" val="2633534080"/>
      </p:ext>
    </p:extLst>
  </p:cSld>
  <p:clrMapOvr>
    <a:masterClrMapping/>
  </p:clrMapOvr>
  <p:transition spd="slow">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214" y="533400"/>
            <a:ext cx="8229600" cy="685800"/>
          </a:xfrm>
        </p:spPr>
        <p:txBody>
          <a:bodyPr>
            <a:normAutofit/>
          </a:bodyPr>
          <a:lstStyle/>
          <a:p>
            <a:pPr algn="r" rtl="1"/>
            <a:r>
              <a:rPr lang="fa-IR" sz="3200" dirty="0">
                <a:cs typeface="B Koodak" panose="00000700000000000000" pitchFamily="2" charset="-78"/>
              </a:rPr>
              <a:t>زیست محیطی </a:t>
            </a:r>
            <a:endParaRPr lang="en-US" sz="3200" dirty="0">
              <a:cs typeface="B Koodak" panose="00000700000000000000" pitchFamily="2" charset="-78"/>
            </a:endParaRPr>
          </a:p>
        </p:txBody>
      </p:sp>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Content Placeholder 8"/>
          <p:cNvGraphicFramePr>
            <a:graphicFrameLocks noGrp="1"/>
          </p:cNvGraphicFramePr>
          <p:nvPr>
            <p:ph idx="1"/>
            <p:extLst>
              <p:ext uri="{D42A27DB-BD31-4B8C-83A1-F6EECF244321}">
                <p14:modId xmlns:p14="http://schemas.microsoft.com/office/powerpoint/2010/main" val="811460026"/>
              </p:ext>
            </p:extLst>
          </p:nvPr>
        </p:nvGraphicFramePr>
        <p:xfrm>
          <a:off x="457200" y="1447800"/>
          <a:ext cx="8534400" cy="4895689"/>
        </p:xfrm>
        <a:graphic>
          <a:graphicData uri="http://schemas.openxmlformats.org/drawingml/2006/table">
            <a:tbl>
              <a:tblPr firstRow="1" bandRow="1">
                <a:tableStyleId>{5C22544A-7EE6-4342-B048-85BDC9FD1C3A}</a:tableStyleId>
              </a:tblPr>
              <a:tblGrid>
                <a:gridCol w="4267200">
                  <a:extLst>
                    <a:ext uri="{9D8B030D-6E8A-4147-A177-3AD203B41FA5}">
                      <a16:colId xmlns:a16="http://schemas.microsoft.com/office/drawing/2014/main" val="2718104453"/>
                    </a:ext>
                  </a:extLst>
                </a:gridCol>
                <a:gridCol w="4267200">
                  <a:extLst>
                    <a:ext uri="{9D8B030D-6E8A-4147-A177-3AD203B41FA5}">
                      <a16:colId xmlns:a16="http://schemas.microsoft.com/office/drawing/2014/main" val="3000946364"/>
                    </a:ext>
                  </a:extLst>
                </a:gridCol>
              </a:tblGrid>
              <a:tr h="433981">
                <a:tc>
                  <a:txBody>
                    <a:bodyPr/>
                    <a:lstStyle/>
                    <a:p>
                      <a:pPr algn="ctr">
                        <a:lnSpc>
                          <a:spcPct val="150000"/>
                        </a:lnSpc>
                      </a:pPr>
                      <a:r>
                        <a:rPr lang="fa-IR" sz="2000" dirty="0">
                          <a:cs typeface="B Mitra" panose="00000400000000000000" pitchFamily="2" charset="-78"/>
                        </a:rPr>
                        <a:t>سیاستهای اجرایی</a:t>
                      </a:r>
                      <a:endParaRPr lang="en-US" sz="2000" dirty="0">
                        <a:cs typeface="B Mitra" panose="00000400000000000000" pitchFamily="2" charset="-78"/>
                      </a:endParaRPr>
                    </a:p>
                  </a:txBody>
                  <a:tcPr/>
                </a:tc>
                <a:tc>
                  <a:txBody>
                    <a:bodyPr/>
                    <a:lstStyle/>
                    <a:p>
                      <a:pPr algn="ctr">
                        <a:lnSpc>
                          <a:spcPct val="150000"/>
                        </a:lnSpc>
                      </a:pPr>
                      <a:r>
                        <a:rPr lang="fa-IR" sz="2000" dirty="0">
                          <a:cs typeface="B Mitra" panose="00000400000000000000" pitchFamily="2" charset="-78"/>
                        </a:rPr>
                        <a:t>راهبردها</a:t>
                      </a:r>
                      <a:endParaRPr lang="en-US" sz="2000" dirty="0">
                        <a:cs typeface="B Mitra" panose="00000400000000000000" pitchFamily="2" charset="-78"/>
                      </a:endParaRPr>
                    </a:p>
                  </a:txBody>
                  <a:tcPr/>
                </a:tc>
                <a:extLst>
                  <a:ext uri="{0D108BD9-81ED-4DB2-BD59-A6C34878D82A}">
                    <a16:rowId xmlns:a16="http://schemas.microsoft.com/office/drawing/2014/main" val="1245825466"/>
                  </a:ext>
                </a:extLst>
              </a:tr>
              <a:tr h="4385149">
                <a:tc>
                  <a:txBody>
                    <a:bodyPr/>
                    <a:lstStyle/>
                    <a:p>
                      <a:pPr marL="285750" indent="-285750" algn="justLow" rtl="1">
                        <a:lnSpc>
                          <a:spcPct val="150000"/>
                        </a:lnSpc>
                        <a:buFont typeface="Arial" panose="020B0604020202020204" pitchFamily="34" charset="0"/>
                        <a:buChar char="•"/>
                      </a:pPr>
                      <a:r>
                        <a:rPr lang="fa-IR" sz="2600" dirty="0">
                          <a:cs typeface="B Mitra" panose="00000400000000000000" pitchFamily="2" charset="-78"/>
                        </a:rPr>
                        <a:t>توسعة سیستم‌های نوین آبیاری؛</a:t>
                      </a:r>
                    </a:p>
                    <a:p>
                      <a:pPr marL="285750" indent="-285750" algn="justLow" rtl="1">
                        <a:lnSpc>
                          <a:spcPct val="150000"/>
                        </a:lnSpc>
                        <a:buFont typeface="Arial" panose="020B0604020202020204" pitchFamily="34" charset="0"/>
                        <a:buChar char="•"/>
                      </a:pPr>
                      <a:r>
                        <a:rPr lang="fa-IR" sz="2600" dirty="0">
                          <a:cs typeface="B Mitra" panose="00000400000000000000" pitchFamily="2" charset="-78"/>
                        </a:rPr>
                        <a:t>برگزاری کلاس‌های آموزشی و ترویجی برای مدیریت بهینه مصرف آب کشاورزی؛</a:t>
                      </a:r>
                    </a:p>
                    <a:p>
                      <a:pPr marL="457200" indent="-457200" algn="justLow" rtl="1">
                        <a:lnSpc>
                          <a:spcPct val="150000"/>
                        </a:lnSpc>
                        <a:buFont typeface="Arial" panose="020B0604020202020204" pitchFamily="34" charset="0"/>
                        <a:buChar char="•"/>
                      </a:pPr>
                      <a:r>
                        <a:rPr lang="fa-IR" sz="2600" dirty="0">
                          <a:cs typeface="B Mitra" panose="00000400000000000000" pitchFamily="2" charset="-78"/>
                        </a:rPr>
                        <a:t>استفاده از انرژی های نوین</a:t>
                      </a:r>
                    </a:p>
                    <a:p>
                      <a:pPr marL="285750" lvl="0" indent="-285750" algn="justLow" defTabSz="914400" rtl="1" eaLnBrk="1" latinLnBrk="0" hangingPunct="1">
                        <a:lnSpc>
                          <a:spcPct val="150000"/>
                        </a:lnSpc>
                        <a:buFont typeface="Arial" panose="020B0604020202020204" pitchFamily="34" charset="0"/>
                        <a:buChar char="•"/>
                      </a:pPr>
                      <a:endParaRPr lang="en-US" sz="2600" kern="1200" dirty="0">
                        <a:solidFill>
                          <a:schemeClr val="dk1"/>
                        </a:solidFill>
                        <a:latin typeface="+mn-lt"/>
                        <a:ea typeface="+mn-ea"/>
                        <a:cs typeface="B Mitra" panose="00000400000000000000" pitchFamily="2" charset="-78"/>
                      </a:endParaRPr>
                    </a:p>
                  </a:txBody>
                  <a:tcPr/>
                </a:tc>
                <a:tc>
                  <a:txBody>
                    <a:bodyPr/>
                    <a:lstStyle/>
                    <a:p>
                      <a:pPr marL="285750" marR="0" lvl="0" indent="-285750" algn="justLow"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fa-IR" sz="2600" dirty="0">
                          <a:cs typeface="B Mitra" panose="00000400000000000000" pitchFamily="2" charset="-78"/>
                        </a:rPr>
                        <a:t>بهره‌گیری از ویژگی‌های اقلیمی برای توسعة فعالیت‌ها از جمله گردشگری و انرژی‌های نو؛</a:t>
                      </a:r>
                    </a:p>
                    <a:p>
                      <a:pPr marL="285750" marR="0" lvl="0" indent="-285750" algn="justLow"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fa-IR" sz="2600" dirty="0">
                          <a:cs typeface="B Mitra" panose="00000400000000000000" pitchFamily="2" charset="-78"/>
                        </a:rPr>
                        <a:t>مدیریت و بهره‌وری منابع آب.</a:t>
                      </a:r>
                    </a:p>
                    <a:p>
                      <a:pPr marL="285750" marR="0" lvl="0" indent="-285750" algn="justLow"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endParaRPr lang="fa-IR" sz="2600" dirty="0">
                        <a:cs typeface="B Mitra" panose="00000400000000000000" pitchFamily="2" charset="-78"/>
                      </a:endParaRPr>
                    </a:p>
                  </a:txBody>
                  <a:tcPr/>
                </a:tc>
                <a:extLst>
                  <a:ext uri="{0D108BD9-81ED-4DB2-BD59-A6C34878D82A}">
                    <a16:rowId xmlns:a16="http://schemas.microsoft.com/office/drawing/2014/main" val="743674325"/>
                  </a:ext>
                </a:extLst>
              </a:tr>
            </a:tbl>
          </a:graphicData>
        </a:graphic>
      </p:graphicFrame>
    </p:spTree>
    <p:extLst>
      <p:ext uri="{BB962C8B-B14F-4D97-AF65-F5344CB8AC3E}">
        <p14:creationId xmlns:p14="http://schemas.microsoft.com/office/powerpoint/2010/main" val="2274093804"/>
      </p:ext>
    </p:extLst>
  </p:cSld>
  <p:clrMapOvr>
    <a:masterClrMapping/>
  </p:clrMapOvr>
  <p:transition spd="slow">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214" y="533400"/>
            <a:ext cx="8229600" cy="685800"/>
          </a:xfrm>
        </p:spPr>
        <p:txBody>
          <a:bodyPr>
            <a:normAutofit/>
          </a:bodyPr>
          <a:lstStyle/>
          <a:p>
            <a:pPr algn="r" rtl="1"/>
            <a:r>
              <a:rPr lang="fa-IR" sz="3200" dirty="0">
                <a:cs typeface="B Koodak" panose="00000700000000000000" pitchFamily="2" charset="-78"/>
              </a:rPr>
              <a:t>کالبدی-  فضایی </a:t>
            </a:r>
            <a:endParaRPr lang="en-US" sz="3200" dirty="0">
              <a:cs typeface="B Koodak" panose="00000700000000000000" pitchFamily="2" charset="-78"/>
            </a:endParaRPr>
          </a:p>
        </p:txBody>
      </p:sp>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Content Placeholder 8"/>
          <p:cNvGraphicFramePr>
            <a:graphicFrameLocks noGrp="1"/>
          </p:cNvGraphicFramePr>
          <p:nvPr>
            <p:ph idx="1"/>
            <p:extLst>
              <p:ext uri="{D42A27DB-BD31-4B8C-83A1-F6EECF244321}">
                <p14:modId xmlns:p14="http://schemas.microsoft.com/office/powerpoint/2010/main" val="58953324"/>
              </p:ext>
            </p:extLst>
          </p:nvPr>
        </p:nvGraphicFramePr>
        <p:xfrm>
          <a:off x="418061" y="1344930"/>
          <a:ext cx="8534400" cy="4945380"/>
        </p:xfrm>
        <a:graphic>
          <a:graphicData uri="http://schemas.openxmlformats.org/drawingml/2006/table">
            <a:tbl>
              <a:tblPr firstRow="1" bandRow="1">
                <a:tableStyleId>{5C22544A-7EE6-4342-B048-85BDC9FD1C3A}</a:tableStyleId>
              </a:tblPr>
              <a:tblGrid>
                <a:gridCol w="4267200">
                  <a:extLst>
                    <a:ext uri="{9D8B030D-6E8A-4147-A177-3AD203B41FA5}">
                      <a16:colId xmlns:a16="http://schemas.microsoft.com/office/drawing/2014/main" val="2718104453"/>
                    </a:ext>
                  </a:extLst>
                </a:gridCol>
                <a:gridCol w="4267200">
                  <a:extLst>
                    <a:ext uri="{9D8B030D-6E8A-4147-A177-3AD203B41FA5}">
                      <a16:colId xmlns:a16="http://schemas.microsoft.com/office/drawing/2014/main" val="3000946364"/>
                    </a:ext>
                  </a:extLst>
                </a:gridCol>
              </a:tblGrid>
              <a:tr h="465582">
                <a:tc>
                  <a:txBody>
                    <a:bodyPr/>
                    <a:lstStyle/>
                    <a:p>
                      <a:pPr algn="ctr">
                        <a:lnSpc>
                          <a:spcPct val="150000"/>
                        </a:lnSpc>
                      </a:pPr>
                      <a:r>
                        <a:rPr lang="fa-IR" sz="2000" dirty="0">
                          <a:cs typeface="B Mitra" panose="00000400000000000000" pitchFamily="2" charset="-78"/>
                        </a:rPr>
                        <a:t>سیاستهای اجرایی</a:t>
                      </a:r>
                      <a:endParaRPr lang="en-US" sz="2000" dirty="0">
                        <a:cs typeface="B Mitra" panose="00000400000000000000" pitchFamily="2" charset="-78"/>
                      </a:endParaRPr>
                    </a:p>
                  </a:txBody>
                  <a:tcPr/>
                </a:tc>
                <a:tc>
                  <a:txBody>
                    <a:bodyPr/>
                    <a:lstStyle/>
                    <a:p>
                      <a:pPr algn="ctr">
                        <a:lnSpc>
                          <a:spcPct val="150000"/>
                        </a:lnSpc>
                      </a:pPr>
                      <a:r>
                        <a:rPr lang="fa-IR" sz="2000" dirty="0">
                          <a:cs typeface="B Mitra" panose="00000400000000000000" pitchFamily="2" charset="-78"/>
                        </a:rPr>
                        <a:t>راهبردها</a:t>
                      </a:r>
                      <a:endParaRPr lang="en-US" sz="2000" dirty="0">
                        <a:cs typeface="B Mitra" panose="00000400000000000000" pitchFamily="2" charset="-78"/>
                      </a:endParaRPr>
                    </a:p>
                  </a:txBody>
                  <a:tcPr/>
                </a:tc>
                <a:extLst>
                  <a:ext uri="{0D108BD9-81ED-4DB2-BD59-A6C34878D82A}">
                    <a16:rowId xmlns:a16="http://schemas.microsoft.com/office/drawing/2014/main" val="1245825466"/>
                  </a:ext>
                </a:extLst>
              </a:tr>
              <a:tr h="4201150">
                <a:tc>
                  <a:txBody>
                    <a:bodyPr/>
                    <a:lstStyle/>
                    <a:p>
                      <a:pPr marL="285750" indent="-285750" algn="justLow" rtl="1">
                        <a:lnSpc>
                          <a:spcPct val="150000"/>
                        </a:lnSpc>
                        <a:buFont typeface="Arial" panose="020B0604020202020204" pitchFamily="34" charset="0"/>
                        <a:buChar char="•"/>
                      </a:pPr>
                      <a:r>
                        <a:rPr lang="fa-IR" sz="2400" dirty="0">
                          <a:cs typeface="B Mitra" panose="00000400000000000000" pitchFamily="2" charset="-78"/>
                        </a:rPr>
                        <a:t>اصلاح شبکة برق، بهبود شبکة آب شرب، توسعة زیرساخت‌های مخابراتی؛</a:t>
                      </a:r>
                    </a:p>
                    <a:p>
                      <a:pPr marL="285750" indent="-285750" algn="justLow" rtl="1">
                        <a:lnSpc>
                          <a:spcPct val="150000"/>
                        </a:lnSpc>
                        <a:buFont typeface="Arial" panose="020B0604020202020204" pitchFamily="34" charset="0"/>
                        <a:buChar char="•"/>
                      </a:pPr>
                      <a:r>
                        <a:rPr lang="fa-IR" sz="2400" dirty="0">
                          <a:cs typeface="B Mitra" panose="00000400000000000000" pitchFamily="2" charset="-78"/>
                        </a:rPr>
                        <a:t>شناسایی مساکن فرسوده و غیراستاندارد و اعطای تسهیلات لازم برای نوسازی آنها برای مقابله با زمین لرزه‌های احتمالی؛</a:t>
                      </a:r>
                    </a:p>
                    <a:p>
                      <a:pPr marL="285750" indent="-285750" algn="justLow" rtl="1">
                        <a:lnSpc>
                          <a:spcPct val="150000"/>
                        </a:lnSpc>
                        <a:buFont typeface="Arial" panose="020B0604020202020204" pitchFamily="34" charset="0"/>
                        <a:buChar char="•"/>
                      </a:pPr>
                      <a:r>
                        <a:rPr lang="fa-IR" sz="2400" dirty="0">
                          <a:cs typeface="B Mitra" panose="00000400000000000000" pitchFamily="2" charset="-78"/>
                        </a:rPr>
                        <a:t>اصلاح، تعمیر و توسعة راه‌های بین روستایی؛</a:t>
                      </a:r>
                    </a:p>
                    <a:p>
                      <a:pPr marL="285750" indent="-285750" algn="justLow" rtl="1">
                        <a:lnSpc>
                          <a:spcPct val="150000"/>
                        </a:lnSpc>
                        <a:buFont typeface="Arial" panose="020B0604020202020204" pitchFamily="34" charset="0"/>
                        <a:buChar char="•"/>
                      </a:pPr>
                      <a:r>
                        <a:rPr lang="fa-IR" sz="2400" dirty="0">
                          <a:cs typeface="B Mitra" panose="00000400000000000000" pitchFamily="2" charset="-78"/>
                        </a:rPr>
                        <a:t>توسعة و ایجاد زیرساخت‌های مورد نیاز در سکونتگاه‌های مرکزی. </a:t>
                      </a:r>
                    </a:p>
                  </a:txBody>
                  <a:tcPr/>
                </a:tc>
                <a:tc>
                  <a:txBody>
                    <a:bodyPr/>
                    <a:lstStyle/>
                    <a:p>
                      <a:pPr marL="285750" indent="-285750" algn="justLow" rtl="1">
                        <a:lnSpc>
                          <a:spcPct val="150000"/>
                        </a:lnSpc>
                        <a:buFont typeface="Arial" panose="020B0604020202020204" pitchFamily="34" charset="0"/>
                        <a:buChar char="•"/>
                      </a:pPr>
                      <a:r>
                        <a:rPr lang="fa-IR" sz="2400" dirty="0">
                          <a:cs typeface="B Mitra" panose="00000400000000000000" pitchFamily="2" charset="-78"/>
                        </a:rPr>
                        <a:t>بهبود کیفیت خدمات و امکانات زیر ساختی؛</a:t>
                      </a:r>
                    </a:p>
                    <a:p>
                      <a:pPr marL="285750" indent="-285750" algn="justLow" rtl="1">
                        <a:lnSpc>
                          <a:spcPct val="150000"/>
                        </a:lnSpc>
                        <a:buFont typeface="Arial" panose="020B0604020202020204" pitchFamily="34" charset="0"/>
                        <a:buChar char="•"/>
                      </a:pPr>
                      <a:r>
                        <a:rPr lang="fa-IR" sz="2400" dirty="0">
                          <a:cs typeface="B Mitra" panose="00000400000000000000" pitchFamily="2" charset="-78"/>
                        </a:rPr>
                        <a:t>بازسازی و بهسازی منازل مسکونی؛</a:t>
                      </a:r>
                    </a:p>
                    <a:p>
                      <a:pPr marL="285750" indent="-285750" algn="justLow" rtl="1">
                        <a:lnSpc>
                          <a:spcPct val="150000"/>
                        </a:lnSpc>
                        <a:buFont typeface="Arial" panose="020B0604020202020204" pitchFamily="34" charset="0"/>
                        <a:buChar char="•"/>
                      </a:pPr>
                      <a:r>
                        <a:rPr lang="fa-IR" sz="2400" dirty="0">
                          <a:cs typeface="B Mitra" panose="00000400000000000000" pitchFamily="2" charset="-78"/>
                        </a:rPr>
                        <a:t>بهبود راه‌های دسترسی؛ </a:t>
                      </a:r>
                    </a:p>
                    <a:p>
                      <a:pPr marL="285750" indent="-285750" algn="justLow" rtl="1">
                        <a:lnSpc>
                          <a:spcPct val="150000"/>
                        </a:lnSpc>
                        <a:buFont typeface="Arial" panose="020B0604020202020204" pitchFamily="34" charset="0"/>
                        <a:buChar char="•"/>
                      </a:pPr>
                      <a:r>
                        <a:rPr lang="fa-IR" sz="2400" dirty="0">
                          <a:cs typeface="B Mitra" panose="00000400000000000000" pitchFamily="2" charset="-78"/>
                        </a:rPr>
                        <a:t>تقویت نقش کارکردی سکونتگاه‌های روستایی و ایفای نقش آنها در حوزه عملکردی </a:t>
                      </a:r>
                    </a:p>
                    <a:p>
                      <a:pPr marL="285750" indent="-285750" algn="justLow" rtl="1">
                        <a:lnSpc>
                          <a:spcPct val="150000"/>
                        </a:lnSpc>
                        <a:buFont typeface="Arial" panose="020B0604020202020204" pitchFamily="34" charset="0"/>
                        <a:buChar char="•"/>
                      </a:pPr>
                      <a:endParaRPr lang="fa-IR" sz="2400" dirty="0">
                        <a:cs typeface="B Mitra" panose="00000400000000000000" pitchFamily="2" charset="-78"/>
                      </a:endParaRPr>
                    </a:p>
                  </a:txBody>
                  <a:tcPr/>
                </a:tc>
                <a:extLst>
                  <a:ext uri="{0D108BD9-81ED-4DB2-BD59-A6C34878D82A}">
                    <a16:rowId xmlns:a16="http://schemas.microsoft.com/office/drawing/2014/main" val="743674325"/>
                  </a:ext>
                </a:extLst>
              </a:tr>
            </a:tbl>
          </a:graphicData>
        </a:graphic>
      </p:graphicFrame>
    </p:spTree>
    <p:extLst>
      <p:ext uri="{BB962C8B-B14F-4D97-AF65-F5344CB8AC3E}">
        <p14:creationId xmlns:p14="http://schemas.microsoft.com/office/powerpoint/2010/main" val="2219563643"/>
      </p:ext>
    </p:extLst>
  </p:cSld>
  <p:clrMapOvr>
    <a:masterClrMapping/>
  </p:clrMapOvr>
  <p:transition spd="slow">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214" y="533400"/>
            <a:ext cx="8229600" cy="685800"/>
          </a:xfrm>
        </p:spPr>
        <p:txBody>
          <a:bodyPr>
            <a:normAutofit/>
          </a:bodyPr>
          <a:lstStyle/>
          <a:p>
            <a:pPr algn="r" rtl="1"/>
            <a:r>
              <a:rPr lang="fa-IR" sz="3200" dirty="0">
                <a:cs typeface="B Koodak" panose="00000700000000000000" pitchFamily="2" charset="-78"/>
              </a:rPr>
              <a:t>گردشگری</a:t>
            </a:r>
            <a:endParaRPr lang="en-US" sz="3200" dirty="0">
              <a:cs typeface="B Koodak" panose="00000700000000000000" pitchFamily="2" charset="-78"/>
            </a:endParaRPr>
          </a:p>
        </p:txBody>
      </p:sp>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Content Placeholder 8"/>
          <p:cNvGraphicFramePr>
            <a:graphicFrameLocks noGrp="1"/>
          </p:cNvGraphicFramePr>
          <p:nvPr>
            <p:ph idx="1"/>
            <p:extLst>
              <p:ext uri="{D42A27DB-BD31-4B8C-83A1-F6EECF244321}">
                <p14:modId xmlns:p14="http://schemas.microsoft.com/office/powerpoint/2010/main" val="2188822833"/>
              </p:ext>
            </p:extLst>
          </p:nvPr>
        </p:nvGraphicFramePr>
        <p:xfrm>
          <a:off x="418061" y="1287780"/>
          <a:ext cx="8534400" cy="5494020"/>
        </p:xfrm>
        <a:graphic>
          <a:graphicData uri="http://schemas.openxmlformats.org/drawingml/2006/table">
            <a:tbl>
              <a:tblPr firstRow="1" bandRow="1">
                <a:tableStyleId>{5C22544A-7EE6-4342-B048-85BDC9FD1C3A}</a:tableStyleId>
              </a:tblPr>
              <a:tblGrid>
                <a:gridCol w="4648200">
                  <a:extLst>
                    <a:ext uri="{9D8B030D-6E8A-4147-A177-3AD203B41FA5}">
                      <a16:colId xmlns:a16="http://schemas.microsoft.com/office/drawing/2014/main" val="2718104453"/>
                    </a:ext>
                  </a:extLst>
                </a:gridCol>
                <a:gridCol w="3886200">
                  <a:extLst>
                    <a:ext uri="{9D8B030D-6E8A-4147-A177-3AD203B41FA5}">
                      <a16:colId xmlns:a16="http://schemas.microsoft.com/office/drawing/2014/main" val="3000946364"/>
                    </a:ext>
                  </a:extLst>
                </a:gridCol>
              </a:tblGrid>
              <a:tr h="465582">
                <a:tc>
                  <a:txBody>
                    <a:bodyPr/>
                    <a:lstStyle/>
                    <a:p>
                      <a:pPr algn="ctr">
                        <a:lnSpc>
                          <a:spcPct val="150000"/>
                        </a:lnSpc>
                      </a:pPr>
                      <a:r>
                        <a:rPr lang="fa-IR" sz="2000" dirty="0">
                          <a:cs typeface="B Mitra" panose="00000400000000000000" pitchFamily="2" charset="-78"/>
                        </a:rPr>
                        <a:t>سیاستهای اجرایی</a:t>
                      </a:r>
                      <a:endParaRPr lang="en-US" sz="2000" dirty="0">
                        <a:cs typeface="B Mitra" panose="00000400000000000000" pitchFamily="2" charset="-78"/>
                      </a:endParaRPr>
                    </a:p>
                  </a:txBody>
                  <a:tcPr/>
                </a:tc>
                <a:tc>
                  <a:txBody>
                    <a:bodyPr/>
                    <a:lstStyle/>
                    <a:p>
                      <a:pPr algn="ctr">
                        <a:lnSpc>
                          <a:spcPct val="150000"/>
                        </a:lnSpc>
                      </a:pPr>
                      <a:r>
                        <a:rPr lang="fa-IR" sz="2000" dirty="0">
                          <a:cs typeface="B Mitra" panose="00000400000000000000" pitchFamily="2" charset="-78"/>
                        </a:rPr>
                        <a:t>راهبردها</a:t>
                      </a:r>
                      <a:endParaRPr lang="en-US" sz="2000" dirty="0">
                        <a:cs typeface="B Mitra" panose="00000400000000000000" pitchFamily="2" charset="-78"/>
                      </a:endParaRPr>
                    </a:p>
                  </a:txBody>
                  <a:tcPr/>
                </a:tc>
                <a:extLst>
                  <a:ext uri="{0D108BD9-81ED-4DB2-BD59-A6C34878D82A}">
                    <a16:rowId xmlns:a16="http://schemas.microsoft.com/office/drawing/2014/main" val="1245825466"/>
                  </a:ext>
                </a:extLst>
              </a:tr>
              <a:tr h="4201150">
                <a:tc>
                  <a:txBody>
                    <a:bodyPr/>
                    <a:lstStyle/>
                    <a:p>
                      <a:pPr marL="285750" lvl="0" indent="-285750" algn="justLow" defTabSz="914400" rtl="1" eaLnBrk="1" latinLnBrk="0" hangingPunct="1">
                        <a:lnSpc>
                          <a:spcPct val="150000"/>
                        </a:lnSpc>
                        <a:buFont typeface="Arial" panose="020B0604020202020204" pitchFamily="34" charset="0"/>
                        <a:buChar char="•"/>
                      </a:pPr>
                      <a:r>
                        <a:rPr lang="fa-IR" sz="2400" kern="1200" dirty="0">
                          <a:solidFill>
                            <a:schemeClr val="dk1"/>
                          </a:solidFill>
                          <a:latin typeface="+mn-lt"/>
                          <a:ea typeface="+mn-ea"/>
                          <a:cs typeface="B Mitra" panose="00000400000000000000" pitchFamily="2" charset="-78"/>
                        </a:rPr>
                        <a:t>ایجاد و توسعة مراکز خدماتی – مسافرتی برای جذب توریسم؛</a:t>
                      </a:r>
                    </a:p>
                    <a:p>
                      <a:pPr marL="285750" lvl="0" indent="-285750" algn="justLow" defTabSz="914400" rtl="1" eaLnBrk="1" latinLnBrk="0" hangingPunct="1">
                        <a:lnSpc>
                          <a:spcPct val="150000"/>
                        </a:lnSpc>
                        <a:buFont typeface="Arial" panose="020B0604020202020204" pitchFamily="34" charset="0"/>
                        <a:buChar char="•"/>
                      </a:pPr>
                      <a:r>
                        <a:rPr lang="fa-IR" sz="2400" kern="1200" dirty="0">
                          <a:solidFill>
                            <a:schemeClr val="dk1"/>
                          </a:solidFill>
                          <a:latin typeface="+mn-lt"/>
                          <a:ea typeface="+mn-ea"/>
                          <a:cs typeface="B Mitra" panose="00000400000000000000" pitchFamily="2" charset="-78"/>
                        </a:rPr>
                        <a:t>استفاده از چشم اندازهای کشاورزی برای جذب گردشگر و توسعة صنعت گردشگری؛</a:t>
                      </a:r>
                    </a:p>
                    <a:p>
                      <a:pPr marL="285750" lvl="0" indent="-285750" algn="justLow" defTabSz="914400" rtl="1" eaLnBrk="1" latinLnBrk="0" hangingPunct="1">
                        <a:lnSpc>
                          <a:spcPct val="150000"/>
                        </a:lnSpc>
                        <a:buFont typeface="Arial" panose="020B0604020202020204" pitchFamily="34" charset="0"/>
                        <a:buChar char="•"/>
                      </a:pPr>
                      <a:r>
                        <a:rPr lang="fa-IR" sz="2400" kern="1200" dirty="0">
                          <a:solidFill>
                            <a:schemeClr val="dk1"/>
                          </a:solidFill>
                          <a:latin typeface="+mn-lt"/>
                          <a:ea typeface="+mn-ea"/>
                          <a:cs typeface="B Mitra" panose="00000400000000000000" pitchFamily="2" charset="-78"/>
                        </a:rPr>
                        <a:t>ایجاد فروشگاه‌های عرضه محصولات صنایع دستی؛</a:t>
                      </a:r>
                    </a:p>
                    <a:p>
                      <a:pPr marL="285750" lvl="0" indent="-285750" algn="justLow" defTabSz="914400" rtl="1" eaLnBrk="1" latinLnBrk="0" hangingPunct="1">
                        <a:lnSpc>
                          <a:spcPct val="150000"/>
                        </a:lnSpc>
                        <a:buFont typeface="Arial" panose="020B0604020202020204" pitchFamily="34" charset="0"/>
                        <a:buChar char="•"/>
                      </a:pPr>
                      <a:r>
                        <a:rPr lang="fa-IR" sz="2400" kern="1200" dirty="0">
                          <a:solidFill>
                            <a:schemeClr val="dk1"/>
                          </a:solidFill>
                          <a:latin typeface="+mn-lt"/>
                          <a:ea typeface="+mn-ea"/>
                          <a:cs typeface="B Mitra" panose="00000400000000000000" pitchFamily="2" charset="-78"/>
                        </a:rPr>
                        <a:t>ایجاد و توسعة زیرساخت‌های گردشگری؛</a:t>
                      </a:r>
                    </a:p>
                    <a:p>
                      <a:pPr marL="285750" lvl="0" indent="-285750" algn="justLow" defTabSz="914400" rtl="1" eaLnBrk="1" latinLnBrk="0" hangingPunct="1">
                        <a:lnSpc>
                          <a:spcPct val="150000"/>
                        </a:lnSpc>
                        <a:buFont typeface="Arial" panose="020B0604020202020204" pitchFamily="34" charset="0"/>
                        <a:buChar char="•"/>
                      </a:pPr>
                      <a:r>
                        <a:rPr lang="fa-IR" sz="2400" kern="1200" dirty="0">
                          <a:solidFill>
                            <a:schemeClr val="dk1"/>
                          </a:solidFill>
                          <a:latin typeface="+mn-lt"/>
                          <a:ea typeface="+mn-ea"/>
                          <a:cs typeface="B Mitra" panose="00000400000000000000" pitchFamily="2" charset="-78"/>
                        </a:rPr>
                        <a:t>جذب سرمایه‌های خُرد جامعة محلی برای توسعة گردشگری.</a:t>
                      </a:r>
                    </a:p>
                  </a:txBody>
                  <a:tcPr/>
                </a:tc>
                <a:tc>
                  <a:txBody>
                    <a:bodyPr/>
                    <a:lstStyle/>
                    <a:p>
                      <a:pPr marL="285750" lvl="0" indent="-285750" algn="justLow" defTabSz="914400" rtl="1" eaLnBrk="1" latinLnBrk="0" hangingPunct="1">
                        <a:lnSpc>
                          <a:spcPct val="150000"/>
                        </a:lnSpc>
                        <a:buFont typeface="Arial" panose="020B0604020202020204" pitchFamily="34" charset="0"/>
                        <a:buChar char="•"/>
                      </a:pPr>
                      <a:r>
                        <a:rPr lang="fa-IR" sz="2400" kern="1200" dirty="0">
                          <a:solidFill>
                            <a:schemeClr val="dk1"/>
                          </a:solidFill>
                          <a:latin typeface="+mn-lt"/>
                          <a:ea typeface="+mn-ea"/>
                          <a:cs typeface="B Mitra" panose="00000400000000000000" pitchFamily="2" charset="-78"/>
                        </a:rPr>
                        <a:t>توسعة گردشگری منظومه؛</a:t>
                      </a:r>
                    </a:p>
                    <a:p>
                      <a:pPr marL="285750" lvl="0" indent="-285750" algn="justLow" defTabSz="914400" rtl="1" eaLnBrk="1" latinLnBrk="0" hangingPunct="1">
                        <a:lnSpc>
                          <a:spcPct val="150000"/>
                        </a:lnSpc>
                        <a:buFont typeface="Arial" panose="020B0604020202020204" pitchFamily="34" charset="0"/>
                        <a:buChar char="•"/>
                      </a:pPr>
                      <a:r>
                        <a:rPr lang="fa-IR" sz="2400" kern="1200" dirty="0">
                          <a:solidFill>
                            <a:schemeClr val="dk1"/>
                          </a:solidFill>
                          <a:latin typeface="+mn-lt"/>
                          <a:ea typeface="+mn-ea"/>
                          <a:cs typeface="B Mitra" panose="00000400000000000000" pitchFamily="2" charset="-78"/>
                        </a:rPr>
                        <a:t>توسعة بومگردی و اگروتوریسم در روستاهای منظومه؛</a:t>
                      </a:r>
                    </a:p>
                    <a:p>
                      <a:pPr marL="285750" lvl="0" indent="-285750" algn="justLow" defTabSz="914400" rtl="1" eaLnBrk="1" latinLnBrk="0" hangingPunct="1">
                        <a:lnSpc>
                          <a:spcPct val="150000"/>
                        </a:lnSpc>
                        <a:buFont typeface="Arial" panose="020B0604020202020204" pitchFamily="34" charset="0"/>
                        <a:buChar char="•"/>
                      </a:pPr>
                      <a:r>
                        <a:rPr lang="fa-IR" sz="2400" kern="1200" dirty="0">
                          <a:solidFill>
                            <a:schemeClr val="dk1"/>
                          </a:solidFill>
                          <a:latin typeface="+mn-lt"/>
                          <a:ea typeface="+mn-ea"/>
                          <a:cs typeface="B Mitra" panose="00000400000000000000" pitchFamily="2" charset="-78"/>
                        </a:rPr>
                        <a:t>عرضة محصولات  صنایع دستی؛</a:t>
                      </a:r>
                    </a:p>
                    <a:p>
                      <a:pPr marL="285750" lvl="0" indent="-285750" algn="justLow" defTabSz="914400" rtl="1" eaLnBrk="1" latinLnBrk="0" hangingPunct="1">
                        <a:lnSpc>
                          <a:spcPct val="150000"/>
                        </a:lnSpc>
                        <a:buFont typeface="Arial" panose="020B0604020202020204" pitchFamily="34" charset="0"/>
                        <a:buChar char="•"/>
                      </a:pPr>
                      <a:r>
                        <a:rPr lang="fa-IR" sz="2400" kern="1200" dirty="0">
                          <a:solidFill>
                            <a:schemeClr val="dk1"/>
                          </a:solidFill>
                          <a:latin typeface="+mn-lt"/>
                          <a:ea typeface="+mn-ea"/>
                          <a:cs typeface="B Mitra" panose="00000400000000000000" pitchFamily="2" charset="-78"/>
                        </a:rPr>
                        <a:t>ایجاد و بهبود خدمات و زیرساخت‌های گردشگری؛</a:t>
                      </a:r>
                    </a:p>
                    <a:p>
                      <a:pPr marL="285750" lvl="0" indent="-285750" algn="justLow" defTabSz="914400" rtl="1" eaLnBrk="1" latinLnBrk="0" hangingPunct="1">
                        <a:lnSpc>
                          <a:spcPct val="150000"/>
                        </a:lnSpc>
                        <a:buFont typeface="Arial" panose="020B0604020202020204" pitchFamily="34" charset="0"/>
                        <a:buChar char="•"/>
                      </a:pPr>
                      <a:r>
                        <a:rPr lang="fa-IR" sz="2400" kern="1200" dirty="0">
                          <a:solidFill>
                            <a:schemeClr val="dk1"/>
                          </a:solidFill>
                          <a:latin typeface="+mn-lt"/>
                          <a:ea typeface="+mn-ea"/>
                          <a:cs typeface="B Mitra" panose="00000400000000000000" pitchFamily="2" charset="-78"/>
                        </a:rPr>
                        <a:t>جذب سرمایه گذاران در توسعة گردشگری.</a:t>
                      </a:r>
                    </a:p>
                    <a:p>
                      <a:pPr marL="285750" lvl="0" indent="-285750" algn="justLow" defTabSz="914400" rtl="1" eaLnBrk="1" latinLnBrk="0" hangingPunct="1">
                        <a:lnSpc>
                          <a:spcPct val="150000"/>
                        </a:lnSpc>
                        <a:buFont typeface="Arial" panose="020B0604020202020204" pitchFamily="34" charset="0"/>
                        <a:buChar char="•"/>
                      </a:pPr>
                      <a:endParaRPr lang="en-US" sz="2400" kern="1200" dirty="0">
                        <a:solidFill>
                          <a:schemeClr val="dk1"/>
                        </a:solidFill>
                        <a:latin typeface="+mn-lt"/>
                        <a:ea typeface="+mn-ea"/>
                        <a:cs typeface="B Mitra" panose="00000400000000000000" pitchFamily="2" charset="-78"/>
                      </a:endParaRPr>
                    </a:p>
                  </a:txBody>
                  <a:tcPr/>
                </a:tc>
                <a:extLst>
                  <a:ext uri="{0D108BD9-81ED-4DB2-BD59-A6C34878D82A}">
                    <a16:rowId xmlns:a16="http://schemas.microsoft.com/office/drawing/2014/main" val="743674325"/>
                  </a:ext>
                </a:extLst>
              </a:tr>
            </a:tbl>
          </a:graphicData>
        </a:graphic>
      </p:graphicFrame>
    </p:spTree>
    <p:extLst>
      <p:ext uri="{BB962C8B-B14F-4D97-AF65-F5344CB8AC3E}">
        <p14:creationId xmlns:p14="http://schemas.microsoft.com/office/powerpoint/2010/main" val="2266344262"/>
      </p:ext>
    </p:extLst>
  </p:cSld>
  <p:clrMapOvr>
    <a:masterClrMapping/>
  </p:clrMapOvr>
  <p:transition spd="slow">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685800"/>
          </a:xfrm>
        </p:spPr>
        <p:txBody>
          <a:bodyPr>
            <a:normAutofit/>
          </a:bodyPr>
          <a:lstStyle/>
          <a:p>
            <a:pPr algn="r" rtl="1"/>
            <a:r>
              <a:rPr lang="fa-IR" dirty="0">
                <a:cs typeface="B Koodak" panose="00000700000000000000" pitchFamily="2" charset="-78"/>
              </a:rPr>
              <a:t>11-محورهای پیشران توسعه بخش</a:t>
            </a:r>
            <a:endParaRPr lang="en-US" dirty="0">
              <a:cs typeface="B Koodak" panose="00000700000000000000" pitchFamily="2" charset="-78"/>
            </a:endParaRPr>
          </a:p>
        </p:txBody>
      </p:sp>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Content Placeholder 3"/>
          <p:cNvGraphicFramePr>
            <a:graphicFrameLocks noGrp="1"/>
          </p:cNvGraphicFramePr>
          <p:nvPr>
            <p:ph idx="1"/>
            <p:extLst>
              <p:ext uri="{D42A27DB-BD31-4B8C-83A1-F6EECF244321}">
                <p14:modId xmlns:p14="http://schemas.microsoft.com/office/powerpoint/2010/main" val="1823538194"/>
              </p:ext>
            </p:extLst>
          </p:nvPr>
        </p:nvGraphicFramePr>
        <p:xfrm>
          <a:off x="228600" y="1524000"/>
          <a:ext cx="87630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0009897"/>
      </p:ext>
    </p:extLst>
  </p:cSld>
  <p:clrMapOvr>
    <a:masterClrMapping/>
  </p:clrMapOvr>
  <p:transition spd="slow">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1F53E1E-A412-4854-92DB-B157CF313E6A}"/>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1" y="0"/>
            <a:ext cx="9144000" cy="6858000"/>
          </a:xfrm>
          <a:prstGeom prst="rect">
            <a:avLst/>
          </a:prstGeom>
        </p:spPr>
      </p:pic>
      <p:sp>
        <p:nvSpPr>
          <p:cNvPr id="9" name="Title 1">
            <a:extLst>
              <a:ext uri="{FF2B5EF4-FFF2-40B4-BE49-F238E27FC236}">
                <a16:creationId xmlns:a16="http://schemas.microsoft.com/office/drawing/2014/main" id="{E0820172-E4A9-48A6-A517-15E87AC9FAB3}"/>
              </a:ext>
            </a:extLst>
          </p:cNvPr>
          <p:cNvSpPr>
            <a:spLocks noGrp="1"/>
          </p:cNvSpPr>
          <p:nvPr>
            <p:ph type="title"/>
          </p:nvPr>
        </p:nvSpPr>
        <p:spPr>
          <a:xfrm>
            <a:off x="381000" y="2438400"/>
            <a:ext cx="8229600" cy="685800"/>
          </a:xfrm>
        </p:spPr>
        <p:txBody>
          <a:bodyPr>
            <a:normAutofit fontScale="90000"/>
          </a:bodyPr>
          <a:lstStyle/>
          <a:p>
            <a:pPr algn="ctr" rtl="1"/>
            <a:r>
              <a:rPr lang="fa-IR" sz="4000" dirty="0">
                <a:cs typeface="B Koodak" panose="00000700000000000000" pitchFamily="2" charset="-78"/>
              </a:rPr>
              <a:t>12-طرح های پیشنهادی</a:t>
            </a:r>
            <a:endParaRPr lang="en-US" sz="4000" dirty="0">
              <a:cs typeface="B Koodak" panose="00000700000000000000" pitchFamily="2" charset="-78"/>
            </a:endParaRPr>
          </a:p>
        </p:txBody>
      </p:sp>
    </p:spTree>
    <p:extLst>
      <p:ext uri="{BB962C8B-B14F-4D97-AF65-F5344CB8AC3E}">
        <p14:creationId xmlns:p14="http://schemas.microsoft.com/office/powerpoint/2010/main" val="2524163634"/>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H="1">
            <a:off x="533601" y="1627412"/>
            <a:ext cx="8042563"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22532" name="TextBox 3"/>
          <p:cNvSpPr txBox="1">
            <a:spLocks noChangeArrowheads="1"/>
          </p:cNvSpPr>
          <p:nvPr/>
        </p:nvSpPr>
        <p:spPr bwMode="auto">
          <a:xfrm>
            <a:off x="511235" y="1779079"/>
            <a:ext cx="80425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rtl="1" fontAlgn="base">
              <a:spcBef>
                <a:spcPct val="0"/>
              </a:spcBef>
              <a:spcAft>
                <a:spcPct val="0"/>
              </a:spcAft>
              <a:buNone/>
            </a:pPr>
            <a:r>
              <a:rPr lang="ar-SA" altLang="fa-IR" sz="2400" b="1" dirty="0">
                <a:solidFill>
                  <a:prstClr val="black"/>
                </a:solidFill>
                <a:cs typeface="B Lotus" panose="00000400000000000000" pitchFamily="2" charset="-78"/>
              </a:rPr>
              <a:t> </a:t>
            </a:r>
            <a:endParaRPr lang="en-US" altLang="fa-IR" sz="2400" b="1" dirty="0">
              <a:solidFill>
                <a:prstClr val="black"/>
              </a:solidFill>
              <a:cs typeface="B Lotus" panose="00000400000000000000" pitchFamily="2" charset="-78"/>
            </a:endParaRPr>
          </a:p>
        </p:txBody>
      </p:sp>
      <p:sp>
        <p:nvSpPr>
          <p:cNvPr id="8" name="Title 7"/>
          <p:cNvSpPr>
            <a:spLocks noGrp="1"/>
          </p:cNvSpPr>
          <p:nvPr>
            <p:ph type="title"/>
          </p:nvPr>
        </p:nvSpPr>
        <p:spPr>
          <a:xfrm>
            <a:off x="609600" y="948928"/>
            <a:ext cx="8037716" cy="673895"/>
          </a:xfrm>
        </p:spPr>
        <p:txBody>
          <a:bodyPr/>
          <a:lstStyle/>
          <a:p>
            <a:pPr algn="r"/>
            <a:r>
              <a:rPr lang="fa-IR" altLang="fa-IR" dirty="0">
                <a:solidFill>
                  <a:prstClr val="black"/>
                </a:solidFill>
                <a:cs typeface="B Titr" panose="00000700000000000000" pitchFamily="2" charset="-78"/>
              </a:rPr>
              <a:t>چارچوب قانونی طرح توسعه پایدار منظومه های روستایی</a:t>
            </a:r>
          </a:p>
        </p:txBody>
      </p:sp>
      <p:sp>
        <p:nvSpPr>
          <p:cNvPr id="9" name="Content Placeholder 8"/>
          <p:cNvSpPr>
            <a:spLocks noGrp="1"/>
          </p:cNvSpPr>
          <p:nvPr>
            <p:ph sz="half" idx="1"/>
          </p:nvPr>
        </p:nvSpPr>
        <p:spPr>
          <a:xfrm>
            <a:off x="93518" y="1806178"/>
            <a:ext cx="8669481" cy="4899422"/>
          </a:xfrm>
        </p:spPr>
        <p:txBody>
          <a:bodyPr>
            <a:noAutofit/>
          </a:bodyPr>
          <a:lstStyle/>
          <a:p>
            <a:pPr lvl="1" algn="justLow" rtl="1">
              <a:spcBef>
                <a:spcPts val="450"/>
              </a:spcBef>
              <a:spcAft>
                <a:spcPts val="450"/>
              </a:spcAft>
              <a:buFont typeface="Wingdings" panose="05000000000000000000" pitchFamily="2" charset="2"/>
              <a:buChar char="q"/>
            </a:pPr>
            <a:r>
              <a:rPr lang="ar-SA" altLang="fa-IR" sz="2400" b="1" dirty="0">
                <a:solidFill>
                  <a:prstClr val="black"/>
                </a:solidFill>
                <a:cs typeface="B Mitra" panose="00000400000000000000" pitchFamily="2" charset="-78"/>
              </a:rPr>
              <a:t>در برنامه پنجم، در ذيل سرفصل توسعه روستايي ماده 194، قيد شده است:</a:t>
            </a:r>
          </a:p>
          <a:p>
            <a:pPr lvl="1" algn="justLow" rtl="1">
              <a:spcBef>
                <a:spcPts val="450"/>
              </a:spcBef>
              <a:spcAft>
                <a:spcPts val="450"/>
              </a:spcAft>
              <a:buFont typeface="Wingdings" panose="05000000000000000000" pitchFamily="2" charset="2"/>
              <a:buChar char="q"/>
            </a:pPr>
            <a:r>
              <a:rPr lang="ar-SA" altLang="fa-IR" sz="2400" b="1" dirty="0">
                <a:solidFill>
                  <a:prstClr val="black"/>
                </a:solidFill>
                <a:cs typeface="B Mitra" panose="00000400000000000000" pitchFamily="2" charset="-78"/>
              </a:rPr>
              <a:t>دولت مكلف است به منظور بهبود وضعيت روستاها در زمينه سياستگذاري، برنامه ريزي، راهبردي، نظارت و هماهنگي بين دستگاههاي اجرايي، ارتقاء سطح درآمد و كيفيت زندگي روستاييان و كشاورزان و كاهش نابرابرهاي موجود بين جامعه روستايي، عشايري و جامعه شهري، حمايت لازم را از اقدامات زير به عمل آورد. </a:t>
            </a:r>
          </a:p>
          <a:p>
            <a:pPr lvl="1" algn="justLow" rtl="1">
              <a:spcBef>
                <a:spcPts val="450"/>
              </a:spcBef>
              <a:spcAft>
                <a:spcPts val="450"/>
              </a:spcAft>
              <a:buFont typeface="Wingdings" panose="05000000000000000000" pitchFamily="2" charset="2"/>
              <a:buChar char="q"/>
            </a:pPr>
            <a:r>
              <a:rPr lang="ar-SA" altLang="fa-IR" sz="2400" b="1" dirty="0">
                <a:solidFill>
                  <a:prstClr val="black"/>
                </a:solidFill>
                <a:cs typeface="B Mitra" panose="00000400000000000000" pitchFamily="2" charset="-78"/>
              </a:rPr>
              <a:t>الف): ارتقاء شاخصهاي توسعه روستايي و ارائه خدمات نوين و تهيه برنامه اولويت بندي خدمات روستايي با توجه به شرايط منطقه اي و محلي. </a:t>
            </a:r>
          </a:p>
          <a:p>
            <a:pPr lvl="1" algn="justLow" rtl="1">
              <a:spcBef>
                <a:spcPts val="450"/>
              </a:spcBef>
              <a:spcAft>
                <a:spcPts val="450"/>
              </a:spcAft>
              <a:buFont typeface="Wingdings" panose="05000000000000000000" pitchFamily="2" charset="2"/>
              <a:buChar char="q"/>
            </a:pPr>
            <a:r>
              <a:rPr lang="ar-SA" altLang="fa-IR" sz="2400" b="1" dirty="0">
                <a:solidFill>
                  <a:prstClr val="black"/>
                </a:solidFill>
                <a:cs typeface="B Mitra" panose="00000400000000000000" pitchFamily="2" charset="-78"/>
              </a:rPr>
              <a:t>ح ): ساماندهي روستاها در قالب مجموعه هاي روستايي به منظور خدمات رساني بهتر و موثرتر</a:t>
            </a:r>
            <a:endParaRPr lang="fa-IR" sz="2400" dirty="0">
              <a:cs typeface="B Mitra" panose="00000400000000000000" pitchFamily="2" charset="-78"/>
            </a:endParaRPr>
          </a:p>
        </p:txBody>
      </p:sp>
    </p:spTree>
    <p:extLst>
      <p:ext uri="{BB962C8B-B14F-4D97-AF65-F5344CB8AC3E}">
        <p14:creationId xmlns:p14="http://schemas.microsoft.com/office/powerpoint/2010/main" val="4793728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t>روند ارایه برنامه های اقدام</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94121187"/>
              </p:ext>
            </p:extLst>
          </p:nvPr>
        </p:nvGraphicFramePr>
        <p:xfrm>
          <a:off x="457200" y="1828800"/>
          <a:ext cx="8458200" cy="4297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2489179"/>
      </p:ext>
    </p:extLst>
  </p:cSld>
  <p:clrMapOvr>
    <a:masterClrMapping/>
  </p:clrMapOvr>
  <p:transition spd="slow">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09600"/>
          </a:xfrm>
        </p:spPr>
        <p:txBody>
          <a:bodyPr/>
          <a:lstStyle/>
          <a:p>
            <a:pPr algn="r" rtl="1"/>
            <a:r>
              <a:rPr lang="fa-IR" dirty="0">
                <a:cs typeface="B Lotus" panose="00000400000000000000" pitchFamily="2" charset="-78"/>
              </a:rPr>
              <a:t>اسناد بالادست مورد استفاده برای تدوین برنامه های اقدام</a:t>
            </a:r>
            <a:endParaRPr lang="en-US" dirty="0">
              <a:cs typeface="B Lotus" panose="00000400000000000000" pitchFamily="2" charset="-7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89627546"/>
              </p:ext>
            </p:extLst>
          </p:nvPr>
        </p:nvGraphicFramePr>
        <p:xfrm>
          <a:off x="381000" y="1676400"/>
          <a:ext cx="8382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7756671"/>
      </p:ext>
    </p:extLst>
  </p:cSld>
  <p:clrMapOvr>
    <a:masterClrMapping/>
  </p:clrMapOvr>
  <p:transition spd="slow">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3">
            <a:extLst>
              <a:ext uri="{FF2B5EF4-FFF2-40B4-BE49-F238E27FC236}">
                <a16:creationId xmlns:a16="http://schemas.microsoft.com/office/drawing/2014/main" id="{03CB9E50-25F9-4D3F-AE61-159559480A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3218" y="2362200"/>
            <a:ext cx="9187218" cy="4521264"/>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AutoShape 25" descr="irrigation-moveable-sprinkler">
            <a:extLst>
              <a:ext uri="{FF2B5EF4-FFF2-40B4-BE49-F238E27FC236}">
                <a16:creationId xmlns:a16="http://schemas.microsoft.com/office/drawing/2014/main" id="{A7398D67-3149-4B7C-938A-18F95437308D}"/>
              </a:ext>
            </a:extLst>
          </p:cNvPr>
          <p:cNvSpPr>
            <a:spLocks noChangeArrowheads="1"/>
          </p:cNvSpPr>
          <p:nvPr/>
        </p:nvSpPr>
        <p:spPr bwMode="auto">
          <a:xfrm>
            <a:off x="5076687" y="5754280"/>
            <a:ext cx="950821" cy="608370"/>
          </a:xfrm>
          <a:prstGeom prst="hexagon">
            <a:avLst>
              <a:gd name="adj" fmla="val 27280"/>
              <a:gd name="vf" fmla="val 115470"/>
            </a:avLst>
          </a:prstGeom>
          <a:blipFill dpi="0" rotWithShape="1">
            <a:blip r:embed="rId3"/>
            <a:srcRect/>
            <a:stretch>
              <a:fillRect/>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AutoShape 27" descr="nice%20rows[1]">
            <a:extLst>
              <a:ext uri="{FF2B5EF4-FFF2-40B4-BE49-F238E27FC236}">
                <a16:creationId xmlns:a16="http://schemas.microsoft.com/office/drawing/2014/main" id="{FBD6994C-8286-4CDA-B3F4-1A9F3FDBE557}"/>
              </a:ext>
            </a:extLst>
          </p:cNvPr>
          <p:cNvSpPr>
            <a:spLocks noChangeArrowheads="1"/>
          </p:cNvSpPr>
          <p:nvPr/>
        </p:nvSpPr>
        <p:spPr bwMode="auto">
          <a:xfrm>
            <a:off x="3766760" y="6271282"/>
            <a:ext cx="905974" cy="562137"/>
          </a:xfrm>
          <a:prstGeom prst="hexagon">
            <a:avLst>
              <a:gd name="adj" fmla="val 27280"/>
              <a:gd name="vf" fmla="val 115470"/>
            </a:avLst>
          </a:prstGeom>
          <a:blipFill dpi="0" rotWithShape="1">
            <a:blip r:embed="rId4"/>
            <a:srcRect/>
            <a:stretch>
              <a:fillRect/>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AutoShape 32" descr="June2004">
            <a:extLst>
              <a:ext uri="{FF2B5EF4-FFF2-40B4-BE49-F238E27FC236}">
                <a16:creationId xmlns:a16="http://schemas.microsoft.com/office/drawing/2014/main" id="{753ED6CC-C0BE-4BA0-A662-899F50507417}"/>
              </a:ext>
            </a:extLst>
          </p:cNvPr>
          <p:cNvSpPr>
            <a:spLocks noChangeArrowheads="1"/>
          </p:cNvSpPr>
          <p:nvPr/>
        </p:nvSpPr>
        <p:spPr bwMode="auto">
          <a:xfrm>
            <a:off x="7691502" y="5774118"/>
            <a:ext cx="904997" cy="550267"/>
          </a:xfrm>
          <a:prstGeom prst="hexagon">
            <a:avLst>
              <a:gd name="adj" fmla="val 27280"/>
              <a:gd name="vf" fmla="val 115470"/>
            </a:avLst>
          </a:prstGeom>
          <a:blipFill dpi="0" rotWithShape="1">
            <a:blip r:embed="rId5"/>
            <a:srcRect/>
            <a:stretch>
              <a:fillRect/>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AutoShape 37" descr="11">
            <a:extLst>
              <a:ext uri="{FF2B5EF4-FFF2-40B4-BE49-F238E27FC236}">
                <a16:creationId xmlns:a16="http://schemas.microsoft.com/office/drawing/2014/main" id="{5468CCC7-8533-43CA-903D-76FF179E0871}"/>
              </a:ext>
            </a:extLst>
          </p:cNvPr>
          <p:cNvSpPr>
            <a:spLocks noChangeArrowheads="1"/>
          </p:cNvSpPr>
          <p:nvPr/>
        </p:nvSpPr>
        <p:spPr bwMode="auto">
          <a:xfrm>
            <a:off x="2483771" y="5697497"/>
            <a:ext cx="920334" cy="548257"/>
          </a:xfrm>
          <a:prstGeom prst="hexagon">
            <a:avLst>
              <a:gd name="adj" fmla="val 27280"/>
              <a:gd name="vf" fmla="val 115470"/>
            </a:avLst>
          </a:prstGeom>
          <a:blipFill dpi="0" rotWithShape="1">
            <a:blip r:embed="rId6"/>
            <a:srcRect/>
            <a:stretch>
              <a:fillRect/>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9" name="Picture 18">
            <a:extLst>
              <a:ext uri="{FF2B5EF4-FFF2-40B4-BE49-F238E27FC236}">
                <a16:creationId xmlns:a16="http://schemas.microsoft.com/office/drawing/2014/main" id="{B8A1DCFC-301F-4C23-A361-A5A10673AE1F}"/>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3766760" y="5059075"/>
            <a:ext cx="1028194" cy="688667"/>
          </a:xfrm>
          <a:prstGeom prst="flowChartPreparation">
            <a:avLst/>
          </a:prstGeom>
          <a:ln>
            <a:solidFill>
              <a:schemeClr val="bg2">
                <a:lumMod val="10000"/>
              </a:schemeClr>
            </a:solidFill>
          </a:ln>
        </p:spPr>
      </p:pic>
      <p:pic>
        <p:nvPicPr>
          <p:cNvPr id="21" name="Picture 20">
            <a:extLst>
              <a:ext uri="{FF2B5EF4-FFF2-40B4-BE49-F238E27FC236}">
                <a16:creationId xmlns:a16="http://schemas.microsoft.com/office/drawing/2014/main" id="{5D3390DF-B971-49AB-B500-A08E29C579EC}"/>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7772400" y="4623526"/>
            <a:ext cx="962570" cy="655916"/>
          </a:xfrm>
          <a:prstGeom prst="flowChartPreparation">
            <a:avLst/>
          </a:prstGeom>
          <a:ln>
            <a:solidFill>
              <a:schemeClr val="bg2">
                <a:lumMod val="10000"/>
              </a:schemeClr>
            </a:solidFill>
          </a:ln>
        </p:spPr>
      </p:pic>
      <p:pic>
        <p:nvPicPr>
          <p:cNvPr id="23" name="Picture 22">
            <a:extLst>
              <a:ext uri="{FF2B5EF4-FFF2-40B4-BE49-F238E27FC236}">
                <a16:creationId xmlns:a16="http://schemas.microsoft.com/office/drawing/2014/main" id="{19C6231F-0269-472A-8FB1-9584C6996213}"/>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5076687" y="4468187"/>
            <a:ext cx="1016267" cy="664545"/>
          </a:xfrm>
          <a:prstGeom prst="flowChartPreparation">
            <a:avLst/>
          </a:prstGeom>
          <a:ln>
            <a:solidFill>
              <a:schemeClr val="bg2">
                <a:lumMod val="10000"/>
              </a:schemeClr>
            </a:solidFill>
          </a:ln>
        </p:spPr>
      </p:pic>
      <p:pic>
        <p:nvPicPr>
          <p:cNvPr id="25" name="Picture 24">
            <a:extLst>
              <a:ext uri="{FF2B5EF4-FFF2-40B4-BE49-F238E27FC236}">
                <a16:creationId xmlns:a16="http://schemas.microsoft.com/office/drawing/2014/main" id="{C8145C3D-D6C0-4E00-8BF9-018236152613}"/>
              </a:ext>
            </a:extLst>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6414349" y="5120442"/>
            <a:ext cx="1004957" cy="627299"/>
          </a:xfrm>
          <a:prstGeom prst="flowChartPreparation">
            <a:avLst/>
          </a:prstGeom>
          <a:ln>
            <a:solidFill>
              <a:schemeClr val="bg2">
                <a:lumMod val="10000"/>
              </a:schemeClr>
            </a:solidFill>
          </a:ln>
        </p:spPr>
      </p:pic>
      <p:sp>
        <p:nvSpPr>
          <p:cNvPr id="28" name="Title 1">
            <a:extLst>
              <a:ext uri="{FF2B5EF4-FFF2-40B4-BE49-F238E27FC236}">
                <a16:creationId xmlns:a16="http://schemas.microsoft.com/office/drawing/2014/main" id="{E0D60D04-6056-4B04-BFDB-8BB2C18ECF41}"/>
              </a:ext>
            </a:extLst>
          </p:cNvPr>
          <p:cNvSpPr txBox="1">
            <a:spLocks/>
          </p:cNvSpPr>
          <p:nvPr/>
        </p:nvSpPr>
        <p:spPr>
          <a:xfrm>
            <a:off x="435591" y="752014"/>
            <a:ext cx="8229600" cy="914400"/>
          </a:xfrm>
          <a:prstGeom prst="rect">
            <a:avLst/>
          </a:prstGeom>
        </p:spPr>
        <p:txBody>
          <a:bodyPr vert="horz" lIns="91440" tIns="45720" rIns="91440" bIns="45720" rtlCol="0" anchor="t">
            <a:norm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pPr algn="ctr" rtl="1"/>
            <a:r>
              <a:rPr lang="fa-IR" sz="5400" dirty="0">
                <a:cs typeface="B Homa" panose="00000400000000000000" pitchFamily="2" charset="-78"/>
              </a:rPr>
              <a:t>1-12-طرح های سرمایه گذاری</a:t>
            </a:r>
            <a:endParaRPr lang="en-US" sz="5400" dirty="0">
              <a:cs typeface="B Homa" panose="00000400000000000000" pitchFamily="2" charset="-78"/>
            </a:endParaRPr>
          </a:p>
        </p:txBody>
      </p:sp>
    </p:spTree>
    <p:extLst>
      <p:ext uri="{BB962C8B-B14F-4D97-AF65-F5344CB8AC3E}">
        <p14:creationId xmlns:p14="http://schemas.microsoft.com/office/powerpoint/2010/main" val="285910828"/>
      </p:ext>
    </p:extLst>
  </p:cSld>
  <p:clrMapOvr>
    <a:masterClrMapping/>
  </p:clrMapOvr>
  <p:transition spd="slow">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685800"/>
          </a:xfrm>
        </p:spPr>
        <p:txBody>
          <a:bodyPr>
            <a:normAutofit/>
          </a:bodyPr>
          <a:lstStyle/>
          <a:p>
            <a:pPr algn="r" rtl="1"/>
            <a:r>
              <a:rPr lang="fa-IR" dirty="0">
                <a:cs typeface="B Koodak" panose="00000700000000000000" pitchFamily="2" charset="-78"/>
              </a:rPr>
              <a:t>منظومه مرکزی</a:t>
            </a:r>
            <a:endParaRPr lang="en-US" dirty="0">
              <a:cs typeface="B Koodak" panose="00000700000000000000" pitchFamily="2" charset="-78"/>
            </a:endParaRPr>
          </a:p>
        </p:txBody>
      </p:sp>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Table 3"/>
          <p:cNvGraphicFramePr>
            <a:graphicFrameLocks noGrp="1"/>
          </p:cNvGraphicFramePr>
          <p:nvPr>
            <p:extLst>
              <p:ext uri="{D42A27DB-BD31-4B8C-83A1-F6EECF244321}">
                <p14:modId xmlns:p14="http://schemas.microsoft.com/office/powerpoint/2010/main" val="1393182649"/>
              </p:ext>
            </p:extLst>
          </p:nvPr>
        </p:nvGraphicFramePr>
        <p:xfrm>
          <a:off x="228598" y="1295400"/>
          <a:ext cx="8686802" cy="5035524"/>
        </p:xfrm>
        <a:graphic>
          <a:graphicData uri="http://schemas.openxmlformats.org/drawingml/2006/table">
            <a:tbl>
              <a:tblPr rtl="1" firstRow="1" firstCol="1" bandRow="1">
                <a:tableStyleId>{00A15C55-8517-42AA-B614-E9B94910E393}</a:tableStyleId>
              </a:tblPr>
              <a:tblGrid>
                <a:gridCol w="399472">
                  <a:extLst>
                    <a:ext uri="{9D8B030D-6E8A-4147-A177-3AD203B41FA5}">
                      <a16:colId xmlns:a16="http://schemas.microsoft.com/office/drawing/2014/main" val="3557065526"/>
                    </a:ext>
                  </a:extLst>
                </a:gridCol>
                <a:gridCol w="2759364">
                  <a:extLst>
                    <a:ext uri="{9D8B030D-6E8A-4147-A177-3AD203B41FA5}">
                      <a16:colId xmlns:a16="http://schemas.microsoft.com/office/drawing/2014/main" val="506910648"/>
                    </a:ext>
                  </a:extLst>
                </a:gridCol>
                <a:gridCol w="794557">
                  <a:extLst>
                    <a:ext uri="{9D8B030D-6E8A-4147-A177-3AD203B41FA5}">
                      <a16:colId xmlns:a16="http://schemas.microsoft.com/office/drawing/2014/main" val="407987119"/>
                    </a:ext>
                  </a:extLst>
                </a:gridCol>
                <a:gridCol w="461970">
                  <a:extLst>
                    <a:ext uri="{9D8B030D-6E8A-4147-A177-3AD203B41FA5}">
                      <a16:colId xmlns:a16="http://schemas.microsoft.com/office/drawing/2014/main" val="829412431"/>
                    </a:ext>
                  </a:extLst>
                </a:gridCol>
                <a:gridCol w="1139524">
                  <a:extLst>
                    <a:ext uri="{9D8B030D-6E8A-4147-A177-3AD203B41FA5}">
                      <a16:colId xmlns:a16="http://schemas.microsoft.com/office/drawing/2014/main" val="2189896143"/>
                    </a:ext>
                  </a:extLst>
                </a:gridCol>
                <a:gridCol w="881295">
                  <a:extLst>
                    <a:ext uri="{9D8B030D-6E8A-4147-A177-3AD203B41FA5}">
                      <a16:colId xmlns:a16="http://schemas.microsoft.com/office/drawing/2014/main" val="1343239459"/>
                    </a:ext>
                  </a:extLst>
                </a:gridCol>
                <a:gridCol w="1070820">
                  <a:extLst>
                    <a:ext uri="{9D8B030D-6E8A-4147-A177-3AD203B41FA5}">
                      <a16:colId xmlns:a16="http://schemas.microsoft.com/office/drawing/2014/main" val="2707784119"/>
                    </a:ext>
                  </a:extLst>
                </a:gridCol>
                <a:gridCol w="1179800">
                  <a:extLst>
                    <a:ext uri="{9D8B030D-6E8A-4147-A177-3AD203B41FA5}">
                      <a16:colId xmlns:a16="http://schemas.microsoft.com/office/drawing/2014/main" val="772363256"/>
                    </a:ext>
                  </a:extLst>
                </a:gridCol>
              </a:tblGrid>
              <a:tr h="866404">
                <a:tc>
                  <a:txBody>
                    <a:bodyPr/>
                    <a:lstStyle/>
                    <a:p>
                      <a:pPr algn="ctr" rtl="1">
                        <a:lnSpc>
                          <a:spcPct val="115000"/>
                        </a:lnSpc>
                        <a:spcAft>
                          <a:spcPts val="0"/>
                        </a:spcAft>
                      </a:pPr>
                      <a:r>
                        <a:rPr lang="fa-IR" sz="1100">
                          <a:effectLst/>
                          <a:cs typeface="B Koodak" panose="00000700000000000000" pitchFamily="2" charset="-78"/>
                        </a:rPr>
                        <a:t>ردیف</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r>
                        <a:rPr lang="fa-IR" sz="1100" dirty="0">
                          <a:effectLst/>
                          <a:cs typeface="B Koodak" panose="00000700000000000000" pitchFamily="2" charset="-78"/>
                        </a:rPr>
                        <a:t>عنوان طرح</a:t>
                      </a:r>
                      <a:endParaRPr lang="en-US" dirty="0"/>
                    </a:p>
                  </a:txBody>
                  <a:tcPr marL="67806" marR="67806" marT="0" marB="0" anchor="ctr"/>
                </a:tc>
                <a:tc>
                  <a:txBody>
                    <a:bodyPr/>
                    <a:lstStyle/>
                    <a:p>
                      <a:pPr algn="ctr" rtl="1">
                        <a:lnSpc>
                          <a:spcPct val="115000"/>
                        </a:lnSpc>
                        <a:spcAft>
                          <a:spcPts val="0"/>
                        </a:spcAft>
                      </a:pPr>
                      <a:r>
                        <a:rPr lang="fa-IR" sz="1100" dirty="0">
                          <a:effectLst/>
                          <a:cs typeface="B Koodak" panose="00000700000000000000" pitchFamily="2" charset="-78"/>
                        </a:rPr>
                        <a:t>اعتبار مورد نیاز</a:t>
                      </a:r>
                      <a:endParaRPr lang="en-US" sz="1400" dirty="0">
                        <a:effectLst/>
                        <a:cs typeface="B Koodak" panose="00000700000000000000" pitchFamily="2" charset="-78"/>
                      </a:endParaRPr>
                    </a:p>
                    <a:p>
                      <a:pPr algn="ctr" rtl="1">
                        <a:lnSpc>
                          <a:spcPct val="115000"/>
                        </a:lnSpc>
                        <a:spcAft>
                          <a:spcPts val="0"/>
                        </a:spcAft>
                      </a:pPr>
                      <a:r>
                        <a:rPr lang="fa-IR" sz="1100" dirty="0">
                          <a:effectLst/>
                          <a:cs typeface="B Koodak" panose="00000700000000000000" pitchFamily="2" charset="-78"/>
                        </a:rPr>
                        <a:t>میلیون ریال</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algn="ctr" rtl="1">
                        <a:lnSpc>
                          <a:spcPct val="115000"/>
                        </a:lnSpc>
                        <a:spcAft>
                          <a:spcPts val="0"/>
                        </a:spcAft>
                      </a:pPr>
                      <a:r>
                        <a:rPr lang="fa-IR" sz="1100" dirty="0">
                          <a:effectLst/>
                          <a:cs typeface="B Koodak" panose="00000700000000000000" pitchFamily="2" charset="-78"/>
                        </a:rPr>
                        <a:t>میزان</a:t>
                      </a:r>
                      <a:endParaRPr lang="en-US" sz="1400" dirty="0">
                        <a:effectLst/>
                        <a:cs typeface="B Koodak" panose="00000700000000000000" pitchFamily="2" charset="-78"/>
                      </a:endParaRPr>
                    </a:p>
                    <a:p>
                      <a:pPr algn="ctr" rtl="1">
                        <a:lnSpc>
                          <a:spcPct val="115000"/>
                        </a:lnSpc>
                        <a:spcAft>
                          <a:spcPts val="0"/>
                        </a:spcAft>
                      </a:pPr>
                      <a:r>
                        <a:rPr lang="fa-IR" sz="1100" dirty="0">
                          <a:effectLst/>
                          <a:cs typeface="B Koodak" panose="00000700000000000000" pitchFamily="2" charset="-78"/>
                        </a:rPr>
                        <a:t>اشتغال نفر</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algn="ctr" rtl="1">
                        <a:lnSpc>
                          <a:spcPct val="115000"/>
                        </a:lnSpc>
                        <a:spcAft>
                          <a:spcPts val="0"/>
                        </a:spcAft>
                      </a:pPr>
                      <a:r>
                        <a:rPr lang="fa-IR" sz="1100" dirty="0">
                          <a:effectLst/>
                          <a:cs typeface="B Koodak" panose="00000700000000000000" pitchFamily="2" charset="-78"/>
                        </a:rPr>
                        <a:t>محل اجرا</a:t>
                      </a:r>
                      <a:endParaRPr lang="en-US" sz="1400" dirty="0">
                        <a:effectLst/>
                        <a:cs typeface="B Koodak" panose="00000700000000000000" pitchFamily="2" charset="-78"/>
                      </a:endParaRPr>
                    </a:p>
                    <a:p>
                      <a:pPr algn="ctr" rtl="1">
                        <a:lnSpc>
                          <a:spcPct val="115000"/>
                        </a:lnSpc>
                        <a:spcAft>
                          <a:spcPts val="0"/>
                        </a:spcAft>
                      </a:pPr>
                      <a:r>
                        <a:rPr lang="fa-IR" sz="1100" dirty="0">
                          <a:effectLst/>
                          <a:cs typeface="B Koodak" panose="00000700000000000000" pitchFamily="2" charset="-78"/>
                        </a:rPr>
                        <a:t>نام روستا</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algn="ctr" rtl="1">
                        <a:lnSpc>
                          <a:spcPct val="115000"/>
                        </a:lnSpc>
                        <a:spcAft>
                          <a:spcPts val="0"/>
                        </a:spcAft>
                      </a:pPr>
                      <a:r>
                        <a:rPr lang="fa-IR" sz="1100" dirty="0">
                          <a:effectLst/>
                          <a:cs typeface="B Koodak" panose="00000700000000000000" pitchFamily="2" charset="-78"/>
                        </a:rPr>
                        <a:t>کد موضوعی طرح 2</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algn="ctr" rtl="1">
                        <a:lnSpc>
                          <a:spcPct val="115000"/>
                        </a:lnSpc>
                        <a:spcAft>
                          <a:spcPts val="0"/>
                        </a:spcAft>
                      </a:pPr>
                      <a:r>
                        <a:rPr lang="fa-IR" sz="1100" dirty="0">
                          <a:effectLst/>
                          <a:cs typeface="B Koodak" panose="00000700000000000000" pitchFamily="2" charset="-78"/>
                        </a:rPr>
                        <a:t>الویت طرح در سطح بخش 4</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algn="ctr" rtl="1">
                        <a:lnSpc>
                          <a:spcPct val="115000"/>
                        </a:lnSpc>
                        <a:spcAft>
                          <a:spcPts val="0"/>
                        </a:spcAft>
                      </a:pPr>
                      <a:r>
                        <a:rPr lang="fa-IR" sz="1100">
                          <a:effectLst/>
                          <a:cs typeface="B Koodak" panose="00000700000000000000" pitchFamily="2" charset="-78"/>
                        </a:rPr>
                        <a:t>کد دستگاه اجرائی مرتبط 5</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extLst>
                  <a:ext uri="{0D108BD9-81ED-4DB2-BD59-A6C34878D82A}">
                    <a16:rowId xmlns:a16="http://schemas.microsoft.com/office/drawing/2014/main" val="1460702536"/>
                  </a:ext>
                </a:extLst>
              </a:tr>
              <a:tr h="381218">
                <a:tc>
                  <a:txBody>
                    <a:bodyPr/>
                    <a:lstStyle/>
                    <a:p>
                      <a:pPr algn="ctr" rtl="1">
                        <a:lnSpc>
                          <a:spcPct val="115000"/>
                        </a:lnSpc>
                        <a:spcAft>
                          <a:spcPts val="0"/>
                        </a:spcAft>
                      </a:pPr>
                      <a:r>
                        <a:rPr lang="fa-IR" sz="1400">
                          <a:effectLst/>
                          <a:cs typeface="B Koodak" panose="00000700000000000000" pitchFamily="2" charset="-78"/>
                        </a:rPr>
                        <a:t>1</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algn="justLow" rtl="1">
                        <a:lnSpc>
                          <a:spcPct val="115000"/>
                        </a:lnSpc>
                        <a:spcAft>
                          <a:spcPts val="0"/>
                        </a:spcAft>
                      </a:pPr>
                      <a:r>
                        <a:rPr lang="fa-IR" sz="1400" dirty="0">
                          <a:solidFill>
                            <a:schemeClr val="tx1"/>
                          </a:solidFill>
                          <a:effectLst/>
                          <a:cs typeface="B Koodak" panose="00000700000000000000" pitchFamily="2" charset="-78"/>
                        </a:rPr>
                        <a:t>ایجاد واحدها خانگی و کارگاهی بسته بندی حبوبات  با محوریت زنان روستایی ( 15 واحد ) </a:t>
                      </a:r>
                      <a:endParaRPr lang="en-US" sz="1400" dirty="0">
                        <a:solidFill>
                          <a:schemeClr val="tx1"/>
                        </a:solidFill>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algn="ctr" rtl="1">
                        <a:lnSpc>
                          <a:spcPct val="115000"/>
                        </a:lnSpc>
                        <a:spcAft>
                          <a:spcPts val="0"/>
                        </a:spcAft>
                      </a:pPr>
                      <a:r>
                        <a:rPr lang="fa-IR" sz="1400" dirty="0">
                          <a:effectLst/>
                          <a:cs typeface="B Koodak" panose="00000700000000000000" pitchFamily="2" charset="-78"/>
                        </a:rPr>
                        <a:t>7500 </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algn="ctr" rtl="1">
                        <a:lnSpc>
                          <a:spcPct val="115000"/>
                        </a:lnSpc>
                        <a:spcAft>
                          <a:spcPts val="0"/>
                        </a:spcAft>
                      </a:pPr>
                      <a:r>
                        <a:rPr lang="fa-IR" sz="1400" dirty="0">
                          <a:effectLst/>
                          <a:cs typeface="B Koodak" panose="00000700000000000000" pitchFamily="2" charset="-78"/>
                        </a:rPr>
                        <a:t>45 </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algn="ctr" rtl="1">
                        <a:lnSpc>
                          <a:spcPct val="115000"/>
                        </a:lnSpc>
                        <a:spcAft>
                          <a:spcPts val="0"/>
                        </a:spcAft>
                      </a:pPr>
                      <a:r>
                        <a:rPr lang="fa-IR" sz="1400" kern="1200" dirty="0">
                          <a:solidFill>
                            <a:schemeClr val="dk1"/>
                          </a:solidFill>
                          <a:effectLst/>
                          <a:latin typeface="+mn-lt"/>
                          <a:ea typeface="+mn-ea"/>
                          <a:cs typeface="B Koodak" panose="00000700000000000000" pitchFamily="2" charset="-78"/>
                        </a:rPr>
                        <a:t>سنبل آباد، ویر، حسین آباد، المکی، بویین</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dirty="0">
                          <a:effectLst/>
                          <a:cs typeface="B Koodak" panose="00000700000000000000" pitchFamily="2" charset="-78"/>
                        </a:rPr>
                        <a:t>کشاورزی</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algn="ctr" rtl="1">
                        <a:lnSpc>
                          <a:spcPct val="115000"/>
                        </a:lnSpc>
                        <a:spcAft>
                          <a:spcPts val="0"/>
                        </a:spcAft>
                      </a:pPr>
                      <a:r>
                        <a:rPr lang="fa-IR" sz="1400" dirty="0">
                          <a:effectLst/>
                          <a:cs typeface="B Koodak" panose="00000700000000000000" pitchFamily="2" charset="-78"/>
                        </a:rPr>
                        <a:t>اولویت دوم</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algn="ctr" rtl="1">
                        <a:lnSpc>
                          <a:spcPct val="115000"/>
                        </a:lnSpc>
                        <a:spcAft>
                          <a:spcPts val="1000"/>
                        </a:spcAft>
                      </a:pPr>
                      <a:r>
                        <a:rPr lang="fa-IR" sz="1400" kern="1200" dirty="0">
                          <a:solidFill>
                            <a:schemeClr val="dk1"/>
                          </a:solidFill>
                          <a:effectLst/>
                          <a:latin typeface="+mn-lt"/>
                          <a:ea typeface="+mn-ea"/>
                          <a:cs typeface="B Koodak" panose="00000700000000000000" pitchFamily="2" charset="-78"/>
                        </a:rPr>
                        <a:t>سازمان جهاد کشاورزی</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extLst>
                  <a:ext uri="{0D108BD9-81ED-4DB2-BD59-A6C34878D82A}">
                    <a16:rowId xmlns:a16="http://schemas.microsoft.com/office/drawing/2014/main" val="917134054"/>
                  </a:ext>
                </a:extLst>
              </a:tr>
              <a:tr h="381218">
                <a:tc>
                  <a:txBody>
                    <a:bodyPr/>
                    <a:lstStyle/>
                    <a:p>
                      <a:pPr algn="ctr" rtl="1">
                        <a:lnSpc>
                          <a:spcPct val="115000"/>
                        </a:lnSpc>
                        <a:spcAft>
                          <a:spcPts val="0"/>
                        </a:spcAft>
                      </a:pPr>
                      <a:r>
                        <a:rPr lang="fa-IR" sz="1400">
                          <a:effectLst/>
                          <a:cs typeface="B Koodak" panose="00000700000000000000" pitchFamily="2" charset="-78"/>
                        </a:rPr>
                        <a:t>2</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algn="justLow" rtl="1">
                        <a:lnSpc>
                          <a:spcPct val="115000"/>
                        </a:lnSpc>
                        <a:spcAft>
                          <a:spcPts val="0"/>
                        </a:spcAft>
                      </a:pPr>
                      <a:r>
                        <a:rPr lang="fa-IR" sz="1400" dirty="0">
                          <a:solidFill>
                            <a:schemeClr val="tx1"/>
                          </a:solidFill>
                          <a:effectLst/>
                          <a:cs typeface="B Koodak" panose="00000700000000000000" pitchFamily="2" charset="-78"/>
                        </a:rPr>
                        <a:t>آموزش شيوه هاي نوين و بهداشتي بسته بندي و عرضه محصول به جامعه روستايي با محوريت زنان</a:t>
                      </a:r>
                      <a:endParaRPr lang="en-US" sz="1400" dirty="0">
                        <a:solidFill>
                          <a:schemeClr val="tx1"/>
                        </a:solidFill>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algn="ctr" rtl="1">
                        <a:lnSpc>
                          <a:spcPct val="115000"/>
                        </a:lnSpc>
                        <a:spcAft>
                          <a:spcPts val="0"/>
                        </a:spcAft>
                      </a:pPr>
                      <a:r>
                        <a:rPr lang="fa-IR" sz="1400" dirty="0">
                          <a:effectLst/>
                          <a:cs typeface="B Koodak" panose="00000700000000000000" pitchFamily="2" charset="-78"/>
                        </a:rPr>
                        <a:t>250 </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algn="ctr" rtl="1">
                        <a:lnSpc>
                          <a:spcPct val="115000"/>
                        </a:lnSpc>
                        <a:spcAft>
                          <a:spcPts val="0"/>
                        </a:spcAft>
                      </a:pPr>
                      <a:r>
                        <a:rPr lang="fa-IR" sz="1400" dirty="0">
                          <a:effectLst/>
                          <a:cs typeface="B Koodak" panose="00000700000000000000" pitchFamily="2" charset="-78"/>
                        </a:rPr>
                        <a:t> 3</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algn="ctr" rtl="1">
                        <a:lnSpc>
                          <a:spcPct val="115000"/>
                        </a:lnSpc>
                        <a:spcAft>
                          <a:spcPts val="0"/>
                        </a:spcAft>
                      </a:pPr>
                      <a:r>
                        <a:rPr lang="fa-IR" sz="1400" kern="1200" dirty="0">
                          <a:solidFill>
                            <a:schemeClr val="dk1"/>
                          </a:solidFill>
                          <a:effectLst/>
                          <a:latin typeface="+mn-lt"/>
                          <a:ea typeface="+mn-ea"/>
                          <a:cs typeface="B Koodak" panose="00000700000000000000" pitchFamily="2" charset="-78"/>
                        </a:rPr>
                        <a:t>سنبل آباد، ویر، حسین آباد، المکی، بویین</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dirty="0">
                          <a:effectLst/>
                          <a:cs typeface="B Koodak" panose="00000700000000000000" pitchFamily="2" charset="-78"/>
                        </a:rPr>
                        <a:t>کشاورزی</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algn="ctr" rtl="1">
                        <a:lnSpc>
                          <a:spcPct val="115000"/>
                        </a:lnSpc>
                        <a:spcAft>
                          <a:spcPts val="0"/>
                        </a:spcAft>
                      </a:pPr>
                      <a:r>
                        <a:rPr lang="fa-IR" sz="1400">
                          <a:effectLst/>
                          <a:cs typeface="B Koodak" panose="00000700000000000000" pitchFamily="2" charset="-78"/>
                        </a:rPr>
                        <a:t>الویت اول</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algn="ctr" rtl="1">
                        <a:lnSpc>
                          <a:spcPct val="115000"/>
                        </a:lnSpc>
                        <a:spcAft>
                          <a:spcPts val="1000"/>
                        </a:spcAft>
                      </a:pPr>
                      <a:r>
                        <a:rPr lang="fa-IR" sz="1400" kern="1200" dirty="0">
                          <a:solidFill>
                            <a:schemeClr val="dk1"/>
                          </a:solidFill>
                          <a:effectLst/>
                          <a:latin typeface="+mn-lt"/>
                          <a:ea typeface="+mn-ea"/>
                          <a:cs typeface="B Koodak" panose="00000700000000000000" pitchFamily="2" charset="-78"/>
                        </a:rPr>
                        <a:t>سازمان جهاد کشاورزی</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extLst>
                  <a:ext uri="{0D108BD9-81ED-4DB2-BD59-A6C34878D82A}">
                    <a16:rowId xmlns:a16="http://schemas.microsoft.com/office/drawing/2014/main" val="863959845"/>
                  </a:ext>
                </a:extLst>
              </a:tr>
              <a:tr h="1143653">
                <a:tc>
                  <a:txBody>
                    <a:bodyPr/>
                    <a:lstStyle/>
                    <a:p>
                      <a:pPr algn="ctr" rtl="1">
                        <a:lnSpc>
                          <a:spcPct val="115000"/>
                        </a:lnSpc>
                        <a:spcAft>
                          <a:spcPts val="0"/>
                        </a:spcAft>
                      </a:pPr>
                      <a:r>
                        <a:rPr lang="fa-IR" sz="1400">
                          <a:effectLst/>
                          <a:cs typeface="B Koodak" panose="00000700000000000000" pitchFamily="2" charset="-78"/>
                        </a:rPr>
                        <a:t>3</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algn="justLow" rtl="1">
                        <a:lnSpc>
                          <a:spcPct val="115000"/>
                        </a:lnSpc>
                        <a:spcAft>
                          <a:spcPts val="0"/>
                        </a:spcAft>
                      </a:pPr>
                      <a:r>
                        <a:rPr lang="fa-IR" sz="1400" dirty="0">
                          <a:solidFill>
                            <a:schemeClr val="tx1"/>
                          </a:solidFill>
                          <a:effectLst/>
                          <a:cs typeface="B Koodak" panose="00000700000000000000" pitchFamily="2" charset="-78"/>
                        </a:rPr>
                        <a:t>ایجاد مرکز جمع آوری و بازاریابی محصولات (حبوبات )</a:t>
                      </a:r>
                      <a:endParaRPr lang="en-US" sz="1400" dirty="0">
                        <a:solidFill>
                          <a:schemeClr val="tx1"/>
                        </a:solidFill>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algn="ctr" rtl="1">
                        <a:lnSpc>
                          <a:spcPct val="115000"/>
                        </a:lnSpc>
                        <a:spcAft>
                          <a:spcPts val="0"/>
                        </a:spcAft>
                      </a:pPr>
                      <a:r>
                        <a:rPr lang="fa-IR" sz="1400" dirty="0">
                          <a:effectLst/>
                          <a:cs typeface="B Koodak" panose="00000700000000000000" pitchFamily="2" charset="-78"/>
                        </a:rPr>
                        <a:t>4500 </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algn="ctr" rtl="1">
                        <a:lnSpc>
                          <a:spcPct val="115000"/>
                        </a:lnSpc>
                        <a:spcAft>
                          <a:spcPts val="0"/>
                        </a:spcAft>
                      </a:pPr>
                      <a:r>
                        <a:rPr lang="fa-IR" sz="1400" dirty="0">
                          <a:effectLst/>
                          <a:cs typeface="B Koodak" panose="00000700000000000000" pitchFamily="2" charset="-78"/>
                        </a:rPr>
                        <a:t> 12</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algn="ctr" rtl="1">
                        <a:lnSpc>
                          <a:spcPct val="115000"/>
                        </a:lnSpc>
                        <a:spcAft>
                          <a:spcPts val="0"/>
                        </a:spcAft>
                      </a:pPr>
                      <a:r>
                        <a:rPr lang="fa-IR" sz="1400" kern="1200" dirty="0">
                          <a:solidFill>
                            <a:schemeClr val="dk1"/>
                          </a:solidFill>
                          <a:effectLst/>
                          <a:latin typeface="+mn-lt"/>
                          <a:ea typeface="+mn-ea"/>
                          <a:cs typeface="B Koodak" panose="00000700000000000000" pitchFamily="2" charset="-78"/>
                        </a:rPr>
                        <a:t>سنبل آباد، ویر</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dirty="0">
                          <a:effectLst/>
                          <a:cs typeface="B Koodak" panose="00000700000000000000" pitchFamily="2" charset="-78"/>
                        </a:rPr>
                        <a:t>کشاورزی</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algn="ctr" rtl="1">
                        <a:lnSpc>
                          <a:spcPct val="115000"/>
                        </a:lnSpc>
                        <a:spcAft>
                          <a:spcPts val="0"/>
                        </a:spcAft>
                      </a:pPr>
                      <a:r>
                        <a:rPr lang="fa-IR" sz="1400">
                          <a:effectLst/>
                          <a:cs typeface="B Koodak" panose="00000700000000000000" pitchFamily="2" charset="-78"/>
                        </a:rPr>
                        <a:t>الویت اول</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algn="ctr" rtl="1">
                        <a:lnSpc>
                          <a:spcPct val="115000"/>
                        </a:lnSpc>
                        <a:spcAft>
                          <a:spcPts val="1000"/>
                        </a:spcAft>
                      </a:pPr>
                      <a:r>
                        <a:rPr lang="fa-IR" sz="1400" kern="1200" dirty="0">
                          <a:solidFill>
                            <a:schemeClr val="dk1"/>
                          </a:solidFill>
                          <a:effectLst/>
                          <a:latin typeface="+mn-lt"/>
                          <a:ea typeface="+mn-ea"/>
                          <a:cs typeface="B Koodak" panose="00000700000000000000" pitchFamily="2" charset="-78"/>
                        </a:rPr>
                        <a:t>سازمان جهاد کشاورزی- </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extLst>
                  <a:ext uri="{0D108BD9-81ED-4DB2-BD59-A6C34878D82A}">
                    <a16:rowId xmlns:a16="http://schemas.microsoft.com/office/drawing/2014/main" val="1992813824"/>
                  </a:ext>
                </a:extLst>
              </a:tr>
              <a:tr h="571827">
                <a:tc>
                  <a:txBody>
                    <a:bodyPr/>
                    <a:lstStyle/>
                    <a:p>
                      <a:pPr algn="ctr" rtl="1">
                        <a:lnSpc>
                          <a:spcPct val="115000"/>
                        </a:lnSpc>
                        <a:spcAft>
                          <a:spcPts val="0"/>
                        </a:spcAft>
                      </a:pPr>
                      <a:r>
                        <a:rPr lang="fa-IR" sz="1400">
                          <a:effectLst/>
                          <a:cs typeface="B Koodak" panose="00000700000000000000" pitchFamily="2" charset="-78"/>
                        </a:rPr>
                        <a:t>4</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algn="justLow" rtl="1">
                        <a:lnSpc>
                          <a:spcPct val="115000"/>
                        </a:lnSpc>
                        <a:spcAft>
                          <a:spcPts val="0"/>
                        </a:spcAft>
                      </a:pPr>
                      <a:r>
                        <a:rPr lang="fa-IR" sz="1400" dirty="0">
                          <a:solidFill>
                            <a:schemeClr val="tx1"/>
                          </a:solidFill>
                          <a:effectLst/>
                          <a:cs typeface="B Koodak" panose="00000700000000000000" pitchFamily="2" charset="-78"/>
                        </a:rPr>
                        <a:t>ایجاد کارگاه بوجاری حبوبات</a:t>
                      </a:r>
                      <a:endParaRPr lang="en-US" sz="1400" dirty="0">
                        <a:solidFill>
                          <a:schemeClr val="tx1"/>
                        </a:solidFill>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algn="ctr" rtl="1">
                        <a:lnSpc>
                          <a:spcPct val="115000"/>
                        </a:lnSpc>
                        <a:spcAft>
                          <a:spcPts val="0"/>
                        </a:spcAft>
                      </a:pPr>
                      <a:r>
                        <a:rPr lang="fa-IR" sz="1400" dirty="0">
                          <a:effectLst/>
                          <a:cs typeface="B Koodak" panose="00000700000000000000" pitchFamily="2" charset="-78"/>
                        </a:rPr>
                        <a:t> 4500</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algn="ctr" rtl="1">
                        <a:lnSpc>
                          <a:spcPct val="115000"/>
                        </a:lnSpc>
                        <a:spcAft>
                          <a:spcPts val="0"/>
                        </a:spcAft>
                      </a:pPr>
                      <a:r>
                        <a:rPr lang="fa-IR" sz="1400" dirty="0">
                          <a:effectLst/>
                          <a:cs typeface="B Koodak" panose="00000700000000000000" pitchFamily="2" charset="-78"/>
                        </a:rPr>
                        <a:t>9 </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algn="ctr" rtl="1">
                        <a:lnSpc>
                          <a:spcPct val="115000"/>
                        </a:lnSpc>
                        <a:spcAft>
                          <a:spcPts val="0"/>
                        </a:spcAft>
                      </a:pPr>
                      <a:r>
                        <a:rPr lang="fa-IR" sz="1400" kern="1200" dirty="0">
                          <a:solidFill>
                            <a:schemeClr val="dk1"/>
                          </a:solidFill>
                          <a:effectLst/>
                          <a:latin typeface="+mn-lt"/>
                          <a:ea typeface="+mn-ea"/>
                          <a:cs typeface="B Koodak" panose="00000700000000000000" pitchFamily="2" charset="-78"/>
                        </a:rPr>
                        <a:t>المکی، حسین آباد،ویر</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کشاورزی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algn="ctr" rtl="1">
                        <a:lnSpc>
                          <a:spcPct val="115000"/>
                        </a:lnSpc>
                        <a:spcAft>
                          <a:spcPts val="0"/>
                        </a:spcAft>
                      </a:pPr>
                      <a:r>
                        <a:rPr lang="fa-IR" sz="1400">
                          <a:effectLst/>
                          <a:cs typeface="B Koodak" panose="00000700000000000000" pitchFamily="2" charset="-78"/>
                        </a:rPr>
                        <a:t>اولویت دوم</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algn="ctr" rtl="1">
                        <a:lnSpc>
                          <a:spcPct val="115000"/>
                        </a:lnSpc>
                        <a:spcAft>
                          <a:spcPts val="1000"/>
                        </a:spcAft>
                      </a:pPr>
                      <a:r>
                        <a:rPr lang="fa-IR" sz="1400" kern="1200" dirty="0">
                          <a:solidFill>
                            <a:schemeClr val="dk1"/>
                          </a:solidFill>
                          <a:effectLst/>
                          <a:latin typeface="+mn-lt"/>
                          <a:ea typeface="+mn-ea"/>
                          <a:cs typeface="B Koodak" panose="00000700000000000000" pitchFamily="2" charset="-78"/>
                        </a:rPr>
                        <a:t>سازمان جهاد کشاورزی</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extLst>
                  <a:ext uri="{0D108BD9-81ED-4DB2-BD59-A6C34878D82A}">
                    <a16:rowId xmlns:a16="http://schemas.microsoft.com/office/drawing/2014/main" val="1914187005"/>
                  </a:ext>
                </a:extLst>
              </a:tr>
              <a:tr h="381218">
                <a:tc>
                  <a:txBody>
                    <a:bodyPr/>
                    <a:lstStyle/>
                    <a:p>
                      <a:pPr algn="ctr" rtl="1">
                        <a:lnSpc>
                          <a:spcPct val="115000"/>
                        </a:lnSpc>
                        <a:spcAft>
                          <a:spcPts val="0"/>
                        </a:spcAft>
                      </a:pPr>
                      <a:r>
                        <a:rPr lang="fa-IR" sz="1400">
                          <a:effectLst/>
                          <a:cs typeface="B Koodak" panose="00000700000000000000" pitchFamily="2" charset="-78"/>
                        </a:rPr>
                        <a:t>5</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algn="justLow" rtl="1">
                        <a:lnSpc>
                          <a:spcPct val="115000"/>
                        </a:lnSpc>
                        <a:spcAft>
                          <a:spcPts val="0"/>
                        </a:spcAft>
                      </a:pPr>
                      <a:r>
                        <a:rPr lang="fa-IR" sz="1400" dirty="0">
                          <a:solidFill>
                            <a:schemeClr val="tx1"/>
                          </a:solidFill>
                          <a:effectLst/>
                          <a:cs typeface="B Koodak" panose="00000700000000000000" pitchFamily="2" charset="-78"/>
                        </a:rPr>
                        <a:t>ایجاد شرکت خدمات پشتیبانی واحدبازاریابی و فروش محصول (1واحد)</a:t>
                      </a:r>
                      <a:endParaRPr lang="en-US" sz="1400" dirty="0">
                        <a:solidFill>
                          <a:schemeClr val="tx1"/>
                        </a:solidFill>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algn="ctr" rtl="1">
                        <a:lnSpc>
                          <a:spcPct val="115000"/>
                        </a:lnSpc>
                        <a:spcAft>
                          <a:spcPts val="0"/>
                        </a:spcAft>
                      </a:pPr>
                      <a:r>
                        <a:rPr lang="fa-IR" sz="1400" dirty="0">
                          <a:effectLst/>
                          <a:cs typeface="B Koodak" panose="00000700000000000000" pitchFamily="2" charset="-78"/>
                        </a:rPr>
                        <a:t> 2000</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algn="ctr" rtl="1">
                        <a:lnSpc>
                          <a:spcPct val="115000"/>
                        </a:lnSpc>
                        <a:spcAft>
                          <a:spcPts val="0"/>
                        </a:spcAft>
                      </a:pPr>
                      <a:r>
                        <a:rPr lang="fa-IR" sz="1400" dirty="0">
                          <a:effectLst/>
                          <a:cs typeface="B Koodak" panose="00000700000000000000" pitchFamily="2" charset="-78"/>
                        </a:rPr>
                        <a:t>10</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algn="ctr" rtl="1">
                        <a:lnSpc>
                          <a:spcPct val="115000"/>
                        </a:lnSpc>
                        <a:spcAft>
                          <a:spcPts val="0"/>
                        </a:spcAft>
                      </a:pPr>
                      <a:r>
                        <a:rPr lang="fa-IR" sz="1400" kern="1200" dirty="0">
                          <a:solidFill>
                            <a:schemeClr val="dk1"/>
                          </a:solidFill>
                          <a:effectLst/>
                          <a:latin typeface="+mn-lt"/>
                          <a:ea typeface="+mn-ea"/>
                          <a:cs typeface="B Koodak" panose="00000700000000000000" pitchFamily="2" charset="-78"/>
                        </a:rPr>
                        <a:t>سنبل آباد، ویر</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کشاورزی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algn="ctr" rtl="1">
                        <a:lnSpc>
                          <a:spcPct val="115000"/>
                        </a:lnSpc>
                        <a:spcAft>
                          <a:spcPts val="0"/>
                        </a:spcAft>
                      </a:pPr>
                      <a:r>
                        <a:rPr lang="fa-IR" sz="1400">
                          <a:effectLst/>
                          <a:cs typeface="B Koodak" panose="00000700000000000000" pitchFamily="2" charset="-78"/>
                        </a:rPr>
                        <a:t>الویت اول</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algn="ctr" rtl="1">
                        <a:lnSpc>
                          <a:spcPct val="115000"/>
                        </a:lnSpc>
                        <a:spcAft>
                          <a:spcPts val="1000"/>
                        </a:spcAft>
                      </a:pPr>
                      <a:r>
                        <a:rPr lang="fa-IR" sz="1400" kern="1200" dirty="0">
                          <a:solidFill>
                            <a:schemeClr val="dk1"/>
                          </a:solidFill>
                          <a:effectLst/>
                          <a:latin typeface="+mn-lt"/>
                          <a:ea typeface="+mn-ea"/>
                          <a:cs typeface="B Koodak" panose="00000700000000000000" pitchFamily="2" charset="-78"/>
                        </a:rPr>
                        <a:t>سازمان جهاد کشاورزی</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extLst>
                  <a:ext uri="{0D108BD9-81ED-4DB2-BD59-A6C34878D82A}">
                    <a16:rowId xmlns:a16="http://schemas.microsoft.com/office/drawing/2014/main" val="2817331478"/>
                  </a:ext>
                </a:extLst>
              </a:tr>
              <a:tr h="381218">
                <a:tc>
                  <a:txBody>
                    <a:bodyPr/>
                    <a:lstStyle/>
                    <a:p>
                      <a:pPr algn="ctr" rtl="1">
                        <a:lnSpc>
                          <a:spcPct val="115000"/>
                        </a:lnSpc>
                        <a:spcAft>
                          <a:spcPts val="0"/>
                        </a:spcAft>
                      </a:pPr>
                      <a:r>
                        <a:rPr lang="fa-IR" sz="1400" dirty="0">
                          <a:effectLst/>
                          <a:latin typeface="Calibri" panose="020F0502020204030204" pitchFamily="34" charset="0"/>
                          <a:ea typeface="Calibri" panose="020F0502020204030204" pitchFamily="34" charset="0"/>
                          <a:cs typeface="B Koodak" panose="00000700000000000000" pitchFamily="2" charset="-78"/>
                        </a:rPr>
                        <a:t>6</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marL="0" algn="justLow" defTabSz="914400" rtl="1" eaLnBrk="1" latinLnBrk="0" hangingPunct="1">
                        <a:lnSpc>
                          <a:spcPct val="115000"/>
                        </a:lnSpc>
                        <a:spcAft>
                          <a:spcPts val="0"/>
                        </a:spcAft>
                      </a:pPr>
                      <a:r>
                        <a:rPr lang="fa-IR" sz="1400" kern="1200" dirty="0">
                          <a:solidFill>
                            <a:schemeClr val="tx1"/>
                          </a:solidFill>
                          <a:effectLst/>
                          <a:latin typeface="+mn-lt"/>
                          <a:ea typeface="+mn-ea"/>
                          <a:cs typeface="B Koodak" panose="00000700000000000000" pitchFamily="2" charset="-78"/>
                        </a:rPr>
                        <a:t>ایجاد واحدهای خانگی و مجتمع های کوچک گلخانه ای تولید و پرورش قارچ</a:t>
                      </a:r>
                      <a:endParaRPr lang="en-US" sz="1400" kern="1200" dirty="0">
                        <a:solidFill>
                          <a:schemeClr val="tx1"/>
                        </a:solidFill>
                        <a:effectLst/>
                        <a:latin typeface="+mn-lt"/>
                        <a:ea typeface="+mn-ea"/>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kern="1200" dirty="0">
                          <a:solidFill>
                            <a:schemeClr val="dk1"/>
                          </a:solidFill>
                          <a:effectLst/>
                          <a:latin typeface="+mn-lt"/>
                          <a:ea typeface="+mn-ea"/>
                          <a:cs typeface="B Koodak" panose="00000700000000000000" pitchFamily="2" charset="-78"/>
                        </a:rPr>
                        <a:t>4000</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kern="1200" dirty="0">
                          <a:solidFill>
                            <a:schemeClr val="dk1"/>
                          </a:solidFill>
                          <a:effectLst/>
                          <a:latin typeface="+mn-lt"/>
                          <a:ea typeface="+mn-ea"/>
                          <a:cs typeface="B Koodak" panose="00000700000000000000" pitchFamily="2" charset="-78"/>
                        </a:rPr>
                        <a:t>10</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kern="1200" dirty="0">
                          <a:solidFill>
                            <a:schemeClr val="dk1"/>
                          </a:solidFill>
                          <a:effectLst/>
                          <a:latin typeface="+mn-lt"/>
                          <a:ea typeface="+mn-ea"/>
                          <a:cs typeface="B Koodak" panose="00000700000000000000" pitchFamily="2" charset="-78"/>
                        </a:rPr>
                        <a:t>کبودگنبد، ویک</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justLow" defTabSz="914400" rtl="1" eaLnBrk="1" latinLnBrk="0" hangingPunct="1">
                        <a:lnSpc>
                          <a:spcPct val="115000"/>
                        </a:lnSpc>
                        <a:spcAft>
                          <a:spcPts val="0"/>
                        </a:spcAft>
                      </a:pPr>
                      <a:r>
                        <a:rPr lang="fa-IR" sz="1400" kern="1200" dirty="0">
                          <a:solidFill>
                            <a:schemeClr val="dk1"/>
                          </a:solidFill>
                          <a:effectLst/>
                          <a:latin typeface="+mn-lt"/>
                          <a:ea typeface="+mn-ea"/>
                          <a:cs typeface="B Koodak" panose="00000700000000000000" pitchFamily="2" charset="-78"/>
                        </a:rPr>
                        <a:t>کشاورزی</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justLow" defTabSz="914400" rtl="1" eaLnBrk="1" latinLnBrk="0" hangingPunct="1">
                        <a:lnSpc>
                          <a:spcPct val="115000"/>
                        </a:lnSpc>
                        <a:spcAft>
                          <a:spcPts val="0"/>
                        </a:spcAft>
                      </a:pPr>
                      <a:r>
                        <a:rPr lang="fa-IR" sz="1400" kern="1200" dirty="0">
                          <a:solidFill>
                            <a:schemeClr val="dk1"/>
                          </a:solidFill>
                          <a:effectLst/>
                          <a:latin typeface="+mn-lt"/>
                          <a:ea typeface="+mn-ea"/>
                          <a:cs typeface="B Koodak" panose="00000700000000000000" pitchFamily="2" charset="-78"/>
                        </a:rPr>
                        <a:t>اولویت دوم</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justLow" defTabSz="914400" rtl="1" eaLnBrk="1" latinLnBrk="0" hangingPunct="1">
                        <a:lnSpc>
                          <a:spcPct val="115000"/>
                        </a:lnSpc>
                        <a:spcAft>
                          <a:spcPts val="0"/>
                        </a:spcAft>
                      </a:pPr>
                      <a:r>
                        <a:rPr lang="fa-IR" sz="1400" kern="1200" dirty="0">
                          <a:solidFill>
                            <a:schemeClr val="dk1"/>
                          </a:solidFill>
                          <a:effectLst/>
                          <a:latin typeface="+mn-lt"/>
                          <a:ea typeface="+mn-ea"/>
                          <a:cs typeface="B Koodak" panose="00000700000000000000" pitchFamily="2" charset="-78"/>
                        </a:rPr>
                        <a:t>سازمان جهادکشاورزی</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extLst>
                  <a:ext uri="{0D108BD9-81ED-4DB2-BD59-A6C34878D82A}">
                    <a16:rowId xmlns:a16="http://schemas.microsoft.com/office/drawing/2014/main" val="599606965"/>
                  </a:ext>
                </a:extLst>
              </a:tr>
            </a:tbl>
          </a:graphicData>
        </a:graphic>
      </p:graphicFrame>
    </p:spTree>
    <p:extLst>
      <p:ext uri="{BB962C8B-B14F-4D97-AF65-F5344CB8AC3E}">
        <p14:creationId xmlns:p14="http://schemas.microsoft.com/office/powerpoint/2010/main" val="2186275133"/>
      </p:ext>
    </p:extLst>
  </p:cSld>
  <p:clrMapOvr>
    <a:masterClrMapping/>
  </p:clrMapOvr>
  <p:transition spd="slow">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Table 3"/>
          <p:cNvGraphicFramePr>
            <a:graphicFrameLocks noGrp="1"/>
          </p:cNvGraphicFramePr>
          <p:nvPr>
            <p:extLst>
              <p:ext uri="{D42A27DB-BD31-4B8C-83A1-F6EECF244321}">
                <p14:modId xmlns:p14="http://schemas.microsoft.com/office/powerpoint/2010/main" val="4161267410"/>
              </p:ext>
            </p:extLst>
          </p:nvPr>
        </p:nvGraphicFramePr>
        <p:xfrm>
          <a:off x="152400" y="1066800"/>
          <a:ext cx="8915399" cy="5413355"/>
        </p:xfrm>
        <a:graphic>
          <a:graphicData uri="http://schemas.openxmlformats.org/drawingml/2006/table">
            <a:tbl>
              <a:tblPr rtl="1" firstRow="1" firstCol="1" bandRow="1">
                <a:tableStyleId>{00A15C55-8517-42AA-B614-E9B94910E393}</a:tableStyleId>
              </a:tblPr>
              <a:tblGrid>
                <a:gridCol w="629963">
                  <a:extLst>
                    <a:ext uri="{9D8B030D-6E8A-4147-A177-3AD203B41FA5}">
                      <a16:colId xmlns:a16="http://schemas.microsoft.com/office/drawing/2014/main" val="3557065526"/>
                    </a:ext>
                  </a:extLst>
                </a:gridCol>
                <a:gridCol w="1808436">
                  <a:extLst>
                    <a:ext uri="{9D8B030D-6E8A-4147-A177-3AD203B41FA5}">
                      <a16:colId xmlns:a16="http://schemas.microsoft.com/office/drawing/2014/main" val="350776601"/>
                    </a:ext>
                  </a:extLst>
                </a:gridCol>
                <a:gridCol w="914400">
                  <a:extLst>
                    <a:ext uri="{9D8B030D-6E8A-4147-A177-3AD203B41FA5}">
                      <a16:colId xmlns:a16="http://schemas.microsoft.com/office/drawing/2014/main" val="1269664320"/>
                    </a:ext>
                  </a:extLst>
                </a:gridCol>
                <a:gridCol w="628650">
                  <a:extLst>
                    <a:ext uri="{9D8B030D-6E8A-4147-A177-3AD203B41FA5}">
                      <a16:colId xmlns:a16="http://schemas.microsoft.com/office/drawing/2014/main" val="180806620"/>
                    </a:ext>
                  </a:extLst>
                </a:gridCol>
                <a:gridCol w="1371600">
                  <a:extLst>
                    <a:ext uri="{9D8B030D-6E8A-4147-A177-3AD203B41FA5}">
                      <a16:colId xmlns:a16="http://schemas.microsoft.com/office/drawing/2014/main" val="2225590674"/>
                    </a:ext>
                  </a:extLst>
                </a:gridCol>
                <a:gridCol w="1324533">
                  <a:extLst>
                    <a:ext uri="{9D8B030D-6E8A-4147-A177-3AD203B41FA5}">
                      <a16:colId xmlns:a16="http://schemas.microsoft.com/office/drawing/2014/main" val="123540867"/>
                    </a:ext>
                  </a:extLst>
                </a:gridCol>
                <a:gridCol w="927642">
                  <a:extLst>
                    <a:ext uri="{9D8B030D-6E8A-4147-A177-3AD203B41FA5}">
                      <a16:colId xmlns:a16="http://schemas.microsoft.com/office/drawing/2014/main" val="796847867"/>
                    </a:ext>
                  </a:extLst>
                </a:gridCol>
                <a:gridCol w="1310175">
                  <a:extLst>
                    <a:ext uri="{9D8B030D-6E8A-4147-A177-3AD203B41FA5}">
                      <a16:colId xmlns:a16="http://schemas.microsoft.com/office/drawing/2014/main" val="730192251"/>
                    </a:ext>
                  </a:extLst>
                </a:gridCol>
              </a:tblGrid>
              <a:tr h="510440">
                <a:tc>
                  <a:txBody>
                    <a:bodyPr/>
                    <a:lstStyle/>
                    <a:p>
                      <a:pPr algn="ctr" rtl="1">
                        <a:lnSpc>
                          <a:spcPct val="115000"/>
                        </a:lnSpc>
                        <a:spcAft>
                          <a:spcPts val="0"/>
                        </a:spcAft>
                      </a:pPr>
                      <a:r>
                        <a:rPr lang="fa-IR" sz="1100">
                          <a:effectLst/>
                          <a:cs typeface="B Koodak" panose="00000700000000000000" pitchFamily="2" charset="-78"/>
                        </a:rPr>
                        <a:t>ردیف</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algn="ctr" rtl="1">
                        <a:lnSpc>
                          <a:spcPct val="115000"/>
                        </a:lnSpc>
                        <a:spcAft>
                          <a:spcPts val="0"/>
                        </a:spcAft>
                      </a:pPr>
                      <a:r>
                        <a:rPr lang="fa-IR" sz="1100">
                          <a:effectLst/>
                          <a:cs typeface="B Koodak" panose="00000700000000000000" pitchFamily="2" charset="-78"/>
                        </a:rPr>
                        <a:t>عنوان طرح</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algn="ctr" rtl="1">
                        <a:lnSpc>
                          <a:spcPct val="115000"/>
                        </a:lnSpc>
                        <a:spcAft>
                          <a:spcPts val="0"/>
                        </a:spcAft>
                      </a:pPr>
                      <a:r>
                        <a:rPr lang="fa-IR" sz="1100" dirty="0">
                          <a:effectLst/>
                          <a:cs typeface="B Koodak" panose="00000700000000000000" pitchFamily="2" charset="-78"/>
                        </a:rPr>
                        <a:t>اعتبار مورد نیاز</a:t>
                      </a:r>
                      <a:endParaRPr lang="en-US" sz="1400" dirty="0">
                        <a:effectLst/>
                        <a:cs typeface="B Koodak" panose="00000700000000000000" pitchFamily="2" charset="-78"/>
                      </a:endParaRPr>
                    </a:p>
                    <a:p>
                      <a:pPr algn="ctr" rtl="1">
                        <a:lnSpc>
                          <a:spcPct val="115000"/>
                        </a:lnSpc>
                        <a:spcAft>
                          <a:spcPts val="0"/>
                        </a:spcAft>
                      </a:pPr>
                      <a:r>
                        <a:rPr lang="fa-IR" sz="1100" dirty="0">
                          <a:effectLst/>
                          <a:cs typeface="B Koodak" panose="00000700000000000000" pitchFamily="2" charset="-78"/>
                        </a:rPr>
                        <a:t>میلیون ریال</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algn="ctr" rtl="1">
                        <a:lnSpc>
                          <a:spcPct val="115000"/>
                        </a:lnSpc>
                        <a:spcAft>
                          <a:spcPts val="0"/>
                        </a:spcAft>
                      </a:pPr>
                      <a:r>
                        <a:rPr lang="fa-IR" sz="1100" dirty="0">
                          <a:effectLst/>
                          <a:cs typeface="B Koodak" panose="00000700000000000000" pitchFamily="2" charset="-78"/>
                        </a:rPr>
                        <a:t>میزان</a:t>
                      </a:r>
                      <a:endParaRPr lang="en-US" sz="1400" dirty="0">
                        <a:effectLst/>
                        <a:cs typeface="B Koodak" panose="00000700000000000000" pitchFamily="2" charset="-78"/>
                      </a:endParaRPr>
                    </a:p>
                    <a:p>
                      <a:pPr algn="ctr" rtl="1">
                        <a:lnSpc>
                          <a:spcPct val="115000"/>
                        </a:lnSpc>
                        <a:spcAft>
                          <a:spcPts val="0"/>
                        </a:spcAft>
                      </a:pPr>
                      <a:r>
                        <a:rPr lang="fa-IR" sz="1100" dirty="0">
                          <a:effectLst/>
                          <a:cs typeface="B Koodak" panose="00000700000000000000" pitchFamily="2" charset="-78"/>
                        </a:rPr>
                        <a:t>اشتغال نفر</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algn="ctr" rtl="1">
                        <a:lnSpc>
                          <a:spcPct val="115000"/>
                        </a:lnSpc>
                        <a:spcAft>
                          <a:spcPts val="0"/>
                        </a:spcAft>
                      </a:pPr>
                      <a:r>
                        <a:rPr lang="fa-IR" sz="1100" dirty="0">
                          <a:effectLst/>
                          <a:cs typeface="B Koodak" panose="00000700000000000000" pitchFamily="2" charset="-78"/>
                        </a:rPr>
                        <a:t>محل اجرا</a:t>
                      </a:r>
                      <a:endParaRPr lang="en-US" sz="1400" dirty="0">
                        <a:effectLst/>
                        <a:cs typeface="B Koodak" panose="00000700000000000000" pitchFamily="2" charset="-78"/>
                      </a:endParaRPr>
                    </a:p>
                    <a:p>
                      <a:pPr algn="ctr" rtl="1">
                        <a:lnSpc>
                          <a:spcPct val="115000"/>
                        </a:lnSpc>
                        <a:spcAft>
                          <a:spcPts val="0"/>
                        </a:spcAft>
                      </a:pPr>
                      <a:r>
                        <a:rPr lang="fa-IR" sz="1100" dirty="0">
                          <a:effectLst/>
                          <a:cs typeface="B Koodak" panose="00000700000000000000" pitchFamily="2" charset="-78"/>
                        </a:rPr>
                        <a:t>نام روستا</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algn="ctr" rtl="1">
                        <a:lnSpc>
                          <a:spcPct val="115000"/>
                        </a:lnSpc>
                        <a:spcAft>
                          <a:spcPts val="0"/>
                        </a:spcAft>
                      </a:pPr>
                      <a:r>
                        <a:rPr lang="fa-IR" sz="1100" dirty="0">
                          <a:effectLst/>
                          <a:cs typeface="B Koodak" panose="00000700000000000000" pitchFamily="2" charset="-78"/>
                        </a:rPr>
                        <a:t>کد موضوعی طرح 2</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r>
                        <a:rPr lang="fa-IR" sz="1100" dirty="0">
                          <a:effectLst/>
                          <a:cs typeface="B Koodak" panose="00000700000000000000" pitchFamily="2" charset="-78"/>
                        </a:rPr>
                        <a:t>الویت طرح در سطح بخش 4</a:t>
                      </a:r>
                      <a:endParaRPr lang="en-US" sz="2000" dirty="0"/>
                    </a:p>
                  </a:txBody>
                  <a:tcPr marL="67806" marR="67806" marT="0" marB="0" anchor="ctr"/>
                </a:tc>
                <a:tc>
                  <a:txBody>
                    <a:bodyPr/>
                    <a:lstStyle/>
                    <a:p>
                      <a:pPr algn="ctr" rtl="1">
                        <a:lnSpc>
                          <a:spcPct val="115000"/>
                        </a:lnSpc>
                        <a:spcAft>
                          <a:spcPts val="0"/>
                        </a:spcAft>
                      </a:pPr>
                      <a:r>
                        <a:rPr lang="fa-IR" sz="1100" dirty="0">
                          <a:effectLst/>
                          <a:cs typeface="B Koodak" panose="00000700000000000000" pitchFamily="2" charset="-78"/>
                        </a:rPr>
                        <a:t>کد دستگاه اجرائی مرتبط 5</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extLst>
                  <a:ext uri="{0D108BD9-81ED-4DB2-BD59-A6C34878D82A}">
                    <a16:rowId xmlns:a16="http://schemas.microsoft.com/office/drawing/2014/main" val="1460702536"/>
                  </a:ext>
                </a:extLst>
              </a:tr>
              <a:tr h="628757">
                <a:tc>
                  <a:txBody>
                    <a:bodyPr/>
                    <a:lstStyle/>
                    <a:p>
                      <a:pPr algn="ctr" rtl="1">
                        <a:lnSpc>
                          <a:spcPct val="115000"/>
                        </a:lnSpc>
                        <a:spcAft>
                          <a:spcPts val="0"/>
                        </a:spcAft>
                      </a:pPr>
                      <a:r>
                        <a:rPr lang="fa-IR" sz="1400" dirty="0">
                          <a:effectLst/>
                          <a:latin typeface="Calibri" panose="020F0502020204030204" pitchFamily="34" charset="0"/>
                          <a:ea typeface="Calibri" panose="020F0502020204030204" pitchFamily="34" charset="0"/>
                          <a:cs typeface="B Koodak" panose="00000700000000000000" pitchFamily="2" charset="-78"/>
                        </a:rPr>
                        <a:t>7</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marL="0" algn="justLow" defTabSz="914400" rtl="1" eaLnBrk="1" latinLnBrk="0" hangingPunct="1">
                        <a:lnSpc>
                          <a:spcPct val="115000"/>
                        </a:lnSpc>
                        <a:spcAft>
                          <a:spcPts val="0"/>
                        </a:spcAft>
                      </a:pPr>
                      <a:r>
                        <a:rPr lang="fa-IR" sz="1600" kern="1200" dirty="0">
                          <a:solidFill>
                            <a:schemeClr val="dk1"/>
                          </a:solidFill>
                          <a:effectLst/>
                          <a:latin typeface="+mn-lt"/>
                          <a:ea typeface="+mn-ea"/>
                          <a:cs typeface="B Koodak" panose="00000700000000000000" pitchFamily="2" charset="-78"/>
                        </a:rPr>
                        <a:t>مرکز جمع آوری و بازاریابی محصول</a:t>
                      </a:r>
                      <a:endParaRPr lang="en-US" sz="16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600" kern="1200" dirty="0">
                          <a:solidFill>
                            <a:schemeClr val="dk1"/>
                          </a:solidFill>
                          <a:effectLst/>
                          <a:latin typeface="+mn-lt"/>
                          <a:ea typeface="+mn-ea"/>
                          <a:cs typeface="B Koodak" panose="00000700000000000000" pitchFamily="2" charset="-78"/>
                        </a:rPr>
                        <a:t> 20000</a:t>
                      </a:r>
                      <a:endParaRPr lang="en-US" sz="16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600" kern="1200" dirty="0">
                          <a:solidFill>
                            <a:schemeClr val="dk1"/>
                          </a:solidFill>
                          <a:effectLst/>
                          <a:latin typeface="+mn-lt"/>
                          <a:ea typeface="+mn-ea"/>
                          <a:cs typeface="B Koodak" panose="00000700000000000000" pitchFamily="2" charset="-78"/>
                        </a:rPr>
                        <a:t> 5</a:t>
                      </a:r>
                      <a:endParaRPr lang="en-US" sz="16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kern="1200" dirty="0">
                          <a:solidFill>
                            <a:schemeClr val="dk1"/>
                          </a:solidFill>
                          <a:effectLst/>
                          <a:latin typeface="+mn-lt"/>
                          <a:ea typeface="+mn-ea"/>
                          <a:cs typeface="B Koodak" panose="00000700000000000000" pitchFamily="2" charset="-78"/>
                        </a:rPr>
                        <a:t>سلطانیه</a:t>
                      </a:r>
                      <a:endParaRPr lang="en-US" sz="16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justLow" defTabSz="914400" rtl="1" eaLnBrk="1" latinLnBrk="0" hangingPunct="1">
                        <a:lnSpc>
                          <a:spcPct val="115000"/>
                        </a:lnSpc>
                        <a:spcAft>
                          <a:spcPts val="0"/>
                        </a:spcAft>
                      </a:pPr>
                      <a:r>
                        <a:rPr lang="fa-IR" sz="1600" kern="1200" dirty="0">
                          <a:solidFill>
                            <a:schemeClr val="dk1"/>
                          </a:solidFill>
                          <a:effectLst/>
                          <a:latin typeface="+mn-lt"/>
                          <a:ea typeface="+mn-ea"/>
                          <a:cs typeface="B Koodak" panose="00000700000000000000" pitchFamily="2" charset="-78"/>
                        </a:rPr>
                        <a:t>کشاورزی </a:t>
                      </a:r>
                      <a:endParaRPr lang="en-US" sz="16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justLow" defTabSz="914400" rtl="1" eaLnBrk="1" latinLnBrk="0" hangingPunct="1">
                        <a:lnSpc>
                          <a:spcPct val="115000"/>
                        </a:lnSpc>
                        <a:spcAft>
                          <a:spcPts val="0"/>
                        </a:spcAft>
                      </a:pPr>
                      <a:r>
                        <a:rPr lang="fa-IR" sz="1600" kern="1200" dirty="0">
                          <a:solidFill>
                            <a:schemeClr val="dk1"/>
                          </a:solidFill>
                          <a:effectLst/>
                          <a:latin typeface="+mn-lt"/>
                          <a:ea typeface="+mn-ea"/>
                          <a:cs typeface="B Koodak" panose="00000700000000000000" pitchFamily="2" charset="-78"/>
                        </a:rPr>
                        <a:t>الویت اول</a:t>
                      </a:r>
                      <a:endParaRPr lang="en-US" sz="16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justLow" defTabSz="914400" rtl="1" eaLnBrk="1" latinLnBrk="0" hangingPunct="1">
                        <a:lnSpc>
                          <a:spcPct val="115000"/>
                        </a:lnSpc>
                        <a:spcAft>
                          <a:spcPts val="0"/>
                        </a:spcAft>
                      </a:pPr>
                      <a:r>
                        <a:rPr lang="fa-IR" sz="1600" kern="1200" dirty="0">
                          <a:solidFill>
                            <a:schemeClr val="dk1"/>
                          </a:solidFill>
                          <a:effectLst/>
                          <a:latin typeface="+mn-lt"/>
                          <a:ea typeface="+mn-ea"/>
                          <a:cs typeface="B Koodak" panose="00000700000000000000" pitchFamily="2" charset="-78"/>
                        </a:rPr>
                        <a:t>سازمان جهادکشاورزی</a:t>
                      </a:r>
                      <a:endParaRPr lang="en-US" sz="1600" kern="1200" dirty="0">
                        <a:solidFill>
                          <a:schemeClr val="dk1"/>
                        </a:solidFill>
                        <a:effectLst/>
                        <a:latin typeface="+mn-lt"/>
                        <a:ea typeface="+mn-ea"/>
                        <a:cs typeface="B Koodak" panose="00000700000000000000" pitchFamily="2" charset="-78"/>
                      </a:endParaRPr>
                    </a:p>
                  </a:txBody>
                  <a:tcPr marL="68580" marR="68580" marT="0" marB="0" anchor="ctr"/>
                </a:tc>
                <a:extLst>
                  <a:ext uri="{0D108BD9-81ED-4DB2-BD59-A6C34878D82A}">
                    <a16:rowId xmlns:a16="http://schemas.microsoft.com/office/drawing/2014/main" val="863959845"/>
                  </a:ext>
                </a:extLst>
              </a:tr>
              <a:tr h="680586">
                <a:tc>
                  <a:txBody>
                    <a:bodyPr/>
                    <a:lstStyle/>
                    <a:p>
                      <a:pPr algn="ctr" rtl="1">
                        <a:lnSpc>
                          <a:spcPct val="115000"/>
                        </a:lnSpc>
                        <a:spcAft>
                          <a:spcPts val="0"/>
                        </a:spcAft>
                      </a:pPr>
                      <a:r>
                        <a:rPr lang="fa-IR" sz="1400" dirty="0">
                          <a:effectLst/>
                          <a:latin typeface="Calibri" panose="020F0502020204030204" pitchFamily="34" charset="0"/>
                          <a:ea typeface="Calibri" panose="020F0502020204030204" pitchFamily="34" charset="0"/>
                          <a:cs typeface="B Koodak" panose="00000700000000000000" pitchFamily="2" charset="-78"/>
                        </a:rPr>
                        <a:t>8</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algn="justLow" rtl="1">
                        <a:lnSpc>
                          <a:spcPct val="115000"/>
                        </a:lnSpc>
                        <a:spcAft>
                          <a:spcPts val="1000"/>
                        </a:spcAft>
                      </a:pPr>
                      <a:r>
                        <a:rPr lang="fa-IR" sz="1600" kern="1200" dirty="0">
                          <a:solidFill>
                            <a:schemeClr val="dk1"/>
                          </a:solidFill>
                          <a:effectLst/>
                          <a:latin typeface="+mn-lt"/>
                          <a:ea typeface="+mn-ea"/>
                          <a:cs typeface="B Koodak" panose="00000700000000000000" pitchFamily="2" charset="-78"/>
                        </a:rPr>
                        <a:t>ایجاد کارگاه تولید البسه (خیاطی)</a:t>
                      </a:r>
                      <a:endParaRPr lang="en-US" sz="16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115000"/>
                        </a:lnSpc>
                        <a:spcAft>
                          <a:spcPts val="1000"/>
                        </a:spcAft>
                      </a:pPr>
                      <a:r>
                        <a:rPr lang="fa-IR" sz="1600" kern="1200" dirty="0">
                          <a:solidFill>
                            <a:schemeClr val="dk1"/>
                          </a:solidFill>
                          <a:effectLst/>
                          <a:latin typeface="+mn-lt"/>
                          <a:ea typeface="+mn-ea"/>
                          <a:cs typeface="B Koodak" panose="00000700000000000000" pitchFamily="2" charset="-78"/>
                        </a:rPr>
                        <a:t>5000</a:t>
                      </a:r>
                      <a:endParaRPr lang="en-US" sz="16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115000"/>
                        </a:lnSpc>
                        <a:spcAft>
                          <a:spcPts val="1000"/>
                        </a:spcAft>
                      </a:pPr>
                      <a:r>
                        <a:rPr lang="fa-IR" sz="1600" kern="1200">
                          <a:solidFill>
                            <a:schemeClr val="dk1"/>
                          </a:solidFill>
                          <a:effectLst/>
                          <a:latin typeface="+mn-lt"/>
                          <a:ea typeface="+mn-ea"/>
                          <a:cs typeface="B Koodak" panose="00000700000000000000" pitchFamily="2" charset="-78"/>
                        </a:rPr>
                        <a:t>20</a:t>
                      </a:r>
                      <a:endParaRPr lang="en-US" sz="1600" kern="120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115000"/>
                        </a:lnSpc>
                        <a:spcAft>
                          <a:spcPts val="1000"/>
                        </a:spcAft>
                      </a:pPr>
                      <a:r>
                        <a:rPr lang="fa-IR" sz="1600" kern="1200" dirty="0">
                          <a:solidFill>
                            <a:schemeClr val="dk1"/>
                          </a:solidFill>
                          <a:effectLst/>
                          <a:latin typeface="+mn-lt"/>
                          <a:ea typeface="+mn-ea"/>
                          <a:cs typeface="B Koodak" panose="00000700000000000000" pitchFamily="2" charset="-78"/>
                        </a:rPr>
                        <a:t>کبودگنبد، ویر، اولنگ، ترکانده، حسین آباد</a:t>
                      </a:r>
                      <a:endParaRPr lang="en-US" sz="16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115000"/>
                        </a:lnSpc>
                        <a:spcAft>
                          <a:spcPts val="1000"/>
                        </a:spcAft>
                      </a:pPr>
                      <a:r>
                        <a:rPr lang="fa-IR" sz="1600" kern="1200" dirty="0">
                          <a:solidFill>
                            <a:schemeClr val="dk1"/>
                          </a:solidFill>
                          <a:effectLst/>
                          <a:latin typeface="+mn-lt"/>
                          <a:ea typeface="+mn-ea"/>
                          <a:cs typeface="B Koodak" panose="00000700000000000000" pitchFamily="2" charset="-78"/>
                        </a:rPr>
                        <a:t>صنعت و معدن و تجارت</a:t>
                      </a:r>
                      <a:endParaRPr lang="en-US" sz="16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115000"/>
                        </a:lnSpc>
                        <a:spcAft>
                          <a:spcPts val="1000"/>
                        </a:spcAft>
                      </a:pPr>
                      <a:r>
                        <a:rPr lang="fa-IR" sz="1600" kern="1200">
                          <a:solidFill>
                            <a:schemeClr val="dk1"/>
                          </a:solidFill>
                          <a:effectLst/>
                          <a:latin typeface="+mn-lt"/>
                          <a:ea typeface="+mn-ea"/>
                          <a:cs typeface="B Koodak" panose="00000700000000000000" pitchFamily="2" charset="-78"/>
                        </a:rPr>
                        <a:t>اولویت دوم</a:t>
                      </a:r>
                      <a:endParaRPr lang="en-US" sz="1600" kern="120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115000"/>
                        </a:lnSpc>
                        <a:spcAft>
                          <a:spcPts val="1000"/>
                        </a:spcAft>
                      </a:pPr>
                      <a:r>
                        <a:rPr lang="fa-IR" sz="1600" kern="1200">
                          <a:solidFill>
                            <a:schemeClr val="dk1"/>
                          </a:solidFill>
                          <a:effectLst/>
                          <a:latin typeface="+mn-lt"/>
                          <a:ea typeface="+mn-ea"/>
                          <a:cs typeface="B Koodak" panose="00000700000000000000" pitchFamily="2" charset="-78"/>
                        </a:rPr>
                        <a:t>سازمان صنعت معدن و تجارت</a:t>
                      </a:r>
                      <a:endParaRPr lang="en-US" sz="1600" kern="1200">
                        <a:solidFill>
                          <a:schemeClr val="dk1"/>
                        </a:solidFill>
                        <a:effectLst/>
                        <a:latin typeface="+mn-lt"/>
                        <a:ea typeface="+mn-ea"/>
                        <a:cs typeface="B Koodak" panose="00000700000000000000" pitchFamily="2" charset="-78"/>
                      </a:endParaRPr>
                    </a:p>
                  </a:txBody>
                  <a:tcPr marL="68580" marR="68580" marT="0" marB="0" anchor="ctr"/>
                </a:tc>
                <a:extLst>
                  <a:ext uri="{0D108BD9-81ED-4DB2-BD59-A6C34878D82A}">
                    <a16:rowId xmlns:a16="http://schemas.microsoft.com/office/drawing/2014/main" val="1914187005"/>
                  </a:ext>
                </a:extLst>
              </a:tr>
              <a:tr h="907448">
                <a:tc>
                  <a:txBody>
                    <a:bodyPr/>
                    <a:lstStyle/>
                    <a:p>
                      <a:pPr algn="ctr" rtl="1">
                        <a:lnSpc>
                          <a:spcPct val="115000"/>
                        </a:lnSpc>
                        <a:spcAft>
                          <a:spcPts val="0"/>
                        </a:spcAft>
                      </a:pPr>
                      <a:r>
                        <a:rPr lang="fa-IR" sz="1400" dirty="0">
                          <a:effectLst/>
                          <a:latin typeface="Calibri" panose="020F0502020204030204" pitchFamily="34" charset="0"/>
                          <a:ea typeface="Calibri" panose="020F0502020204030204" pitchFamily="34" charset="0"/>
                          <a:cs typeface="B Koodak" panose="00000700000000000000" pitchFamily="2" charset="-78"/>
                        </a:rPr>
                        <a:t>9</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algn="justLow" rtl="1">
                        <a:lnSpc>
                          <a:spcPct val="115000"/>
                        </a:lnSpc>
                        <a:spcAft>
                          <a:spcPts val="1000"/>
                        </a:spcAft>
                      </a:pPr>
                      <a:r>
                        <a:rPr lang="fa-IR" sz="1600" kern="1200" dirty="0">
                          <a:solidFill>
                            <a:schemeClr val="dk1"/>
                          </a:solidFill>
                          <a:effectLst/>
                          <a:latin typeface="+mn-lt"/>
                          <a:ea typeface="+mn-ea"/>
                          <a:cs typeface="B Koodak" panose="00000700000000000000" pitchFamily="2" charset="-78"/>
                        </a:rPr>
                        <a:t>ایجاد کارگاه تولید محصولات لبنی (پنیر سنتی)</a:t>
                      </a:r>
                      <a:endParaRPr lang="en-US" sz="16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115000"/>
                        </a:lnSpc>
                        <a:spcAft>
                          <a:spcPts val="1000"/>
                        </a:spcAft>
                      </a:pPr>
                      <a:r>
                        <a:rPr lang="fa-IR" sz="1600" kern="1200" dirty="0">
                          <a:solidFill>
                            <a:schemeClr val="dk1"/>
                          </a:solidFill>
                          <a:effectLst/>
                          <a:latin typeface="+mn-lt"/>
                          <a:ea typeface="+mn-ea"/>
                          <a:cs typeface="B Koodak" panose="00000700000000000000" pitchFamily="2" charset="-78"/>
                        </a:rPr>
                        <a:t>1000</a:t>
                      </a:r>
                      <a:endParaRPr lang="en-US" sz="16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115000"/>
                        </a:lnSpc>
                        <a:spcAft>
                          <a:spcPts val="1000"/>
                        </a:spcAft>
                      </a:pPr>
                      <a:r>
                        <a:rPr lang="fa-IR" sz="1600" kern="1200" dirty="0">
                          <a:solidFill>
                            <a:schemeClr val="dk1"/>
                          </a:solidFill>
                          <a:effectLst/>
                          <a:latin typeface="+mn-lt"/>
                          <a:ea typeface="+mn-ea"/>
                          <a:cs typeface="B Koodak" panose="00000700000000000000" pitchFamily="2" charset="-78"/>
                        </a:rPr>
                        <a:t>2</a:t>
                      </a:r>
                      <a:endParaRPr lang="en-US" sz="16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115000"/>
                        </a:lnSpc>
                        <a:spcAft>
                          <a:spcPts val="1000"/>
                        </a:spcAft>
                      </a:pPr>
                      <a:r>
                        <a:rPr lang="fa-IR" sz="1600" kern="1200" dirty="0">
                          <a:solidFill>
                            <a:schemeClr val="dk1"/>
                          </a:solidFill>
                          <a:effectLst/>
                          <a:latin typeface="+mn-lt"/>
                          <a:ea typeface="+mn-ea"/>
                          <a:cs typeface="B Koodak" panose="00000700000000000000" pitchFamily="2" charset="-78"/>
                        </a:rPr>
                        <a:t>ویر، سنبل آباد، بویین </a:t>
                      </a:r>
                      <a:endParaRPr lang="en-US" sz="16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115000"/>
                        </a:lnSpc>
                        <a:spcAft>
                          <a:spcPts val="1000"/>
                        </a:spcAft>
                      </a:pPr>
                      <a:r>
                        <a:rPr lang="fa-IR" sz="1600" kern="1200" dirty="0">
                          <a:solidFill>
                            <a:schemeClr val="dk1"/>
                          </a:solidFill>
                          <a:effectLst/>
                          <a:latin typeface="+mn-lt"/>
                          <a:ea typeface="+mn-ea"/>
                          <a:cs typeface="B Koodak" panose="00000700000000000000" pitchFamily="2" charset="-78"/>
                        </a:rPr>
                        <a:t>صنعت ( با اولویت صنایع تبدیلی و تکمیلی) و معدن</a:t>
                      </a:r>
                      <a:endParaRPr lang="en-US" sz="16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115000"/>
                        </a:lnSpc>
                        <a:spcAft>
                          <a:spcPts val="1000"/>
                        </a:spcAft>
                      </a:pPr>
                      <a:r>
                        <a:rPr lang="fa-IR" sz="1600" kern="1200" dirty="0">
                          <a:solidFill>
                            <a:schemeClr val="dk1"/>
                          </a:solidFill>
                          <a:effectLst/>
                          <a:latin typeface="+mn-lt"/>
                          <a:ea typeface="+mn-ea"/>
                          <a:cs typeface="B Koodak" panose="00000700000000000000" pitchFamily="2" charset="-78"/>
                        </a:rPr>
                        <a:t>اولویت دوم</a:t>
                      </a:r>
                      <a:endParaRPr lang="en-US" sz="16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115000"/>
                        </a:lnSpc>
                        <a:spcAft>
                          <a:spcPts val="1000"/>
                        </a:spcAft>
                      </a:pPr>
                      <a:r>
                        <a:rPr lang="fa-IR" sz="1600" kern="1200" dirty="0">
                          <a:solidFill>
                            <a:schemeClr val="dk1"/>
                          </a:solidFill>
                          <a:effectLst/>
                          <a:latin typeface="+mn-lt"/>
                          <a:ea typeface="+mn-ea"/>
                          <a:cs typeface="B Koodak" panose="00000700000000000000" pitchFamily="2" charset="-78"/>
                        </a:rPr>
                        <a:t>سازمان صنعت معدن و تجارت</a:t>
                      </a:r>
                      <a:endParaRPr lang="en-US" sz="1600" kern="1200" dirty="0">
                        <a:solidFill>
                          <a:schemeClr val="dk1"/>
                        </a:solidFill>
                        <a:effectLst/>
                        <a:latin typeface="+mn-lt"/>
                        <a:ea typeface="+mn-ea"/>
                        <a:cs typeface="B Koodak" panose="00000700000000000000" pitchFamily="2" charset="-78"/>
                      </a:endParaRPr>
                    </a:p>
                  </a:txBody>
                  <a:tcPr marL="68580" marR="68580" marT="0" marB="0" anchor="ctr"/>
                </a:tc>
                <a:extLst>
                  <a:ext uri="{0D108BD9-81ED-4DB2-BD59-A6C34878D82A}">
                    <a16:rowId xmlns:a16="http://schemas.microsoft.com/office/drawing/2014/main" val="2817331478"/>
                  </a:ext>
                </a:extLst>
              </a:tr>
              <a:tr h="453724">
                <a:tc>
                  <a:txBody>
                    <a:bodyPr/>
                    <a:lstStyle/>
                    <a:p>
                      <a:pPr algn="ctr" rtl="1">
                        <a:lnSpc>
                          <a:spcPct val="115000"/>
                        </a:lnSpc>
                        <a:spcAft>
                          <a:spcPts val="0"/>
                        </a:spcAft>
                      </a:pPr>
                      <a:r>
                        <a:rPr lang="fa-IR" sz="1400" dirty="0">
                          <a:effectLst/>
                          <a:latin typeface="Calibri" panose="020F0502020204030204" pitchFamily="34" charset="0"/>
                          <a:ea typeface="Calibri" panose="020F0502020204030204" pitchFamily="34" charset="0"/>
                          <a:cs typeface="B Koodak" panose="00000700000000000000" pitchFamily="2" charset="-78"/>
                        </a:rPr>
                        <a:t>10</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algn="justLow" rtl="1">
                        <a:lnSpc>
                          <a:spcPct val="115000"/>
                        </a:lnSpc>
                        <a:spcAft>
                          <a:spcPts val="1000"/>
                        </a:spcAft>
                      </a:pPr>
                      <a:r>
                        <a:rPr lang="fa-IR" sz="1600" kern="1200" dirty="0">
                          <a:solidFill>
                            <a:schemeClr val="dk1"/>
                          </a:solidFill>
                          <a:effectLst/>
                          <a:latin typeface="+mn-lt"/>
                          <a:ea typeface="+mn-ea"/>
                          <a:cs typeface="B Koodak" panose="00000700000000000000" pitchFamily="2" charset="-78"/>
                        </a:rPr>
                        <a:t>ایجاد کارگاه‌های خانگی بسته بندی و فرآوری گیاهان دارویی</a:t>
                      </a:r>
                      <a:endParaRPr lang="en-US" sz="16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115000"/>
                        </a:lnSpc>
                        <a:spcAft>
                          <a:spcPts val="1000"/>
                        </a:spcAft>
                      </a:pPr>
                      <a:r>
                        <a:rPr lang="fa-IR" sz="1600" kern="1200" dirty="0">
                          <a:solidFill>
                            <a:schemeClr val="dk1"/>
                          </a:solidFill>
                          <a:effectLst/>
                          <a:latin typeface="+mn-lt"/>
                          <a:ea typeface="+mn-ea"/>
                          <a:cs typeface="B Koodak" panose="00000700000000000000" pitchFamily="2" charset="-78"/>
                        </a:rPr>
                        <a:t>900</a:t>
                      </a:r>
                      <a:endParaRPr lang="en-US" sz="16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115000"/>
                        </a:lnSpc>
                        <a:spcAft>
                          <a:spcPts val="1000"/>
                        </a:spcAft>
                      </a:pPr>
                      <a:r>
                        <a:rPr lang="fa-IR" sz="1600" kern="1200" dirty="0">
                          <a:solidFill>
                            <a:schemeClr val="dk1"/>
                          </a:solidFill>
                          <a:effectLst/>
                          <a:latin typeface="+mn-lt"/>
                          <a:ea typeface="+mn-ea"/>
                          <a:cs typeface="B Koodak" panose="00000700000000000000" pitchFamily="2" charset="-78"/>
                        </a:rPr>
                        <a:t>12</a:t>
                      </a:r>
                      <a:endParaRPr lang="en-US" sz="16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115000"/>
                        </a:lnSpc>
                        <a:spcAft>
                          <a:spcPts val="1000"/>
                        </a:spcAft>
                      </a:pPr>
                      <a:r>
                        <a:rPr lang="fa-IR" sz="1600" kern="1200" dirty="0">
                          <a:solidFill>
                            <a:schemeClr val="dk1"/>
                          </a:solidFill>
                          <a:effectLst/>
                          <a:latin typeface="+mn-lt"/>
                          <a:ea typeface="+mn-ea"/>
                          <a:cs typeface="B Koodak" panose="00000700000000000000" pitchFamily="2" charset="-78"/>
                        </a:rPr>
                        <a:t>والایش، بویین</a:t>
                      </a:r>
                      <a:endParaRPr lang="en-US" sz="16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115000"/>
                        </a:lnSpc>
                        <a:spcAft>
                          <a:spcPts val="1000"/>
                        </a:spcAft>
                      </a:pPr>
                      <a:r>
                        <a:rPr lang="fa-IR" sz="1600" kern="1200" dirty="0">
                          <a:solidFill>
                            <a:schemeClr val="dk1"/>
                          </a:solidFill>
                          <a:effectLst/>
                          <a:latin typeface="+mn-lt"/>
                          <a:ea typeface="+mn-ea"/>
                          <a:cs typeface="B Koodak" panose="00000700000000000000" pitchFamily="2" charset="-78"/>
                        </a:rPr>
                        <a:t>کشاورزی </a:t>
                      </a:r>
                      <a:endParaRPr lang="en-US" sz="16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115000"/>
                        </a:lnSpc>
                        <a:spcAft>
                          <a:spcPts val="1000"/>
                        </a:spcAft>
                      </a:pPr>
                      <a:r>
                        <a:rPr lang="fa-IR" sz="1600" kern="1200" dirty="0">
                          <a:solidFill>
                            <a:schemeClr val="dk1"/>
                          </a:solidFill>
                          <a:effectLst/>
                          <a:latin typeface="+mn-lt"/>
                          <a:ea typeface="+mn-ea"/>
                          <a:cs typeface="B Koodak" panose="00000700000000000000" pitchFamily="2" charset="-78"/>
                        </a:rPr>
                        <a:t>اولویت دوم</a:t>
                      </a:r>
                      <a:endParaRPr lang="en-US" sz="16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115000"/>
                        </a:lnSpc>
                        <a:spcAft>
                          <a:spcPts val="1000"/>
                        </a:spcAft>
                      </a:pPr>
                      <a:r>
                        <a:rPr lang="fa-IR" sz="1600" kern="1200" dirty="0">
                          <a:solidFill>
                            <a:schemeClr val="dk1"/>
                          </a:solidFill>
                          <a:effectLst/>
                          <a:latin typeface="+mn-lt"/>
                          <a:ea typeface="+mn-ea"/>
                          <a:cs typeface="B Koodak" panose="00000700000000000000" pitchFamily="2" charset="-78"/>
                        </a:rPr>
                        <a:t>سازمان جهاد کشاورزی</a:t>
                      </a:r>
                      <a:endParaRPr lang="en-US" sz="1600" kern="1200" dirty="0">
                        <a:solidFill>
                          <a:schemeClr val="dk1"/>
                        </a:solidFill>
                        <a:effectLst/>
                        <a:latin typeface="+mn-lt"/>
                        <a:ea typeface="+mn-ea"/>
                        <a:cs typeface="B Koodak" panose="00000700000000000000" pitchFamily="2" charset="-78"/>
                      </a:endParaRPr>
                    </a:p>
                  </a:txBody>
                  <a:tcPr marL="68580" marR="68580" marT="0" marB="0" anchor="ctr"/>
                </a:tc>
                <a:extLst>
                  <a:ext uri="{0D108BD9-81ED-4DB2-BD59-A6C34878D82A}">
                    <a16:rowId xmlns:a16="http://schemas.microsoft.com/office/drawing/2014/main" val="827677596"/>
                  </a:ext>
                </a:extLst>
              </a:tr>
              <a:tr h="453724">
                <a:tc>
                  <a:txBody>
                    <a:bodyPr/>
                    <a:lstStyle/>
                    <a:p>
                      <a:pPr algn="ctr" rtl="1">
                        <a:lnSpc>
                          <a:spcPct val="115000"/>
                        </a:lnSpc>
                        <a:spcAft>
                          <a:spcPts val="0"/>
                        </a:spcAft>
                      </a:pPr>
                      <a:r>
                        <a:rPr lang="fa-IR" sz="1400" dirty="0">
                          <a:effectLst/>
                          <a:latin typeface="Calibri" panose="020F0502020204030204" pitchFamily="34" charset="0"/>
                          <a:ea typeface="Calibri" panose="020F0502020204030204" pitchFamily="34" charset="0"/>
                          <a:cs typeface="B Koodak" panose="00000700000000000000" pitchFamily="2" charset="-78"/>
                        </a:rPr>
                        <a:t>11</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7806" marR="67806" marT="0" marB="0" anchor="ctr"/>
                </a:tc>
                <a:tc>
                  <a:txBody>
                    <a:bodyPr/>
                    <a:lstStyle/>
                    <a:p>
                      <a:pPr algn="justLow" rtl="1">
                        <a:lnSpc>
                          <a:spcPct val="115000"/>
                        </a:lnSpc>
                        <a:spcAft>
                          <a:spcPts val="1000"/>
                        </a:spcAft>
                      </a:pPr>
                      <a:r>
                        <a:rPr lang="fa-IR" sz="1600" kern="1200" dirty="0">
                          <a:solidFill>
                            <a:schemeClr val="dk1"/>
                          </a:solidFill>
                          <a:effectLst/>
                          <a:latin typeface="+mn-lt"/>
                          <a:ea typeface="+mn-ea"/>
                          <a:cs typeface="B Koodak" panose="00000700000000000000" pitchFamily="2" charset="-78"/>
                        </a:rPr>
                        <a:t>ايجاد واحد صنايع تبديلي و تكميلي در زمينة فرآوري سیب زمینی (نشاسته، چیپس، پوره و سایر فرآورده‌ها)</a:t>
                      </a:r>
                      <a:endParaRPr lang="en-US" sz="16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115000"/>
                        </a:lnSpc>
                        <a:spcAft>
                          <a:spcPts val="1000"/>
                        </a:spcAft>
                      </a:pPr>
                      <a:r>
                        <a:rPr lang="fa-IR" sz="1600" kern="1200" dirty="0">
                          <a:solidFill>
                            <a:schemeClr val="dk1"/>
                          </a:solidFill>
                          <a:effectLst/>
                          <a:latin typeface="+mn-lt"/>
                          <a:ea typeface="+mn-ea"/>
                          <a:cs typeface="B Koodak" panose="00000700000000000000" pitchFamily="2" charset="-78"/>
                        </a:rPr>
                        <a:t>20000</a:t>
                      </a:r>
                      <a:endParaRPr lang="en-US" sz="16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115000"/>
                        </a:lnSpc>
                        <a:spcAft>
                          <a:spcPts val="1000"/>
                        </a:spcAft>
                      </a:pPr>
                      <a:r>
                        <a:rPr lang="fa-IR" sz="1600" kern="1200" dirty="0">
                          <a:solidFill>
                            <a:schemeClr val="dk1"/>
                          </a:solidFill>
                          <a:effectLst/>
                          <a:latin typeface="+mn-lt"/>
                          <a:ea typeface="+mn-ea"/>
                          <a:cs typeface="B Koodak" panose="00000700000000000000" pitchFamily="2" charset="-78"/>
                        </a:rPr>
                        <a:t>10</a:t>
                      </a:r>
                      <a:endParaRPr lang="en-US" sz="16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115000"/>
                        </a:lnSpc>
                        <a:spcAft>
                          <a:spcPts val="1000"/>
                        </a:spcAft>
                      </a:pPr>
                      <a:r>
                        <a:rPr lang="fa-IR" sz="1600" kern="1200" dirty="0">
                          <a:solidFill>
                            <a:schemeClr val="dk1"/>
                          </a:solidFill>
                          <a:effectLst/>
                          <a:latin typeface="+mn-lt"/>
                          <a:ea typeface="+mn-ea"/>
                          <a:cs typeface="B Koodak" panose="00000700000000000000" pitchFamily="2" charset="-78"/>
                        </a:rPr>
                        <a:t>سلطانیه (شهرک صنعتی)</a:t>
                      </a:r>
                      <a:endParaRPr lang="en-US" sz="16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115000"/>
                        </a:lnSpc>
                        <a:spcAft>
                          <a:spcPts val="1000"/>
                        </a:spcAft>
                      </a:pPr>
                      <a:r>
                        <a:rPr lang="fa-IR" sz="1600" kern="1200" dirty="0">
                          <a:solidFill>
                            <a:schemeClr val="dk1"/>
                          </a:solidFill>
                          <a:effectLst/>
                          <a:latin typeface="+mn-lt"/>
                          <a:ea typeface="+mn-ea"/>
                          <a:cs typeface="B Koodak" panose="00000700000000000000" pitchFamily="2" charset="-78"/>
                        </a:rPr>
                        <a:t>صنعت ( با اولویت صنایع تبدیلی و تکمیلی) و معدن</a:t>
                      </a:r>
                      <a:endParaRPr lang="en-US" sz="16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115000"/>
                        </a:lnSpc>
                        <a:spcAft>
                          <a:spcPts val="1000"/>
                        </a:spcAft>
                      </a:pPr>
                      <a:r>
                        <a:rPr lang="fa-IR" sz="1600" kern="1200" dirty="0">
                          <a:solidFill>
                            <a:schemeClr val="dk1"/>
                          </a:solidFill>
                          <a:effectLst/>
                          <a:latin typeface="+mn-lt"/>
                          <a:ea typeface="+mn-ea"/>
                          <a:cs typeface="B Koodak" panose="00000700000000000000" pitchFamily="2" charset="-78"/>
                        </a:rPr>
                        <a:t>اولویت دوم</a:t>
                      </a:r>
                      <a:endParaRPr lang="en-US" sz="16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115000"/>
                        </a:lnSpc>
                        <a:spcAft>
                          <a:spcPts val="1000"/>
                        </a:spcAft>
                      </a:pPr>
                      <a:r>
                        <a:rPr lang="fa-IR" sz="1600" kern="1200" dirty="0">
                          <a:solidFill>
                            <a:schemeClr val="dk1"/>
                          </a:solidFill>
                          <a:effectLst/>
                          <a:latin typeface="+mn-lt"/>
                          <a:ea typeface="+mn-ea"/>
                          <a:cs typeface="B Koodak" panose="00000700000000000000" pitchFamily="2" charset="-78"/>
                        </a:rPr>
                        <a:t>سازمان صنعت معدن و تجارت</a:t>
                      </a:r>
                      <a:endParaRPr lang="en-US" sz="1600" kern="1200" dirty="0">
                        <a:solidFill>
                          <a:schemeClr val="dk1"/>
                        </a:solidFill>
                        <a:effectLst/>
                        <a:latin typeface="+mn-lt"/>
                        <a:ea typeface="+mn-ea"/>
                        <a:cs typeface="B Koodak" panose="00000700000000000000" pitchFamily="2" charset="-78"/>
                      </a:endParaRPr>
                    </a:p>
                  </a:txBody>
                  <a:tcPr marL="68580" marR="68580" marT="0" marB="0" anchor="ctr"/>
                </a:tc>
                <a:extLst>
                  <a:ext uri="{0D108BD9-81ED-4DB2-BD59-A6C34878D82A}">
                    <a16:rowId xmlns:a16="http://schemas.microsoft.com/office/drawing/2014/main" val="3914388410"/>
                  </a:ext>
                </a:extLst>
              </a:tr>
            </a:tbl>
          </a:graphicData>
        </a:graphic>
      </p:graphicFrame>
    </p:spTree>
    <p:extLst>
      <p:ext uri="{BB962C8B-B14F-4D97-AF65-F5344CB8AC3E}">
        <p14:creationId xmlns:p14="http://schemas.microsoft.com/office/powerpoint/2010/main" val="290429599"/>
      </p:ext>
    </p:extLst>
  </p:cSld>
  <p:clrMapOvr>
    <a:masterClrMapping/>
  </p:clrMapOvr>
  <p:transition spd="slow">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Table 3"/>
          <p:cNvGraphicFramePr>
            <a:graphicFrameLocks noGrp="1"/>
          </p:cNvGraphicFramePr>
          <p:nvPr>
            <p:extLst>
              <p:ext uri="{D42A27DB-BD31-4B8C-83A1-F6EECF244321}">
                <p14:modId xmlns:p14="http://schemas.microsoft.com/office/powerpoint/2010/main" val="3386397418"/>
              </p:ext>
            </p:extLst>
          </p:nvPr>
        </p:nvGraphicFramePr>
        <p:xfrm>
          <a:off x="181235" y="609600"/>
          <a:ext cx="8781530" cy="6065520"/>
        </p:xfrm>
        <a:graphic>
          <a:graphicData uri="http://schemas.openxmlformats.org/drawingml/2006/table">
            <a:tbl>
              <a:tblPr rtl="1" firstRow="1" firstCol="1" bandRow="1">
                <a:tableStyleId>{00A15C55-8517-42AA-B614-E9B94910E393}</a:tableStyleId>
              </a:tblPr>
              <a:tblGrid>
                <a:gridCol w="455036">
                  <a:extLst>
                    <a:ext uri="{9D8B030D-6E8A-4147-A177-3AD203B41FA5}">
                      <a16:colId xmlns:a16="http://schemas.microsoft.com/office/drawing/2014/main" val="3457638094"/>
                    </a:ext>
                  </a:extLst>
                </a:gridCol>
                <a:gridCol w="1681163">
                  <a:extLst>
                    <a:ext uri="{9D8B030D-6E8A-4147-A177-3AD203B41FA5}">
                      <a16:colId xmlns:a16="http://schemas.microsoft.com/office/drawing/2014/main" val="1214730593"/>
                    </a:ext>
                  </a:extLst>
                </a:gridCol>
                <a:gridCol w="800032">
                  <a:extLst>
                    <a:ext uri="{9D8B030D-6E8A-4147-A177-3AD203B41FA5}">
                      <a16:colId xmlns:a16="http://schemas.microsoft.com/office/drawing/2014/main" val="3650666362"/>
                    </a:ext>
                  </a:extLst>
                </a:gridCol>
                <a:gridCol w="584076">
                  <a:extLst>
                    <a:ext uri="{9D8B030D-6E8A-4147-A177-3AD203B41FA5}">
                      <a16:colId xmlns:a16="http://schemas.microsoft.com/office/drawing/2014/main" val="1602055215"/>
                    </a:ext>
                  </a:extLst>
                </a:gridCol>
                <a:gridCol w="1974089">
                  <a:extLst>
                    <a:ext uri="{9D8B030D-6E8A-4147-A177-3AD203B41FA5}">
                      <a16:colId xmlns:a16="http://schemas.microsoft.com/office/drawing/2014/main" val="1206939865"/>
                    </a:ext>
                  </a:extLst>
                </a:gridCol>
                <a:gridCol w="1213433">
                  <a:extLst>
                    <a:ext uri="{9D8B030D-6E8A-4147-A177-3AD203B41FA5}">
                      <a16:colId xmlns:a16="http://schemas.microsoft.com/office/drawing/2014/main" val="3767000653"/>
                    </a:ext>
                  </a:extLst>
                </a:gridCol>
                <a:gridCol w="805937">
                  <a:extLst>
                    <a:ext uri="{9D8B030D-6E8A-4147-A177-3AD203B41FA5}">
                      <a16:colId xmlns:a16="http://schemas.microsoft.com/office/drawing/2014/main" val="1287439117"/>
                    </a:ext>
                  </a:extLst>
                </a:gridCol>
                <a:gridCol w="1267764">
                  <a:extLst>
                    <a:ext uri="{9D8B030D-6E8A-4147-A177-3AD203B41FA5}">
                      <a16:colId xmlns:a16="http://schemas.microsoft.com/office/drawing/2014/main" val="1028921546"/>
                    </a:ext>
                  </a:extLst>
                </a:gridCol>
              </a:tblGrid>
              <a:tr h="938495">
                <a:tc>
                  <a:txBody>
                    <a:bodyPr/>
                    <a:lstStyle/>
                    <a:p>
                      <a:pPr algn="ctr" rtl="1">
                        <a:lnSpc>
                          <a:spcPct val="90000"/>
                        </a:lnSpc>
                        <a:spcAft>
                          <a:spcPts val="0"/>
                        </a:spcAft>
                      </a:pPr>
                      <a:r>
                        <a:rPr lang="fa-IR" sz="1200" dirty="0">
                          <a:effectLst/>
                          <a:cs typeface="B Koodak" panose="00000700000000000000" pitchFamily="2" charset="-78"/>
                        </a:rPr>
                        <a:t>ردیف</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90000"/>
                        </a:lnSpc>
                        <a:spcAft>
                          <a:spcPts val="0"/>
                        </a:spcAft>
                      </a:pPr>
                      <a:r>
                        <a:rPr lang="fa-IR" sz="1200">
                          <a:effectLst/>
                          <a:cs typeface="B Koodak" panose="00000700000000000000" pitchFamily="2" charset="-78"/>
                        </a:rPr>
                        <a:t>عنوان طرح</a:t>
                      </a:r>
                      <a:endParaRPr lang="en-US" sz="16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90000"/>
                        </a:lnSpc>
                        <a:spcAft>
                          <a:spcPts val="0"/>
                        </a:spcAft>
                      </a:pPr>
                      <a:r>
                        <a:rPr lang="fa-IR" sz="1200" dirty="0">
                          <a:effectLst/>
                          <a:cs typeface="B Koodak" panose="00000700000000000000" pitchFamily="2" charset="-78"/>
                        </a:rPr>
                        <a:t>اعتبار مورد نیاز</a:t>
                      </a:r>
                      <a:endParaRPr lang="en-US" sz="1600" dirty="0">
                        <a:effectLst/>
                        <a:cs typeface="B Koodak" panose="00000700000000000000" pitchFamily="2" charset="-78"/>
                      </a:endParaRPr>
                    </a:p>
                    <a:p>
                      <a:pPr algn="ctr" rtl="1">
                        <a:lnSpc>
                          <a:spcPct val="90000"/>
                        </a:lnSpc>
                        <a:spcAft>
                          <a:spcPts val="0"/>
                        </a:spcAft>
                      </a:pPr>
                      <a:r>
                        <a:rPr lang="fa-IR" sz="1200" dirty="0">
                          <a:effectLst/>
                          <a:cs typeface="B Koodak" panose="00000700000000000000" pitchFamily="2" charset="-78"/>
                        </a:rPr>
                        <a:t>میلیون ریال</a:t>
                      </a:r>
                      <a:endParaRPr lang="en-US" dirty="0"/>
                    </a:p>
                  </a:txBody>
                  <a:tcPr marL="68580" marR="68580" marT="0" marB="0" anchor="ctr"/>
                </a:tc>
                <a:tc>
                  <a:txBody>
                    <a:bodyPr/>
                    <a:lstStyle/>
                    <a:p>
                      <a:pPr algn="ctr" rtl="1">
                        <a:lnSpc>
                          <a:spcPct val="90000"/>
                        </a:lnSpc>
                        <a:spcAft>
                          <a:spcPts val="0"/>
                        </a:spcAft>
                      </a:pPr>
                      <a:r>
                        <a:rPr lang="fa-IR" sz="1200">
                          <a:effectLst/>
                          <a:cs typeface="B Koodak" panose="00000700000000000000" pitchFamily="2" charset="-78"/>
                        </a:rPr>
                        <a:t>میزان</a:t>
                      </a:r>
                      <a:endParaRPr lang="en-US" sz="1600">
                        <a:effectLst/>
                        <a:cs typeface="B Koodak" panose="00000700000000000000" pitchFamily="2" charset="-78"/>
                      </a:endParaRPr>
                    </a:p>
                    <a:p>
                      <a:pPr algn="ctr" rtl="1">
                        <a:lnSpc>
                          <a:spcPct val="90000"/>
                        </a:lnSpc>
                        <a:spcAft>
                          <a:spcPts val="0"/>
                        </a:spcAft>
                      </a:pPr>
                      <a:r>
                        <a:rPr lang="fa-IR" sz="1200">
                          <a:effectLst/>
                          <a:cs typeface="B Koodak" panose="00000700000000000000" pitchFamily="2" charset="-78"/>
                        </a:rPr>
                        <a:t>اشتغال نفر</a:t>
                      </a:r>
                      <a:endParaRPr lang="en-US" sz="16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90000"/>
                        </a:lnSpc>
                        <a:spcAft>
                          <a:spcPts val="0"/>
                        </a:spcAft>
                      </a:pPr>
                      <a:r>
                        <a:rPr lang="fa-IR" sz="1200" dirty="0">
                          <a:effectLst/>
                          <a:cs typeface="B Koodak" panose="00000700000000000000" pitchFamily="2" charset="-78"/>
                        </a:rPr>
                        <a:t>محل اجرا</a:t>
                      </a:r>
                      <a:endParaRPr lang="en-US" sz="1600" dirty="0">
                        <a:effectLst/>
                        <a:cs typeface="B Koodak" panose="00000700000000000000" pitchFamily="2" charset="-78"/>
                      </a:endParaRPr>
                    </a:p>
                    <a:p>
                      <a:pPr algn="ctr" rtl="1">
                        <a:lnSpc>
                          <a:spcPct val="90000"/>
                        </a:lnSpc>
                        <a:spcAft>
                          <a:spcPts val="0"/>
                        </a:spcAft>
                      </a:pPr>
                      <a:r>
                        <a:rPr lang="fa-IR" sz="1200" dirty="0">
                          <a:effectLst/>
                          <a:cs typeface="B Koodak" panose="00000700000000000000" pitchFamily="2" charset="-78"/>
                        </a:rPr>
                        <a:t>نام روستا</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90000"/>
                        </a:lnSpc>
                        <a:spcAft>
                          <a:spcPts val="0"/>
                        </a:spcAft>
                      </a:pPr>
                      <a:r>
                        <a:rPr lang="fa-IR" sz="1200" dirty="0">
                          <a:effectLst/>
                          <a:cs typeface="B Koodak" panose="00000700000000000000" pitchFamily="2" charset="-78"/>
                        </a:rPr>
                        <a:t>کد موضوعی طرح 2</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90000"/>
                        </a:lnSpc>
                        <a:spcAft>
                          <a:spcPts val="0"/>
                        </a:spcAft>
                      </a:pPr>
                      <a:r>
                        <a:rPr lang="fa-IR" sz="1200" dirty="0">
                          <a:effectLst/>
                          <a:cs typeface="B Koodak" panose="00000700000000000000" pitchFamily="2" charset="-78"/>
                        </a:rPr>
                        <a:t>الویت طرح در سطح بخش 4</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90000"/>
                        </a:lnSpc>
                        <a:spcAft>
                          <a:spcPts val="0"/>
                        </a:spcAft>
                      </a:pPr>
                      <a:r>
                        <a:rPr lang="fa-IR" sz="1200">
                          <a:effectLst/>
                          <a:cs typeface="B Koodak" panose="00000700000000000000" pitchFamily="2" charset="-78"/>
                        </a:rPr>
                        <a:t>کد دستگاه اجرائی مرتبط 5</a:t>
                      </a:r>
                      <a:endParaRPr lang="en-US" sz="16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extLst>
                  <a:ext uri="{0D108BD9-81ED-4DB2-BD59-A6C34878D82A}">
                    <a16:rowId xmlns:a16="http://schemas.microsoft.com/office/drawing/2014/main" val="1586525075"/>
                  </a:ext>
                </a:extLst>
              </a:tr>
              <a:tr h="737905">
                <a:tc>
                  <a:txBody>
                    <a:bodyPr/>
                    <a:lstStyle/>
                    <a:p>
                      <a:pPr algn="ctr" rtl="1">
                        <a:lnSpc>
                          <a:spcPct val="90000"/>
                        </a:lnSpc>
                        <a:spcAft>
                          <a:spcPts val="0"/>
                        </a:spcAft>
                      </a:pPr>
                      <a:r>
                        <a:rPr lang="fa-IR" sz="1600" dirty="0">
                          <a:effectLst/>
                          <a:latin typeface="Calibri" panose="020F0502020204030204" pitchFamily="34" charset="0"/>
                          <a:ea typeface="Calibri" panose="020F0502020204030204" pitchFamily="34" charset="0"/>
                          <a:cs typeface="B Koodak" panose="00000700000000000000" pitchFamily="2" charset="-78"/>
                        </a:rPr>
                        <a:t>12</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justLow" rtl="1">
                        <a:lnSpc>
                          <a:spcPct val="115000"/>
                        </a:lnSpc>
                        <a:spcAft>
                          <a:spcPts val="1000"/>
                        </a:spcAft>
                      </a:pPr>
                      <a:r>
                        <a:rPr lang="fa-IR" sz="1600" kern="1200" dirty="0">
                          <a:solidFill>
                            <a:schemeClr val="dk1"/>
                          </a:solidFill>
                          <a:effectLst/>
                          <a:latin typeface="+mn-lt"/>
                          <a:ea typeface="+mn-ea"/>
                          <a:cs typeface="B Koodak" panose="00000700000000000000" pitchFamily="2" charset="-78"/>
                        </a:rPr>
                        <a:t>ایجاد کارگاه رنگرزی و تابش پشم</a:t>
                      </a:r>
                      <a:endParaRPr lang="en-US" sz="16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115000"/>
                        </a:lnSpc>
                        <a:spcAft>
                          <a:spcPts val="1000"/>
                        </a:spcAft>
                      </a:pPr>
                      <a:r>
                        <a:rPr lang="fa-IR" sz="1600" kern="1200" dirty="0">
                          <a:solidFill>
                            <a:schemeClr val="dk1"/>
                          </a:solidFill>
                          <a:effectLst/>
                          <a:latin typeface="+mn-lt"/>
                          <a:ea typeface="+mn-ea"/>
                          <a:cs typeface="B Koodak" panose="00000700000000000000" pitchFamily="2" charset="-78"/>
                        </a:rPr>
                        <a:t>31</a:t>
                      </a:r>
                      <a:endParaRPr lang="en-US" sz="16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115000"/>
                        </a:lnSpc>
                        <a:spcAft>
                          <a:spcPts val="1000"/>
                        </a:spcAft>
                      </a:pPr>
                      <a:r>
                        <a:rPr lang="fa-IR" sz="1600" kern="1200" dirty="0">
                          <a:solidFill>
                            <a:schemeClr val="dk1"/>
                          </a:solidFill>
                          <a:effectLst/>
                          <a:latin typeface="+mn-lt"/>
                          <a:ea typeface="+mn-ea"/>
                          <a:cs typeface="B Koodak" panose="00000700000000000000" pitchFamily="2" charset="-78"/>
                        </a:rPr>
                        <a:t>20</a:t>
                      </a:r>
                      <a:endParaRPr lang="en-US" sz="16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115000"/>
                        </a:lnSpc>
                        <a:spcAft>
                          <a:spcPts val="1000"/>
                        </a:spcAft>
                      </a:pPr>
                      <a:r>
                        <a:rPr lang="fa-IR" sz="1600" kern="1200" dirty="0">
                          <a:solidFill>
                            <a:schemeClr val="dk1"/>
                          </a:solidFill>
                          <a:effectLst/>
                          <a:latin typeface="+mn-lt"/>
                          <a:ea typeface="+mn-ea"/>
                          <a:cs typeface="B Koodak" panose="00000700000000000000" pitchFamily="2" charset="-78"/>
                        </a:rPr>
                        <a:t>ترکانده، ویر، بویین</a:t>
                      </a:r>
                      <a:endParaRPr lang="en-US" sz="16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90000"/>
                        </a:lnSpc>
                        <a:spcAft>
                          <a:spcPts val="0"/>
                        </a:spcAft>
                      </a:pPr>
                      <a:r>
                        <a:rPr lang="fa-IR" sz="1600" kern="1200" dirty="0">
                          <a:solidFill>
                            <a:schemeClr val="dk1"/>
                          </a:solidFill>
                          <a:effectLst/>
                          <a:latin typeface="+mn-lt"/>
                          <a:ea typeface="+mn-ea"/>
                          <a:cs typeface="B Koodak" panose="00000700000000000000" pitchFamily="2" charset="-78"/>
                        </a:rPr>
                        <a:t>کشاورزی </a:t>
                      </a:r>
                      <a:endParaRPr lang="en-US" sz="16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115000"/>
                        </a:lnSpc>
                        <a:spcAft>
                          <a:spcPts val="1000"/>
                        </a:spcAft>
                      </a:pPr>
                      <a:r>
                        <a:rPr lang="fa-IR" sz="1600" kern="1200" dirty="0">
                          <a:solidFill>
                            <a:schemeClr val="dk1"/>
                          </a:solidFill>
                          <a:effectLst/>
                          <a:latin typeface="+mn-lt"/>
                          <a:ea typeface="+mn-ea"/>
                          <a:cs typeface="B Koodak" panose="00000700000000000000" pitchFamily="2" charset="-78"/>
                        </a:rPr>
                        <a:t>اولویت اول</a:t>
                      </a:r>
                      <a:endParaRPr lang="en-US" sz="16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115000"/>
                        </a:lnSpc>
                        <a:spcAft>
                          <a:spcPts val="1000"/>
                        </a:spcAft>
                      </a:pPr>
                      <a:r>
                        <a:rPr lang="fa-IR" sz="1600" kern="1200" dirty="0">
                          <a:solidFill>
                            <a:schemeClr val="dk1"/>
                          </a:solidFill>
                          <a:effectLst/>
                          <a:latin typeface="+mn-lt"/>
                          <a:ea typeface="+mn-ea"/>
                          <a:cs typeface="B Koodak" panose="00000700000000000000" pitchFamily="2" charset="-78"/>
                        </a:rPr>
                        <a:t>سازمان جهاد کشاورزی</a:t>
                      </a:r>
                      <a:endParaRPr lang="en-US" sz="1600" kern="1200" dirty="0">
                        <a:solidFill>
                          <a:schemeClr val="dk1"/>
                        </a:solidFill>
                        <a:effectLst/>
                        <a:latin typeface="+mn-lt"/>
                        <a:ea typeface="+mn-ea"/>
                        <a:cs typeface="B Koodak" panose="00000700000000000000" pitchFamily="2" charset="-78"/>
                      </a:endParaRPr>
                    </a:p>
                  </a:txBody>
                  <a:tcPr marL="68580" marR="68580" marT="0" marB="0" anchor="ctr"/>
                </a:tc>
                <a:extLst>
                  <a:ext uri="{0D108BD9-81ED-4DB2-BD59-A6C34878D82A}">
                    <a16:rowId xmlns:a16="http://schemas.microsoft.com/office/drawing/2014/main" val="3126062145"/>
                  </a:ext>
                </a:extLst>
              </a:tr>
              <a:tr h="1363991">
                <a:tc>
                  <a:txBody>
                    <a:bodyPr/>
                    <a:lstStyle/>
                    <a:p>
                      <a:pPr algn="ctr" rtl="1">
                        <a:lnSpc>
                          <a:spcPct val="90000"/>
                        </a:lnSpc>
                        <a:spcAft>
                          <a:spcPts val="0"/>
                        </a:spcAft>
                      </a:pPr>
                      <a:r>
                        <a:rPr lang="fa-IR" sz="1600" dirty="0">
                          <a:effectLst/>
                          <a:latin typeface="Calibri" panose="020F0502020204030204" pitchFamily="34" charset="0"/>
                          <a:ea typeface="Calibri" panose="020F0502020204030204" pitchFamily="34" charset="0"/>
                          <a:cs typeface="B Koodak" panose="00000700000000000000" pitchFamily="2" charset="-78"/>
                        </a:rPr>
                        <a:t>13</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marL="0" algn="justLow" defTabSz="914400" rtl="1" eaLnBrk="1" latinLnBrk="0" hangingPunct="1">
                        <a:lnSpc>
                          <a:spcPct val="115000"/>
                        </a:lnSpc>
                        <a:spcAft>
                          <a:spcPts val="1000"/>
                        </a:spcAft>
                      </a:pPr>
                      <a:r>
                        <a:rPr lang="fa-IR" sz="1600" kern="1200" dirty="0">
                          <a:solidFill>
                            <a:schemeClr val="dk1"/>
                          </a:solidFill>
                          <a:effectLst/>
                          <a:latin typeface="+mn-lt"/>
                          <a:ea typeface="+mn-ea"/>
                          <a:cs typeface="B Koodak" panose="00000700000000000000" pitchFamily="2" charset="-78"/>
                        </a:rPr>
                        <a:t>اصلاح نژاد دام سبک (افشاری) با محوریت استفاده از قوچ های چندقلوزا</a:t>
                      </a:r>
                      <a:endParaRPr lang="en-US" sz="16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justLow" defTabSz="914400" rtl="1" eaLnBrk="1" latinLnBrk="0" hangingPunct="1">
                        <a:lnSpc>
                          <a:spcPct val="115000"/>
                        </a:lnSpc>
                        <a:spcAft>
                          <a:spcPts val="1000"/>
                        </a:spcAft>
                      </a:pPr>
                      <a:r>
                        <a:rPr lang="fa-IR" sz="1600" kern="1200" dirty="0">
                          <a:solidFill>
                            <a:schemeClr val="dk1"/>
                          </a:solidFill>
                          <a:effectLst/>
                          <a:latin typeface="+mn-lt"/>
                          <a:ea typeface="+mn-ea"/>
                          <a:cs typeface="B Koodak" panose="00000700000000000000" pitchFamily="2" charset="-78"/>
                        </a:rPr>
                        <a:t>1000</a:t>
                      </a:r>
                      <a:endParaRPr lang="en-US" sz="16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justLow" defTabSz="914400" rtl="1" eaLnBrk="1" latinLnBrk="0" hangingPunct="1">
                        <a:lnSpc>
                          <a:spcPct val="115000"/>
                        </a:lnSpc>
                        <a:spcAft>
                          <a:spcPts val="1000"/>
                        </a:spcAft>
                      </a:pPr>
                      <a:r>
                        <a:rPr lang="fa-IR" sz="1600" kern="1200" dirty="0">
                          <a:solidFill>
                            <a:schemeClr val="dk1"/>
                          </a:solidFill>
                          <a:effectLst/>
                          <a:latin typeface="+mn-lt"/>
                          <a:ea typeface="+mn-ea"/>
                          <a:cs typeface="B Koodak" panose="00000700000000000000" pitchFamily="2" charset="-78"/>
                        </a:rPr>
                        <a:t> </a:t>
                      </a:r>
                      <a:endParaRPr lang="en-US" sz="16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justLow" defTabSz="914400" rtl="1" eaLnBrk="1" latinLnBrk="0" hangingPunct="1">
                        <a:lnSpc>
                          <a:spcPct val="115000"/>
                        </a:lnSpc>
                        <a:spcAft>
                          <a:spcPts val="1000"/>
                        </a:spcAft>
                      </a:pPr>
                      <a:r>
                        <a:rPr lang="fa-IR" sz="1600" kern="1200" dirty="0">
                          <a:solidFill>
                            <a:schemeClr val="dk1"/>
                          </a:solidFill>
                          <a:effectLst/>
                          <a:latin typeface="+mn-lt"/>
                          <a:ea typeface="+mn-ea"/>
                          <a:cs typeface="B Koodak" panose="00000700000000000000" pitchFamily="2" charset="-78"/>
                        </a:rPr>
                        <a:t>علی آباد، المکی، مشک آباد، ارجین، طهماسب آباد، قلعه، اولنگ، چپ دره، عباس آباد، حسین آباد، ویر، والایش، دوسنگان، سلطانیه، بویین، قشلاق، سنبل آباد، </a:t>
                      </a:r>
                      <a:endParaRPr lang="en-US" sz="16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90000"/>
                        </a:lnSpc>
                        <a:spcAft>
                          <a:spcPts val="0"/>
                        </a:spcAft>
                      </a:pPr>
                      <a:r>
                        <a:rPr lang="fa-IR" sz="1600">
                          <a:effectLst/>
                          <a:cs typeface="B Koodak" panose="00000700000000000000" pitchFamily="2" charset="-78"/>
                        </a:rPr>
                        <a:t>کشاورزی</a:t>
                      </a:r>
                      <a:endParaRPr lang="en-US" sz="16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90000"/>
                        </a:lnSpc>
                        <a:spcAft>
                          <a:spcPts val="0"/>
                        </a:spcAft>
                      </a:pPr>
                      <a:r>
                        <a:rPr lang="fa-IR" sz="1600" dirty="0">
                          <a:effectLst/>
                          <a:cs typeface="B Koodak" panose="00000700000000000000" pitchFamily="2" charset="-78"/>
                        </a:rPr>
                        <a:t>الویت دوم </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90000"/>
                        </a:lnSpc>
                        <a:spcAft>
                          <a:spcPts val="0"/>
                        </a:spcAft>
                      </a:pPr>
                      <a:r>
                        <a:rPr lang="fa-IR" sz="1600" dirty="0">
                          <a:effectLst/>
                          <a:cs typeface="B Koodak" panose="00000700000000000000" pitchFamily="2" charset="-78"/>
                        </a:rPr>
                        <a:t>سازمان جهادکشاورزی</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extLst>
                  <a:ext uri="{0D108BD9-81ED-4DB2-BD59-A6C34878D82A}">
                    <a16:rowId xmlns:a16="http://schemas.microsoft.com/office/drawing/2014/main" val="259893492"/>
                  </a:ext>
                </a:extLst>
              </a:tr>
              <a:tr h="681995">
                <a:tc>
                  <a:txBody>
                    <a:bodyPr/>
                    <a:lstStyle/>
                    <a:p>
                      <a:pPr algn="ctr" rtl="1">
                        <a:lnSpc>
                          <a:spcPct val="90000"/>
                        </a:lnSpc>
                        <a:spcAft>
                          <a:spcPts val="0"/>
                        </a:spcAft>
                      </a:pPr>
                      <a:r>
                        <a:rPr lang="fa-IR" sz="1600" dirty="0">
                          <a:effectLst/>
                          <a:latin typeface="Calibri" panose="020F0502020204030204" pitchFamily="34" charset="0"/>
                          <a:ea typeface="Calibri" panose="020F0502020204030204" pitchFamily="34" charset="0"/>
                          <a:cs typeface="B Koodak" panose="00000700000000000000" pitchFamily="2" charset="-78"/>
                        </a:rPr>
                        <a:t>14</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justLow" rtl="1">
                        <a:lnSpc>
                          <a:spcPct val="90000"/>
                        </a:lnSpc>
                        <a:spcAft>
                          <a:spcPts val="0"/>
                        </a:spcAft>
                      </a:pPr>
                      <a:r>
                        <a:rPr lang="fa-IR" sz="1600" dirty="0">
                          <a:effectLst/>
                          <a:cs typeface="B Koodak" panose="00000700000000000000" pitchFamily="2" charset="-78"/>
                        </a:rPr>
                        <a:t>ساماندهی و  مدرن سازی واحدهای دامداری روستایی در مقیاس خانگی</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90000"/>
                        </a:lnSpc>
                        <a:spcAft>
                          <a:spcPts val="0"/>
                        </a:spcAft>
                      </a:pPr>
                      <a:r>
                        <a:rPr lang="fa-IR" sz="1600" dirty="0">
                          <a:effectLst/>
                          <a:latin typeface="+mn-lt"/>
                          <a:ea typeface="+mn-ea"/>
                          <a:cs typeface="B Koodak" panose="00000700000000000000" pitchFamily="2" charset="-78"/>
                        </a:rPr>
                        <a:t>10000</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90000"/>
                        </a:lnSpc>
                        <a:spcAft>
                          <a:spcPts val="0"/>
                        </a:spcAft>
                      </a:pPr>
                      <a:r>
                        <a:rPr lang="fa-IR" sz="1600" dirty="0">
                          <a:effectLst/>
                          <a:cs typeface="B Koodak" panose="00000700000000000000" pitchFamily="2" charset="-78"/>
                        </a:rPr>
                        <a:t>100</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90000"/>
                        </a:lnSpc>
                        <a:spcAft>
                          <a:spcPts val="0"/>
                        </a:spcAft>
                      </a:pPr>
                      <a:r>
                        <a:rPr lang="fa-IR" sz="1600">
                          <a:effectLst/>
                          <a:cs typeface="B Koodak" panose="00000700000000000000" pitchFamily="2" charset="-78"/>
                        </a:rPr>
                        <a:t>تمامی روستاهای با بیش از 20 خانوار</a:t>
                      </a:r>
                      <a:endParaRPr lang="en-US" sz="16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90000"/>
                        </a:lnSpc>
                        <a:spcAft>
                          <a:spcPts val="0"/>
                        </a:spcAft>
                      </a:pPr>
                      <a:r>
                        <a:rPr lang="fa-IR" sz="1600">
                          <a:effectLst/>
                          <a:cs typeface="B Koodak" panose="00000700000000000000" pitchFamily="2" charset="-78"/>
                        </a:rPr>
                        <a:t>کشاورزی</a:t>
                      </a:r>
                      <a:endParaRPr lang="en-US" sz="16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90000"/>
                        </a:lnSpc>
                        <a:spcAft>
                          <a:spcPts val="0"/>
                        </a:spcAft>
                      </a:pPr>
                      <a:r>
                        <a:rPr lang="fa-IR" sz="1600" dirty="0">
                          <a:effectLst/>
                          <a:cs typeface="B Koodak" panose="00000700000000000000" pitchFamily="2" charset="-78"/>
                        </a:rPr>
                        <a:t>الویت دوم </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90000"/>
                        </a:lnSpc>
                        <a:spcAft>
                          <a:spcPts val="0"/>
                        </a:spcAft>
                      </a:pPr>
                      <a:r>
                        <a:rPr lang="fa-IR" sz="1600" dirty="0">
                          <a:effectLst/>
                          <a:cs typeface="B Koodak" panose="00000700000000000000" pitchFamily="2" charset="-78"/>
                        </a:rPr>
                        <a:t>سازمان جهادکشاورزی</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extLst>
                  <a:ext uri="{0D108BD9-81ED-4DB2-BD59-A6C34878D82A}">
                    <a16:rowId xmlns:a16="http://schemas.microsoft.com/office/drawing/2014/main" val="2929989731"/>
                  </a:ext>
                </a:extLst>
              </a:tr>
              <a:tr h="1363991">
                <a:tc>
                  <a:txBody>
                    <a:bodyPr/>
                    <a:lstStyle/>
                    <a:p>
                      <a:pPr algn="justLow" rtl="1">
                        <a:lnSpc>
                          <a:spcPct val="90000"/>
                        </a:lnSpc>
                        <a:spcAft>
                          <a:spcPts val="0"/>
                        </a:spcAft>
                      </a:pPr>
                      <a:r>
                        <a:rPr lang="fa-IR" sz="1600" dirty="0">
                          <a:effectLst/>
                          <a:latin typeface="+mn-lt"/>
                          <a:ea typeface="+mn-ea"/>
                          <a:cs typeface="B Koodak" panose="00000700000000000000" pitchFamily="2" charset="-78"/>
                        </a:rPr>
                        <a:t>15</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justLow" rtl="1">
                        <a:lnSpc>
                          <a:spcPct val="90000"/>
                        </a:lnSpc>
                        <a:spcAft>
                          <a:spcPts val="0"/>
                        </a:spcAft>
                      </a:pPr>
                      <a:r>
                        <a:rPr lang="fa-IR" sz="1600" dirty="0">
                          <a:effectLst/>
                          <a:cs typeface="B Koodak" panose="00000700000000000000" pitchFamily="2" charset="-78"/>
                        </a:rPr>
                        <a:t>ایجاد و فعال سازي صنايع دستي خانگي و بومي( گلیم بافی، قالی بافی ) ( 70 واحد خانگی )</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90000"/>
                        </a:lnSpc>
                        <a:spcAft>
                          <a:spcPts val="0"/>
                        </a:spcAft>
                      </a:pPr>
                      <a:r>
                        <a:rPr lang="fa-IR" sz="1600" dirty="0">
                          <a:effectLst/>
                          <a:latin typeface="+mn-lt"/>
                          <a:ea typeface="+mn-ea"/>
                          <a:cs typeface="B Koodak" panose="00000700000000000000" pitchFamily="2" charset="-78"/>
                        </a:rPr>
                        <a:t>6000</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90000"/>
                        </a:lnSpc>
                        <a:spcAft>
                          <a:spcPts val="0"/>
                        </a:spcAft>
                      </a:pPr>
                      <a:r>
                        <a:rPr lang="fa-IR" sz="1600" dirty="0">
                          <a:effectLst/>
                          <a:cs typeface="B Koodak" panose="00000700000000000000" pitchFamily="2" charset="-78"/>
                        </a:rPr>
                        <a:t>70</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justLow" rtl="1">
                        <a:lnSpc>
                          <a:spcPct val="90000"/>
                        </a:lnSpc>
                        <a:spcAft>
                          <a:spcPts val="0"/>
                        </a:spcAft>
                      </a:pPr>
                      <a:r>
                        <a:rPr lang="fa-IR" sz="1600" dirty="0">
                          <a:effectLst/>
                          <a:cs typeface="B Koodak" panose="00000700000000000000" pitchFamily="2" charset="-78"/>
                        </a:rPr>
                        <a:t>محور سنبل آباد، والایش، حسین آباد، بویین و دوسنگان </a:t>
                      </a:r>
                      <a:endParaRPr lang="en-US" sz="1600" dirty="0">
                        <a:effectLst/>
                        <a:cs typeface="B Koodak" panose="00000700000000000000" pitchFamily="2" charset="-78"/>
                      </a:endParaRPr>
                    </a:p>
                    <a:p>
                      <a:pPr algn="justLow" rtl="1">
                        <a:lnSpc>
                          <a:spcPct val="90000"/>
                        </a:lnSpc>
                        <a:spcAft>
                          <a:spcPts val="0"/>
                        </a:spcAft>
                      </a:pPr>
                      <a:r>
                        <a:rPr lang="fa-IR" sz="1600" dirty="0">
                          <a:effectLst/>
                          <a:cs typeface="B Koodak" panose="00000700000000000000" pitchFamily="2" charset="-78"/>
                        </a:rPr>
                        <a:t>محور ویر، قیاسیه، اولنگ، ارجین، ترکانده، چشمه سار، ندیرآباد، چپ دره، طهماسب آباد</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90000"/>
                        </a:lnSpc>
                        <a:spcAft>
                          <a:spcPts val="0"/>
                        </a:spcAft>
                      </a:pPr>
                      <a:r>
                        <a:rPr lang="fa-IR" sz="1600">
                          <a:effectLst/>
                          <a:cs typeface="B Koodak" panose="00000700000000000000" pitchFamily="2" charset="-78"/>
                        </a:rPr>
                        <a:t>صنعت</a:t>
                      </a:r>
                      <a:endParaRPr lang="en-US" sz="16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90000"/>
                        </a:lnSpc>
                        <a:spcAft>
                          <a:spcPts val="0"/>
                        </a:spcAft>
                      </a:pPr>
                      <a:r>
                        <a:rPr lang="fa-IR" sz="1600">
                          <a:effectLst/>
                          <a:cs typeface="B Koodak" panose="00000700000000000000" pitchFamily="2" charset="-78"/>
                        </a:rPr>
                        <a:t>اولویت دوم</a:t>
                      </a:r>
                      <a:endParaRPr lang="en-US" sz="16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r" rtl="1">
                        <a:lnSpc>
                          <a:spcPct val="90000"/>
                        </a:lnSpc>
                        <a:spcAft>
                          <a:spcPts val="0"/>
                        </a:spcAft>
                      </a:pPr>
                      <a:r>
                        <a:rPr lang="fa-IR" sz="1600" dirty="0">
                          <a:effectLst/>
                          <a:cs typeface="B Koodak" panose="00000700000000000000" pitchFamily="2" charset="-78"/>
                        </a:rPr>
                        <a:t>صنعت، معدن تجارت</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extLst>
                  <a:ext uri="{0D108BD9-81ED-4DB2-BD59-A6C34878D82A}">
                    <a16:rowId xmlns:a16="http://schemas.microsoft.com/office/drawing/2014/main" val="708562631"/>
                  </a:ext>
                </a:extLst>
              </a:tr>
            </a:tbl>
          </a:graphicData>
        </a:graphic>
      </p:graphicFrame>
    </p:spTree>
    <p:extLst>
      <p:ext uri="{BB962C8B-B14F-4D97-AF65-F5344CB8AC3E}">
        <p14:creationId xmlns:p14="http://schemas.microsoft.com/office/powerpoint/2010/main" val="2385607466"/>
      </p:ext>
    </p:extLst>
  </p:cSld>
  <p:clrMapOvr>
    <a:masterClrMapping/>
  </p:clrMapOvr>
  <p:transition spd="slow">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val="1406428101"/>
              </p:ext>
            </p:extLst>
          </p:nvPr>
        </p:nvGraphicFramePr>
        <p:xfrm>
          <a:off x="152400" y="762000"/>
          <a:ext cx="8839199" cy="5638800"/>
        </p:xfrm>
        <a:graphic>
          <a:graphicData uri="http://schemas.openxmlformats.org/drawingml/2006/table">
            <a:tbl>
              <a:tblPr rtl="1" firstRow="1" firstCol="1" bandRow="1">
                <a:tableStyleId>{00A15C55-8517-42AA-B614-E9B94910E393}</a:tableStyleId>
              </a:tblPr>
              <a:tblGrid>
                <a:gridCol w="472494">
                  <a:extLst>
                    <a:ext uri="{9D8B030D-6E8A-4147-A177-3AD203B41FA5}">
                      <a16:colId xmlns:a16="http://schemas.microsoft.com/office/drawing/2014/main" val="106683979"/>
                    </a:ext>
                  </a:extLst>
                </a:gridCol>
                <a:gridCol w="2289755">
                  <a:extLst>
                    <a:ext uri="{9D8B030D-6E8A-4147-A177-3AD203B41FA5}">
                      <a16:colId xmlns:a16="http://schemas.microsoft.com/office/drawing/2014/main" val="15164662"/>
                    </a:ext>
                  </a:extLst>
                </a:gridCol>
                <a:gridCol w="952502">
                  <a:extLst>
                    <a:ext uri="{9D8B030D-6E8A-4147-A177-3AD203B41FA5}">
                      <a16:colId xmlns:a16="http://schemas.microsoft.com/office/drawing/2014/main" val="1933285482"/>
                    </a:ext>
                  </a:extLst>
                </a:gridCol>
                <a:gridCol w="723900">
                  <a:extLst>
                    <a:ext uri="{9D8B030D-6E8A-4147-A177-3AD203B41FA5}">
                      <a16:colId xmlns:a16="http://schemas.microsoft.com/office/drawing/2014/main" val="3801487190"/>
                    </a:ext>
                  </a:extLst>
                </a:gridCol>
                <a:gridCol w="952498">
                  <a:extLst>
                    <a:ext uri="{9D8B030D-6E8A-4147-A177-3AD203B41FA5}">
                      <a16:colId xmlns:a16="http://schemas.microsoft.com/office/drawing/2014/main" val="335500337"/>
                    </a:ext>
                  </a:extLst>
                </a:gridCol>
                <a:gridCol w="1428750">
                  <a:extLst>
                    <a:ext uri="{9D8B030D-6E8A-4147-A177-3AD203B41FA5}">
                      <a16:colId xmlns:a16="http://schemas.microsoft.com/office/drawing/2014/main" val="2778765012"/>
                    </a:ext>
                  </a:extLst>
                </a:gridCol>
                <a:gridCol w="933450">
                  <a:extLst>
                    <a:ext uri="{9D8B030D-6E8A-4147-A177-3AD203B41FA5}">
                      <a16:colId xmlns:a16="http://schemas.microsoft.com/office/drawing/2014/main" val="2878346292"/>
                    </a:ext>
                  </a:extLst>
                </a:gridCol>
                <a:gridCol w="1085850">
                  <a:extLst>
                    <a:ext uri="{9D8B030D-6E8A-4147-A177-3AD203B41FA5}">
                      <a16:colId xmlns:a16="http://schemas.microsoft.com/office/drawing/2014/main" val="2994636069"/>
                    </a:ext>
                  </a:extLst>
                </a:gridCol>
              </a:tblGrid>
              <a:tr h="510600">
                <a:tc>
                  <a:txBody>
                    <a:bodyPr/>
                    <a:lstStyle/>
                    <a:p>
                      <a:pPr algn="ctr" rtl="1">
                        <a:lnSpc>
                          <a:spcPct val="115000"/>
                        </a:lnSpc>
                        <a:spcAft>
                          <a:spcPts val="0"/>
                        </a:spcAft>
                      </a:pPr>
                      <a:r>
                        <a:rPr lang="fa-IR" sz="1200" dirty="0">
                          <a:effectLst/>
                          <a:cs typeface="B Koodak" panose="00000700000000000000" pitchFamily="2" charset="-78"/>
                        </a:rPr>
                        <a:t>ردیف</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56752" marR="56752" marT="0" marB="0" anchor="ctr"/>
                </a:tc>
                <a:tc>
                  <a:txBody>
                    <a:bodyPr/>
                    <a:lstStyle/>
                    <a:p>
                      <a:pPr algn="ctr" rtl="1">
                        <a:lnSpc>
                          <a:spcPct val="115000"/>
                        </a:lnSpc>
                        <a:spcAft>
                          <a:spcPts val="0"/>
                        </a:spcAft>
                      </a:pPr>
                      <a:r>
                        <a:rPr lang="fa-IR" sz="1200" dirty="0">
                          <a:effectLst/>
                          <a:cs typeface="B Koodak" panose="00000700000000000000" pitchFamily="2" charset="-78"/>
                        </a:rPr>
                        <a:t>عنوان طرح</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56752" marR="56752" marT="0" marB="0" anchor="ctr"/>
                </a:tc>
                <a:tc>
                  <a:txBody>
                    <a:bodyPr/>
                    <a:lstStyle/>
                    <a:p>
                      <a:pPr algn="ctr" rtl="1">
                        <a:lnSpc>
                          <a:spcPct val="115000"/>
                        </a:lnSpc>
                        <a:spcAft>
                          <a:spcPts val="0"/>
                        </a:spcAft>
                      </a:pPr>
                      <a:r>
                        <a:rPr lang="fa-IR" sz="1200">
                          <a:effectLst/>
                          <a:cs typeface="B Koodak" panose="00000700000000000000" pitchFamily="2" charset="-78"/>
                        </a:rPr>
                        <a:t>اعتبار مورد نیاز</a:t>
                      </a:r>
                      <a:endParaRPr lang="en-US" sz="1400">
                        <a:effectLst/>
                        <a:cs typeface="B Koodak" panose="00000700000000000000" pitchFamily="2" charset="-78"/>
                      </a:endParaRPr>
                    </a:p>
                    <a:p>
                      <a:pPr algn="ctr" rtl="1">
                        <a:lnSpc>
                          <a:spcPct val="115000"/>
                        </a:lnSpc>
                        <a:spcAft>
                          <a:spcPts val="0"/>
                        </a:spcAft>
                      </a:pPr>
                      <a:r>
                        <a:rPr lang="fa-IR" sz="1200">
                          <a:effectLst/>
                          <a:cs typeface="B Koodak" panose="00000700000000000000" pitchFamily="2" charset="-78"/>
                        </a:rPr>
                        <a:t>میلیون ریال</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56752" marR="56752" marT="0" marB="0" anchor="ctr"/>
                </a:tc>
                <a:tc>
                  <a:txBody>
                    <a:bodyPr/>
                    <a:lstStyle/>
                    <a:p>
                      <a:pPr algn="ctr" rtl="1">
                        <a:lnSpc>
                          <a:spcPct val="115000"/>
                        </a:lnSpc>
                        <a:spcAft>
                          <a:spcPts val="0"/>
                        </a:spcAft>
                      </a:pPr>
                      <a:r>
                        <a:rPr lang="fa-IR" sz="1200">
                          <a:effectLst/>
                          <a:cs typeface="B Koodak" panose="00000700000000000000" pitchFamily="2" charset="-78"/>
                        </a:rPr>
                        <a:t>میزان</a:t>
                      </a:r>
                      <a:endParaRPr lang="en-US" sz="1400">
                        <a:effectLst/>
                        <a:cs typeface="B Koodak" panose="00000700000000000000" pitchFamily="2" charset="-78"/>
                      </a:endParaRPr>
                    </a:p>
                    <a:p>
                      <a:pPr algn="ctr" rtl="1">
                        <a:lnSpc>
                          <a:spcPct val="115000"/>
                        </a:lnSpc>
                        <a:spcAft>
                          <a:spcPts val="0"/>
                        </a:spcAft>
                      </a:pPr>
                      <a:r>
                        <a:rPr lang="fa-IR" sz="1200">
                          <a:effectLst/>
                          <a:cs typeface="B Koodak" panose="00000700000000000000" pitchFamily="2" charset="-78"/>
                        </a:rPr>
                        <a:t>اشتغال نفر</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56752" marR="56752" marT="0" marB="0" anchor="ctr"/>
                </a:tc>
                <a:tc>
                  <a:txBody>
                    <a:bodyPr/>
                    <a:lstStyle/>
                    <a:p>
                      <a:pPr algn="ctr" rtl="1">
                        <a:lnSpc>
                          <a:spcPct val="115000"/>
                        </a:lnSpc>
                        <a:spcAft>
                          <a:spcPts val="0"/>
                        </a:spcAft>
                      </a:pPr>
                      <a:r>
                        <a:rPr lang="fa-IR" sz="1200">
                          <a:effectLst/>
                          <a:cs typeface="B Koodak" panose="00000700000000000000" pitchFamily="2" charset="-78"/>
                        </a:rPr>
                        <a:t>محل اجرا</a:t>
                      </a:r>
                      <a:endParaRPr lang="en-US" sz="1400">
                        <a:effectLst/>
                        <a:cs typeface="B Koodak" panose="00000700000000000000" pitchFamily="2" charset="-78"/>
                      </a:endParaRPr>
                    </a:p>
                    <a:p>
                      <a:pPr algn="ctr" rtl="1">
                        <a:lnSpc>
                          <a:spcPct val="115000"/>
                        </a:lnSpc>
                        <a:spcAft>
                          <a:spcPts val="0"/>
                        </a:spcAft>
                      </a:pPr>
                      <a:r>
                        <a:rPr lang="fa-IR" sz="1200">
                          <a:effectLst/>
                          <a:cs typeface="B Koodak" panose="00000700000000000000" pitchFamily="2" charset="-78"/>
                        </a:rPr>
                        <a:t>نام روستا</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56752" marR="56752" marT="0" marB="0" anchor="ctr"/>
                </a:tc>
                <a:tc>
                  <a:txBody>
                    <a:bodyPr/>
                    <a:lstStyle/>
                    <a:p>
                      <a:pPr algn="ctr" rtl="1">
                        <a:lnSpc>
                          <a:spcPct val="115000"/>
                        </a:lnSpc>
                        <a:spcAft>
                          <a:spcPts val="0"/>
                        </a:spcAft>
                      </a:pPr>
                      <a:r>
                        <a:rPr lang="fa-IR" sz="1200" dirty="0">
                          <a:effectLst/>
                          <a:cs typeface="B Koodak" panose="00000700000000000000" pitchFamily="2" charset="-78"/>
                        </a:rPr>
                        <a:t>کد موضوعی طرح 2</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56752" marR="56752" marT="0" marB="0" anchor="ctr"/>
                </a:tc>
                <a:tc>
                  <a:txBody>
                    <a:bodyPr/>
                    <a:lstStyle/>
                    <a:p>
                      <a:pPr algn="ctr" rtl="1">
                        <a:lnSpc>
                          <a:spcPct val="115000"/>
                        </a:lnSpc>
                        <a:spcAft>
                          <a:spcPts val="0"/>
                        </a:spcAft>
                      </a:pPr>
                      <a:r>
                        <a:rPr lang="fa-IR" sz="1200" dirty="0">
                          <a:effectLst/>
                          <a:cs typeface="B Koodak" panose="00000700000000000000" pitchFamily="2" charset="-78"/>
                        </a:rPr>
                        <a:t>الویت طرح در سطح بخش 4</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56752" marR="56752" marT="0" marB="0" anchor="ctr"/>
                </a:tc>
                <a:tc>
                  <a:txBody>
                    <a:bodyPr/>
                    <a:lstStyle/>
                    <a:p>
                      <a:pPr algn="ctr" rtl="1">
                        <a:lnSpc>
                          <a:spcPct val="115000"/>
                        </a:lnSpc>
                        <a:spcAft>
                          <a:spcPts val="0"/>
                        </a:spcAft>
                      </a:pPr>
                      <a:r>
                        <a:rPr lang="fa-IR" sz="1200" dirty="0">
                          <a:effectLst/>
                          <a:cs typeface="B Koodak" panose="00000700000000000000" pitchFamily="2" charset="-78"/>
                        </a:rPr>
                        <a:t>کد دستگاه اجرائی مرتبط 5</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56752" marR="56752" marT="0" marB="0" anchor="ctr"/>
                </a:tc>
                <a:extLst>
                  <a:ext uri="{0D108BD9-81ED-4DB2-BD59-A6C34878D82A}">
                    <a16:rowId xmlns:a16="http://schemas.microsoft.com/office/drawing/2014/main" val="4054954030"/>
                  </a:ext>
                </a:extLst>
              </a:tr>
              <a:tr h="1207125">
                <a:tc>
                  <a:txBody>
                    <a:bodyPr/>
                    <a:lstStyle/>
                    <a:p>
                      <a:pPr algn="ctr" rtl="1">
                        <a:lnSpc>
                          <a:spcPct val="115000"/>
                        </a:lnSpc>
                        <a:spcAft>
                          <a:spcPts val="0"/>
                        </a:spcAft>
                      </a:pPr>
                      <a:r>
                        <a:rPr lang="fa-IR" sz="1400" dirty="0">
                          <a:effectLst/>
                          <a:latin typeface="Calibri" panose="020F0502020204030204" pitchFamily="34" charset="0"/>
                          <a:ea typeface="Calibri" panose="020F0502020204030204" pitchFamily="34" charset="0"/>
                          <a:cs typeface="B Koodak" panose="00000700000000000000" pitchFamily="2" charset="-78"/>
                        </a:rPr>
                        <a:t>16</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56752" marR="56752" marT="0" marB="0" anchor="ctr"/>
                </a:tc>
                <a:tc>
                  <a:txBody>
                    <a:bodyPr/>
                    <a:lstStyle/>
                    <a:p>
                      <a:pPr algn="just" rtl="1" fontAlgn="base">
                        <a:lnSpc>
                          <a:spcPct val="90000"/>
                        </a:lnSpc>
                        <a:spcAft>
                          <a:spcPts val="1000"/>
                        </a:spcAft>
                      </a:pPr>
                      <a:r>
                        <a:rPr lang="fa-IR" sz="1800" kern="1200" dirty="0">
                          <a:solidFill>
                            <a:schemeClr val="dk1"/>
                          </a:solidFill>
                          <a:effectLst/>
                          <a:latin typeface="+mn-lt"/>
                          <a:ea typeface="+mn-ea"/>
                          <a:cs typeface="B Koodak" panose="00000700000000000000" pitchFamily="2" charset="-78"/>
                        </a:rPr>
                        <a:t>ايجاد مركز آموزش صنايع دستي</a:t>
                      </a:r>
                      <a:endParaRPr lang="en-US" sz="18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fontAlgn="base">
                        <a:lnSpc>
                          <a:spcPct val="90000"/>
                        </a:lnSpc>
                        <a:spcAft>
                          <a:spcPts val="1000"/>
                        </a:spcAft>
                      </a:pPr>
                      <a:r>
                        <a:rPr lang="fa-IR" sz="1800" kern="1200">
                          <a:solidFill>
                            <a:schemeClr val="dk1"/>
                          </a:solidFill>
                          <a:effectLst/>
                          <a:latin typeface="+mn-lt"/>
                          <a:ea typeface="+mn-ea"/>
                          <a:cs typeface="B Koodak" panose="00000700000000000000" pitchFamily="2" charset="-78"/>
                        </a:rPr>
                        <a:t>3000</a:t>
                      </a:r>
                      <a:endParaRPr lang="en-US" sz="1800" kern="120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90000"/>
                        </a:lnSpc>
                        <a:spcAft>
                          <a:spcPts val="1000"/>
                        </a:spcAft>
                      </a:pPr>
                      <a:r>
                        <a:rPr lang="fa-IR" sz="1800" kern="1200" dirty="0">
                          <a:solidFill>
                            <a:schemeClr val="dk1"/>
                          </a:solidFill>
                          <a:effectLst/>
                          <a:latin typeface="+mn-lt"/>
                          <a:ea typeface="+mn-ea"/>
                          <a:cs typeface="B Koodak" panose="00000700000000000000" pitchFamily="2" charset="-78"/>
                        </a:rPr>
                        <a:t>10</a:t>
                      </a:r>
                      <a:endParaRPr lang="en-US" sz="18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fontAlgn="base">
                        <a:lnSpc>
                          <a:spcPct val="90000"/>
                        </a:lnSpc>
                        <a:spcAft>
                          <a:spcPts val="1000"/>
                        </a:spcAft>
                      </a:pPr>
                      <a:r>
                        <a:rPr lang="fa-IR" sz="1800" kern="1200" dirty="0">
                          <a:solidFill>
                            <a:schemeClr val="dk1"/>
                          </a:solidFill>
                          <a:effectLst/>
                          <a:latin typeface="+mn-lt"/>
                          <a:ea typeface="+mn-ea"/>
                          <a:cs typeface="B Koodak" panose="00000700000000000000" pitchFamily="2" charset="-78"/>
                        </a:rPr>
                        <a:t>ویر، بویین </a:t>
                      </a:r>
                      <a:endParaRPr lang="en-US" sz="18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800" kern="1200" dirty="0">
                          <a:solidFill>
                            <a:schemeClr val="dk1"/>
                          </a:solidFill>
                          <a:effectLst/>
                          <a:latin typeface="+mn-lt"/>
                          <a:ea typeface="+mn-ea"/>
                          <a:cs typeface="B Koodak" panose="00000700000000000000" pitchFamily="2" charset="-78"/>
                        </a:rPr>
                        <a:t>صنعت (با اولویت صنایع تبدیلی و تکمیلی) و معدن</a:t>
                      </a:r>
                      <a:endParaRPr lang="en-US" sz="1800" kern="1200" dirty="0">
                        <a:solidFill>
                          <a:schemeClr val="dk1"/>
                        </a:solidFill>
                        <a:effectLst/>
                        <a:latin typeface="+mn-lt"/>
                        <a:ea typeface="+mn-ea"/>
                        <a:cs typeface="B Koodak" panose="00000700000000000000" pitchFamily="2" charset="-78"/>
                      </a:endParaRPr>
                    </a:p>
                  </a:txBody>
                  <a:tcPr marL="56752" marR="56752" marT="0" marB="0" anchor="ctr"/>
                </a:tc>
                <a:tc>
                  <a:txBody>
                    <a:bodyPr/>
                    <a:lstStyle/>
                    <a:p>
                      <a:pPr algn="ctr" rtl="0">
                        <a:lnSpc>
                          <a:spcPct val="90000"/>
                        </a:lnSpc>
                        <a:spcAft>
                          <a:spcPts val="1000"/>
                        </a:spcAft>
                      </a:pPr>
                      <a:r>
                        <a:rPr lang="fa-IR" sz="1800" kern="1200" dirty="0">
                          <a:solidFill>
                            <a:schemeClr val="dk1"/>
                          </a:solidFill>
                          <a:effectLst/>
                          <a:latin typeface="+mn-lt"/>
                          <a:ea typeface="+mn-ea"/>
                          <a:cs typeface="B Koodak" panose="00000700000000000000" pitchFamily="2" charset="-78"/>
                        </a:rPr>
                        <a:t>اولویت اول</a:t>
                      </a:r>
                      <a:endParaRPr lang="en-US" sz="18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90000"/>
                        </a:lnSpc>
                        <a:spcAft>
                          <a:spcPts val="1000"/>
                        </a:spcAft>
                      </a:pPr>
                      <a:r>
                        <a:rPr lang="fa-IR" sz="1800" kern="1200" dirty="0">
                          <a:solidFill>
                            <a:schemeClr val="dk1"/>
                          </a:solidFill>
                          <a:effectLst/>
                          <a:latin typeface="+mn-lt"/>
                          <a:ea typeface="+mn-ea"/>
                          <a:cs typeface="B Koodak" panose="00000700000000000000" pitchFamily="2" charset="-78"/>
                        </a:rPr>
                        <a:t>سازمان صنعت، معدن و تجارت</a:t>
                      </a:r>
                      <a:endParaRPr lang="en-US" sz="1800" kern="1200" dirty="0">
                        <a:solidFill>
                          <a:schemeClr val="dk1"/>
                        </a:solidFill>
                        <a:effectLst/>
                        <a:latin typeface="+mn-lt"/>
                        <a:ea typeface="+mn-ea"/>
                        <a:cs typeface="B Koodak" panose="00000700000000000000" pitchFamily="2" charset="-78"/>
                      </a:endParaRPr>
                    </a:p>
                  </a:txBody>
                  <a:tcPr marL="68580" marR="68580" marT="0" marB="0" anchor="ctr"/>
                </a:tc>
                <a:extLst>
                  <a:ext uri="{0D108BD9-81ED-4DB2-BD59-A6C34878D82A}">
                    <a16:rowId xmlns:a16="http://schemas.microsoft.com/office/drawing/2014/main" val="3156652537"/>
                  </a:ext>
                </a:extLst>
              </a:tr>
              <a:tr h="1207125">
                <a:tc>
                  <a:txBody>
                    <a:bodyPr/>
                    <a:lstStyle/>
                    <a:p>
                      <a:pPr algn="ctr" rtl="1">
                        <a:lnSpc>
                          <a:spcPct val="115000"/>
                        </a:lnSpc>
                        <a:spcAft>
                          <a:spcPts val="0"/>
                        </a:spcAft>
                      </a:pPr>
                      <a:r>
                        <a:rPr lang="fa-IR" sz="1400" dirty="0">
                          <a:effectLst/>
                          <a:latin typeface="Calibri" panose="020F0502020204030204" pitchFamily="34" charset="0"/>
                          <a:ea typeface="Calibri" panose="020F0502020204030204" pitchFamily="34" charset="0"/>
                          <a:cs typeface="B Koodak" panose="00000700000000000000" pitchFamily="2" charset="-78"/>
                        </a:rPr>
                        <a:t>17</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56752" marR="56752" marT="0" marB="0" anchor="ctr"/>
                </a:tc>
                <a:tc>
                  <a:txBody>
                    <a:bodyPr/>
                    <a:lstStyle/>
                    <a:p>
                      <a:pPr algn="justLow" rtl="1" fontAlgn="base">
                        <a:lnSpc>
                          <a:spcPct val="90000"/>
                        </a:lnSpc>
                        <a:spcAft>
                          <a:spcPts val="1000"/>
                        </a:spcAft>
                      </a:pPr>
                      <a:r>
                        <a:rPr lang="fa-IR" sz="1800" kern="1200" dirty="0">
                          <a:solidFill>
                            <a:schemeClr val="dk1"/>
                          </a:solidFill>
                          <a:effectLst/>
                          <a:latin typeface="+mn-lt"/>
                          <a:ea typeface="+mn-ea"/>
                          <a:cs typeface="B Koodak" panose="00000700000000000000" pitchFamily="2" charset="-78"/>
                        </a:rPr>
                        <a:t>ایجاد بنگاه تأمین مواد اولیه و خام، جمع‌آوري، بازاريابي و عرضة مصنوعات دستي</a:t>
                      </a:r>
                      <a:endParaRPr lang="en-US" sz="18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fontAlgn="base">
                        <a:lnSpc>
                          <a:spcPct val="90000"/>
                        </a:lnSpc>
                        <a:spcAft>
                          <a:spcPts val="1000"/>
                        </a:spcAft>
                      </a:pPr>
                      <a:r>
                        <a:rPr lang="fa-IR" sz="1800" kern="1200" dirty="0">
                          <a:solidFill>
                            <a:schemeClr val="dk1"/>
                          </a:solidFill>
                          <a:effectLst/>
                          <a:latin typeface="+mn-lt"/>
                          <a:ea typeface="+mn-ea"/>
                          <a:cs typeface="B Koodak" panose="00000700000000000000" pitchFamily="2" charset="-78"/>
                        </a:rPr>
                        <a:t>3000</a:t>
                      </a:r>
                      <a:endParaRPr lang="en-US" sz="18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90000"/>
                        </a:lnSpc>
                        <a:spcAft>
                          <a:spcPts val="1000"/>
                        </a:spcAft>
                      </a:pPr>
                      <a:r>
                        <a:rPr lang="fa-IR" sz="1800" kern="1200" dirty="0">
                          <a:solidFill>
                            <a:schemeClr val="dk1"/>
                          </a:solidFill>
                          <a:effectLst/>
                          <a:latin typeface="+mn-lt"/>
                          <a:ea typeface="+mn-ea"/>
                          <a:cs typeface="B Koodak" panose="00000700000000000000" pitchFamily="2" charset="-78"/>
                        </a:rPr>
                        <a:t>6</a:t>
                      </a:r>
                      <a:endParaRPr lang="en-US" sz="18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fontAlgn="base">
                        <a:lnSpc>
                          <a:spcPct val="90000"/>
                        </a:lnSpc>
                        <a:spcAft>
                          <a:spcPts val="1000"/>
                        </a:spcAft>
                      </a:pPr>
                      <a:r>
                        <a:rPr lang="fa-IR" sz="1800" kern="1200" dirty="0">
                          <a:solidFill>
                            <a:schemeClr val="dk1"/>
                          </a:solidFill>
                          <a:effectLst/>
                          <a:latin typeface="+mn-lt"/>
                          <a:ea typeface="+mn-ea"/>
                          <a:cs typeface="B Koodak" panose="00000700000000000000" pitchFamily="2" charset="-78"/>
                        </a:rPr>
                        <a:t>ویر، بویین</a:t>
                      </a:r>
                      <a:endParaRPr lang="en-US" sz="18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lang="fa-IR" sz="1800" kern="1200" dirty="0">
                          <a:solidFill>
                            <a:schemeClr val="dk1"/>
                          </a:solidFill>
                          <a:effectLst/>
                          <a:latin typeface="+mn-lt"/>
                          <a:ea typeface="+mn-ea"/>
                          <a:cs typeface="B Koodak" panose="00000700000000000000" pitchFamily="2" charset="-78"/>
                        </a:rPr>
                        <a:t>صنعت (با اولویت صنایع تبدیلی و تکمیلی) و معدن</a:t>
                      </a:r>
                      <a:endParaRPr lang="en-US" sz="1800" kern="1200" dirty="0">
                        <a:solidFill>
                          <a:schemeClr val="dk1"/>
                        </a:solidFill>
                        <a:effectLst/>
                        <a:latin typeface="+mn-lt"/>
                        <a:ea typeface="+mn-ea"/>
                        <a:cs typeface="B Koodak" panose="00000700000000000000" pitchFamily="2" charset="-78"/>
                      </a:endParaRPr>
                    </a:p>
                  </a:txBody>
                  <a:tcPr marL="56752" marR="56752" marT="0" marB="0" anchor="ctr"/>
                </a:tc>
                <a:tc>
                  <a:txBody>
                    <a:bodyPr/>
                    <a:lstStyle/>
                    <a:p>
                      <a:pPr algn="ctr" rtl="0">
                        <a:lnSpc>
                          <a:spcPct val="90000"/>
                        </a:lnSpc>
                        <a:spcAft>
                          <a:spcPts val="1000"/>
                        </a:spcAft>
                      </a:pPr>
                      <a:r>
                        <a:rPr lang="fa-IR" sz="1800" kern="1200" dirty="0">
                          <a:solidFill>
                            <a:schemeClr val="dk1"/>
                          </a:solidFill>
                          <a:effectLst/>
                          <a:latin typeface="+mn-lt"/>
                          <a:ea typeface="+mn-ea"/>
                          <a:cs typeface="B Koodak" panose="00000700000000000000" pitchFamily="2" charset="-78"/>
                        </a:rPr>
                        <a:t>اولویت اول</a:t>
                      </a:r>
                      <a:endParaRPr lang="en-US" sz="18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90000"/>
                        </a:lnSpc>
                        <a:spcAft>
                          <a:spcPts val="1000"/>
                        </a:spcAft>
                      </a:pPr>
                      <a:r>
                        <a:rPr lang="fa-IR" sz="1800" kern="1200" dirty="0">
                          <a:solidFill>
                            <a:schemeClr val="dk1"/>
                          </a:solidFill>
                          <a:effectLst/>
                          <a:latin typeface="+mn-lt"/>
                          <a:ea typeface="+mn-ea"/>
                          <a:cs typeface="B Koodak" panose="00000700000000000000" pitchFamily="2" charset="-78"/>
                        </a:rPr>
                        <a:t>سازمان صنعت، معدن و تجارت</a:t>
                      </a:r>
                      <a:endParaRPr lang="en-US" sz="1800" kern="1200" dirty="0">
                        <a:solidFill>
                          <a:schemeClr val="dk1"/>
                        </a:solidFill>
                        <a:effectLst/>
                        <a:latin typeface="+mn-lt"/>
                        <a:ea typeface="+mn-ea"/>
                        <a:cs typeface="B Koodak" panose="00000700000000000000" pitchFamily="2" charset="-78"/>
                      </a:endParaRPr>
                    </a:p>
                  </a:txBody>
                  <a:tcPr marL="68580" marR="68580" marT="0" marB="0" anchor="ctr"/>
                </a:tc>
                <a:extLst>
                  <a:ext uri="{0D108BD9-81ED-4DB2-BD59-A6C34878D82A}">
                    <a16:rowId xmlns:a16="http://schemas.microsoft.com/office/drawing/2014/main" val="310583350"/>
                  </a:ext>
                </a:extLst>
              </a:tr>
              <a:tr h="1207125">
                <a:tc>
                  <a:txBody>
                    <a:bodyPr/>
                    <a:lstStyle/>
                    <a:p>
                      <a:pPr algn="ctr" rtl="1">
                        <a:lnSpc>
                          <a:spcPct val="115000"/>
                        </a:lnSpc>
                        <a:spcAft>
                          <a:spcPts val="0"/>
                        </a:spcAft>
                      </a:pPr>
                      <a:r>
                        <a:rPr lang="fa-IR" sz="1400" dirty="0">
                          <a:effectLst/>
                          <a:latin typeface="Calibri" panose="020F0502020204030204" pitchFamily="34" charset="0"/>
                          <a:ea typeface="Calibri" panose="020F0502020204030204" pitchFamily="34" charset="0"/>
                          <a:cs typeface="B Koodak" panose="00000700000000000000" pitchFamily="2" charset="-78"/>
                        </a:rPr>
                        <a:t>18</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56752" marR="56752" marT="0" marB="0" anchor="ctr"/>
                </a:tc>
                <a:tc>
                  <a:txBody>
                    <a:bodyPr/>
                    <a:lstStyle/>
                    <a:p>
                      <a:pPr algn="just" rtl="1" fontAlgn="base">
                        <a:lnSpc>
                          <a:spcPct val="90000"/>
                        </a:lnSpc>
                        <a:spcAft>
                          <a:spcPts val="1000"/>
                        </a:spcAft>
                      </a:pPr>
                      <a:r>
                        <a:rPr lang="ar-SA" sz="1800" kern="1200" dirty="0">
                          <a:solidFill>
                            <a:schemeClr val="dk1"/>
                          </a:solidFill>
                          <a:effectLst/>
                          <a:latin typeface="+mn-lt"/>
                          <a:ea typeface="+mn-ea"/>
                          <a:cs typeface="B Koodak" panose="00000700000000000000" pitchFamily="2" charset="-78"/>
                        </a:rPr>
                        <a:t>ایجاد رشته‌های جدید آموزشی در مدارس کار و دانش شهر سلطانیه (گیاهان دارویی، کشاورزی و...)</a:t>
                      </a:r>
                      <a:endParaRPr lang="en-US" sz="18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fontAlgn="base">
                        <a:lnSpc>
                          <a:spcPct val="90000"/>
                        </a:lnSpc>
                        <a:spcAft>
                          <a:spcPts val="1000"/>
                        </a:spcAft>
                      </a:pPr>
                      <a:r>
                        <a:rPr lang="fa-IR" sz="1800" kern="1200">
                          <a:solidFill>
                            <a:schemeClr val="dk1"/>
                          </a:solidFill>
                          <a:effectLst/>
                          <a:latin typeface="+mn-lt"/>
                          <a:ea typeface="+mn-ea"/>
                          <a:cs typeface="B Koodak" panose="00000700000000000000" pitchFamily="2" charset="-78"/>
                        </a:rPr>
                        <a:t>1000</a:t>
                      </a:r>
                      <a:endParaRPr lang="en-US" sz="1800" kern="120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90000"/>
                        </a:lnSpc>
                        <a:spcAft>
                          <a:spcPts val="1000"/>
                        </a:spcAft>
                      </a:pPr>
                      <a:r>
                        <a:rPr lang="fa-IR" sz="1800" kern="1200">
                          <a:solidFill>
                            <a:schemeClr val="dk1"/>
                          </a:solidFill>
                          <a:effectLst/>
                          <a:latin typeface="+mn-lt"/>
                          <a:ea typeface="+mn-ea"/>
                          <a:cs typeface="B Koodak" panose="00000700000000000000" pitchFamily="2" charset="-78"/>
                        </a:rPr>
                        <a:t> </a:t>
                      </a:r>
                      <a:endParaRPr lang="en-US" sz="1800" kern="120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fontAlgn="base">
                        <a:lnSpc>
                          <a:spcPct val="90000"/>
                        </a:lnSpc>
                        <a:spcAft>
                          <a:spcPts val="1000"/>
                        </a:spcAft>
                      </a:pPr>
                      <a:r>
                        <a:rPr lang="fa-IR" sz="1800" kern="1200">
                          <a:solidFill>
                            <a:schemeClr val="dk1"/>
                          </a:solidFill>
                          <a:effectLst/>
                          <a:latin typeface="+mn-lt"/>
                          <a:ea typeface="+mn-ea"/>
                          <a:cs typeface="B Koodak" panose="00000700000000000000" pitchFamily="2" charset="-78"/>
                        </a:rPr>
                        <a:t>شهر سلطانیه</a:t>
                      </a:r>
                      <a:endParaRPr lang="en-US" sz="1800" kern="120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90000"/>
                        </a:lnSpc>
                        <a:spcAft>
                          <a:spcPts val="1000"/>
                        </a:spcAft>
                      </a:pPr>
                      <a:r>
                        <a:rPr lang="fa-IR" sz="1800" kern="1200">
                          <a:solidFill>
                            <a:schemeClr val="dk1"/>
                          </a:solidFill>
                          <a:effectLst/>
                          <a:latin typeface="+mn-lt"/>
                          <a:ea typeface="+mn-ea"/>
                          <a:cs typeface="B Koodak" panose="00000700000000000000" pitchFamily="2" charset="-78"/>
                        </a:rPr>
                        <a:t>آموزش</a:t>
                      </a:r>
                      <a:endParaRPr lang="en-US" sz="1800" kern="120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0">
                        <a:lnSpc>
                          <a:spcPct val="90000"/>
                        </a:lnSpc>
                        <a:spcAft>
                          <a:spcPts val="1000"/>
                        </a:spcAft>
                      </a:pPr>
                      <a:r>
                        <a:rPr lang="fa-IR" sz="1800" kern="1200">
                          <a:solidFill>
                            <a:schemeClr val="dk1"/>
                          </a:solidFill>
                          <a:effectLst/>
                          <a:latin typeface="+mn-lt"/>
                          <a:ea typeface="+mn-ea"/>
                          <a:cs typeface="B Koodak" panose="00000700000000000000" pitchFamily="2" charset="-78"/>
                        </a:rPr>
                        <a:t>اولویت دوم</a:t>
                      </a:r>
                      <a:endParaRPr lang="en-US" sz="1800" kern="120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90000"/>
                        </a:lnSpc>
                        <a:spcAft>
                          <a:spcPts val="1000"/>
                        </a:spcAft>
                      </a:pPr>
                      <a:r>
                        <a:rPr lang="fa-IR" sz="1800" kern="1200">
                          <a:solidFill>
                            <a:schemeClr val="dk1"/>
                          </a:solidFill>
                          <a:effectLst/>
                          <a:latin typeface="+mn-lt"/>
                          <a:ea typeface="+mn-ea"/>
                          <a:cs typeface="B Koodak" panose="00000700000000000000" pitchFamily="2" charset="-78"/>
                        </a:rPr>
                        <a:t>ادارة کل آموزش و پرورش</a:t>
                      </a:r>
                      <a:endParaRPr lang="en-US" sz="1800" kern="1200">
                        <a:solidFill>
                          <a:schemeClr val="dk1"/>
                        </a:solidFill>
                        <a:effectLst/>
                        <a:latin typeface="+mn-lt"/>
                        <a:ea typeface="+mn-ea"/>
                        <a:cs typeface="B Koodak" panose="00000700000000000000" pitchFamily="2" charset="-78"/>
                      </a:endParaRPr>
                    </a:p>
                  </a:txBody>
                  <a:tcPr marL="68580" marR="68580" marT="0" marB="0" anchor="ctr"/>
                </a:tc>
                <a:extLst>
                  <a:ext uri="{0D108BD9-81ED-4DB2-BD59-A6C34878D82A}">
                    <a16:rowId xmlns:a16="http://schemas.microsoft.com/office/drawing/2014/main" val="3748114349"/>
                  </a:ext>
                </a:extLst>
              </a:tr>
              <a:tr h="1506825">
                <a:tc>
                  <a:txBody>
                    <a:bodyPr/>
                    <a:lstStyle/>
                    <a:p>
                      <a:pPr algn="ctr" rtl="1">
                        <a:lnSpc>
                          <a:spcPct val="115000"/>
                        </a:lnSpc>
                        <a:spcAft>
                          <a:spcPts val="0"/>
                        </a:spcAft>
                      </a:pPr>
                      <a:r>
                        <a:rPr lang="fa-IR" sz="1400" dirty="0">
                          <a:effectLst/>
                          <a:latin typeface="Calibri" panose="020F0502020204030204" pitchFamily="34" charset="0"/>
                          <a:ea typeface="Calibri" panose="020F0502020204030204" pitchFamily="34" charset="0"/>
                          <a:cs typeface="B Koodak" panose="00000700000000000000" pitchFamily="2" charset="-78"/>
                        </a:rPr>
                        <a:t>19</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56752" marR="56752" marT="0" marB="0" anchor="ctr"/>
                </a:tc>
                <a:tc>
                  <a:txBody>
                    <a:bodyPr/>
                    <a:lstStyle/>
                    <a:p>
                      <a:pPr algn="just" rtl="1" fontAlgn="base">
                        <a:lnSpc>
                          <a:spcPct val="90000"/>
                        </a:lnSpc>
                        <a:spcAft>
                          <a:spcPts val="1000"/>
                        </a:spcAft>
                      </a:pPr>
                      <a:r>
                        <a:rPr lang="fa-IR" sz="1800" kern="1200" dirty="0">
                          <a:solidFill>
                            <a:schemeClr val="dk1"/>
                          </a:solidFill>
                          <a:effectLst/>
                          <a:latin typeface="+mn-lt"/>
                          <a:ea typeface="+mn-ea"/>
                          <a:cs typeface="B Koodak" panose="00000700000000000000" pitchFamily="2" charset="-78"/>
                        </a:rPr>
                        <a:t>آموزش جامعة محلی و تسهیلگری اجتماعی برای توانمندسازی افراد و نحوة استفاده از قابلیت ها و امکانات موجود</a:t>
                      </a:r>
                      <a:endParaRPr lang="en-US" sz="18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fontAlgn="base">
                        <a:lnSpc>
                          <a:spcPct val="90000"/>
                        </a:lnSpc>
                        <a:spcAft>
                          <a:spcPts val="1000"/>
                        </a:spcAft>
                      </a:pPr>
                      <a:r>
                        <a:rPr lang="fa-IR" sz="1800" kern="1200" dirty="0">
                          <a:solidFill>
                            <a:schemeClr val="dk1"/>
                          </a:solidFill>
                          <a:effectLst/>
                          <a:latin typeface="+mn-lt"/>
                          <a:ea typeface="+mn-ea"/>
                          <a:cs typeface="B Koodak" panose="00000700000000000000" pitchFamily="2" charset="-78"/>
                        </a:rPr>
                        <a:t>1050</a:t>
                      </a:r>
                      <a:endParaRPr lang="en-US" sz="18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90000"/>
                        </a:lnSpc>
                        <a:spcAft>
                          <a:spcPts val="1000"/>
                        </a:spcAft>
                      </a:pPr>
                      <a:r>
                        <a:rPr lang="fa-IR" sz="1800" kern="1200" dirty="0">
                          <a:solidFill>
                            <a:schemeClr val="dk1"/>
                          </a:solidFill>
                          <a:effectLst/>
                          <a:latin typeface="+mn-lt"/>
                          <a:ea typeface="+mn-ea"/>
                          <a:cs typeface="B Koodak" panose="00000700000000000000" pitchFamily="2" charset="-78"/>
                        </a:rPr>
                        <a:t>6</a:t>
                      </a:r>
                      <a:endParaRPr lang="en-US" sz="18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fontAlgn="base">
                        <a:lnSpc>
                          <a:spcPct val="90000"/>
                        </a:lnSpc>
                        <a:spcAft>
                          <a:spcPts val="1000"/>
                        </a:spcAft>
                      </a:pPr>
                      <a:r>
                        <a:rPr lang="fa-IR" sz="1800" kern="1200" dirty="0">
                          <a:solidFill>
                            <a:schemeClr val="dk1"/>
                          </a:solidFill>
                          <a:effectLst/>
                          <a:latin typeface="+mn-lt"/>
                          <a:ea typeface="+mn-ea"/>
                          <a:cs typeface="B Koodak" panose="00000700000000000000" pitchFamily="2" charset="-78"/>
                        </a:rPr>
                        <a:t>تمام روستاها</a:t>
                      </a:r>
                      <a:endParaRPr lang="en-US" sz="18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90000"/>
                        </a:lnSpc>
                        <a:spcAft>
                          <a:spcPts val="1000"/>
                        </a:spcAft>
                      </a:pPr>
                      <a:r>
                        <a:rPr lang="fa-IR" sz="1800" kern="1200" dirty="0">
                          <a:solidFill>
                            <a:schemeClr val="dk1"/>
                          </a:solidFill>
                          <a:effectLst/>
                          <a:latin typeface="+mn-lt"/>
                          <a:ea typeface="+mn-ea"/>
                          <a:cs typeface="B Koodak" panose="00000700000000000000" pitchFamily="2" charset="-78"/>
                        </a:rPr>
                        <a:t>آموزش</a:t>
                      </a:r>
                      <a:endParaRPr lang="en-US" sz="18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0">
                        <a:lnSpc>
                          <a:spcPct val="90000"/>
                        </a:lnSpc>
                        <a:spcAft>
                          <a:spcPts val="1000"/>
                        </a:spcAft>
                      </a:pPr>
                      <a:r>
                        <a:rPr lang="fa-IR" sz="1800" kern="1200" dirty="0">
                          <a:solidFill>
                            <a:schemeClr val="dk1"/>
                          </a:solidFill>
                          <a:effectLst/>
                          <a:latin typeface="+mn-lt"/>
                          <a:ea typeface="+mn-ea"/>
                          <a:cs typeface="B Koodak" panose="00000700000000000000" pitchFamily="2" charset="-78"/>
                        </a:rPr>
                        <a:t>اولویت اول</a:t>
                      </a:r>
                      <a:endParaRPr lang="en-US" sz="18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90000"/>
                        </a:lnSpc>
                        <a:spcAft>
                          <a:spcPts val="1000"/>
                        </a:spcAft>
                      </a:pPr>
                      <a:r>
                        <a:rPr lang="fa-IR" sz="1800" kern="1200" dirty="0">
                          <a:solidFill>
                            <a:schemeClr val="dk1"/>
                          </a:solidFill>
                          <a:effectLst/>
                          <a:latin typeface="+mn-lt"/>
                          <a:ea typeface="+mn-ea"/>
                          <a:cs typeface="B Koodak" panose="00000700000000000000" pitchFamily="2" charset="-78"/>
                        </a:rPr>
                        <a:t>اداره کل تعاون، کار و رفاه اجتماعی</a:t>
                      </a:r>
                      <a:endParaRPr lang="en-US" sz="1800" kern="1200" dirty="0">
                        <a:solidFill>
                          <a:schemeClr val="dk1"/>
                        </a:solidFill>
                        <a:effectLst/>
                        <a:latin typeface="+mn-lt"/>
                        <a:ea typeface="+mn-ea"/>
                        <a:cs typeface="B Koodak" panose="00000700000000000000" pitchFamily="2" charset="-78"/>
                      </a:endParaRPr>
                    </a:p>
                  </a:txBody>
                  <a:tcPr marL="68580" marR="68580" marT="0" marB="0" anchor="ctr"/>
                </a:tc>
                <a:extLst>
                  <a:ext uri="{0D108BD9-81ED-4DB2-BD59-A6C34878D82A}">
                    <a16:rowId xmlns:a16="http://schemas.microsoft.com/office/drawing/2014/main" val="2591596933"/>
                  </a:ext>
                </a:extLst>
              </a:tr>
            </a:tbl>
          </a:graphicData>
        </a:graphic>
      </p:graphicFrame>
    </p:spTree>
    <p:extLst>
      <p:ext uri="{BB962C8B-B14F-4D97-AF65-F5344CB8AC3E}">
        <p14:creationId xmlns:p14="http://schemas.microsoft.com/office/powerpoint/2010/main" val="3764573920"/>
      </p:ext>
    </p:extLst>
  </p:cSld>
  <p:clrMapOvr>
    <a:masterClrMapping/>
  </p:clrMapOvr>
  <p:transition spd="slow">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Table 3"/>
          <p:cNvGraphicFramePr>
            <a:graphicFrameLocks noGrp="1"/>
          </p:cNvGraphicFramePr>
          <p:nvPr>
            <p:extLst>
              <p:ext uri="{D42A27DB-BD31-4B8C-83A1-F6EECF244321}">
                <p14:modId xmlns:p14="http://schemas.microsoft.com/office/powerpoint/2010/main" val="433364276"/>
              </p:ext>
            </p:extLst>
          </p:nvPr>
        </p:nvGraphicFramePr>
        <p:xfrm>
          <a:off x="209550" y="191174"/>
          <a:ext cx="8724900" cy="6475651"/>
        </p:xfrm>
        <a:graphic>
          <a:graphicData uri="http://schemas.openxmlformats.org/drawingml/2006/table">
            <a:tbl>
              <a:tblPr rtl="1" firstRow="1" firstCol="1" bandRow="1">
                <a:tableStyleId>{00A15C55-8517-42AA-B614-E9B94910E393}</a:tableStyleId>
              </a:tblPr>
              <a:tblGrid>
                <a:gridCol w="689136">
                  <a:extLst>
                    <a:ext uri="{9D8B030D-6E8A-4147-A177-3AD203B41FA5}">
                      <a16:colId xmlns:a16="http://schemas.microsoft.com/office/drawing/2014/main" val="353603724"/>
                    </a:ext>
                  </a:extLst>
                </a:gridCol>
                <a:gridCol w="1612395">
                  <a:extLst>
                    <a:ext uri="{9D8B030D-6E8A-4147-A177-3AD203B41FA5}">
                      <a16:colId xmlns:a16="http://schemas.microsoft.com/office/drawing/2014/main" val="4062965020"/>
                    </a:ext>
                  </a:extLst>
                </a:gridCol>
                <a:gridCol w="878767">
                  <a:extLst>
                    <a:ext uri="{9D8B030D-6E8A-4147-A177-3AD203B41FA5}">
                      <a16:colId xmlns:a16="http://schemas.microsoft.com/office/drawing/2014/main" val="311580207"/>
                    </a:ext>
                  </a:extLst>
                </a:gridCol>
                <a:gridCol w="526697">
                  <a:extLst>
                    <a:ext uri="{9D8B030D-6E8A-4147-A177-3AD203B41FA5}">
                      <a16:colId xmlns:a16="http://schemas.microsoft.com/office/drawing/2014/main" val="1604050607"/>
                    </a:ext>
                  </a:extLst>
                </a:gridCol>
                <a:gridCol w="1569098">
                  <a:extLst>
                    <a:ext uri="{9D8B030D-6E8A-4147-A177-3AD203B41FA5}">
                      <a16:colId xmlns:a16="http://schemas.microsoft.com/office/drawing/2014/main" val="273673842"/>
                    </a:ext>
                  </a:extLst>
                </a:gridCol>
                <a:gridCol w="1168196">
                  <a:extLst>
                    <a:ext uri="{9D8B030D-6E8A-4147-A177-3AD203B41FA5}">
                      <a16:colId xmlns:a16="http://schemas.microsoft.com/office/drawing/2014/main" val="694641889"/>
                    </a:ext>
                  </a:extLst>
                </a:gridCol>
                <a:gridCol w="775662">
                  <a:extLst>
                    <a:ext uri="{9D8B030D-6E8A-4147-A177-3AD203B41FA5}">
                      <a16:colId xmlns:a16="http://schemas.microsoft.com/office/drawing/2014/main" val="2417437388"/>
                    </a:ext>
                  </a:extLst>
                </a:gridCol>
                <a:gridCol w="1504949">
                  <a:extLst>
                    <a:ext uri="{9D8B030D-6E8A-4147-A177-3AD203B41FA5}">
                      <a16:colId xmlns:a16="http://schemas.microsoft.com/office/drawing/2014/main" val="1445230973"/>
                    </a:ext>
                  </a:extLst>
                </a:gridCol>
              </a:tblGrid>
              <a:tr h="838200">
                <a:tc>
                  <a:txBody>
                    <a:bodyPr/>
                    <a:lstStyle/>
                    <a:p>
                      <a:pPr algn="ctr" rtl="1">
                        <a:lnSpc>
                          <a:spcPct val="115000"/>
                        </a:lnSpc>
                        <a:spcAft>
                          <a:spcPts val="0"/>
                        </a:spcAft>
                      </a:pPr>
                      <a:r>
                        <a:rPr lang="fa-IR" sz="1100">
                          <a:effectLst/>
                          <a:cs typeface="B Koodak" panose="00000700000000000000" pitchFamily="2" charset="-78"/>
                        </a:rPr>
                        <a:t>ردیف</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100" dirty="0">
                          <a:effectLst/>
                          <a:cs typeface="B Koodak" panose="00000700000000000000" pitchFamily="2" charset="-78"/>
                        </a:rPr>
                        <a:t>عنوان طرح</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100">
                          <a:effectLst/>
                          <a:cs typeface="B Koodak" panose="00000700000000000000" pitchFamily="2" charset="-78"/>
                        </a:rPr>
                        <a:t>اعتبار مورد نیاز</a:t>
                      </a:r>
                      <a:endParaRPr lang="en-US" sz="1400">
                        <a:effectLst/>
                        <a:cs typeface="B Koodak" panose="00000700000000000000" pitchFamily="2" charset="-78"/>
                      </a:endParaRPr>
                    </a:p>
                    <a:p>
                      <a:pPr algn="ctr" rtl="1">
                        <a:lnSpc>
                          <a:spcPct val="115000"/>
                        </a:lnSpc>
                        <a:spcAft>
                          <a:spcPts val="0"/>
                        </a:spcAft>
                      </a:pPr>
                      <a:r>
                        <a:rPr lang="fa-IR" sz="1100">
                          <a:effectLst/>
                          <a:cs typeface="B Koodak" panose="00000700000000000000" pitchFamily="2" charset="-78"/>
                        </a:rPr>
                        <a:t>میلیون ریال</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100">
                          <a:effectLst/>
                          <a:cs typeface="B Koodak" panose="00000700000000000000" pitchFamily="2" charset="-78"/>
                        </a:rPr>
                        <a:t>میزان</a:t>
                      </a:r>
                      <a:endParaRPr lang="en-US" sz="1400">
                        <a:effectLst/>
                        <a:cs typeface="B Koodak" panose="00000700000000000000" pitchFamily="2" charset="-78"/>
                      </a:endParaRPr>
                    </a:p>
                    <a:p>
                      <a:pPr algn="ctr" rtl="1">
                        <a:lnSpc>
                          <a:spcPct val="115000"/>
                        </a:lnSpc>
                        <a:spcAft>
                          <a:spcPts val="0"/>
                        </a:spcAft>
                      </a:pPr>
                      <a:r>
                        <a:rPr lang="fa-IR" sz="1100">
                          <a:effectLst/>
                          <a:cs typeface="B Koodak" panose="00000700000000000000" pitchFamily="2" charset="-78"/>
                        </a:rPr>
                        <a:t>اشتغال نفر</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100" dirty="0">
                          <a:effectLst/>
                          <a:cs typeface="B Koodak" panose="00000700000000000000" pitchFamily="2" charset="-78"/>
                        </a:rPr>
                        <a:t>محل اجرا</a:t>
                      </a:r>
                      <a:endParaRPr lang="en-US" sz="1400" dirty="0">
                        <a:effectLst/>
                        <a:cs typeface="B Koodak" panose="00000700000000000000" pitchFamily="2" charset="-78"/>
                      </a:endParaRPr>
                    </a:p>
                    <a:p>
                      <a:pPr algn="ctr" rtl="1">
                        <a:lnSpc>
                          <a:spcPct val="115000"/>
                        </a:lnSpc>
                        <a:spcAft>
                          <a:spcPts val="0"/>
                        </a:spcAft>
                      </a:pPr>
                      <a:r>
                        <a:rPr lang="fa-IR" sz="1100" dirty="0">
                          <a:effectLst/>
                          <a:cs typeface="B Koodak" panose="00000700000000000000" pitchFamily="2" charset="-78"/>
                        </a:rPr>
                        <a:t>نام روستا</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100" dirty="0">
                          <a:effectLst/>
                          <a:cs typeface="B Koodak" panose="00000700000000000000" pitchFamily="2" charset="-78"/>
                        </a:rPr>
                        <a:t>کد موضوعی طرح 2</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100">
                          <a:effectLst/>
                          <a:cs typeface="B Koodak" panose="00000700000000000000" pitchFamily="2" charset="-78"/>
                        </a:rPr>
                        <a:t>الویت طرح در سطح بخش 4</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r>
                        <a:rPr lang="fa-IR" sz="1100" dirty="0">
                          <a:effectLst/>
                          <a:cs typeface="B Koodak" panose="00000700000000000000" pitchFamily="2" charset="-78"/>
                        </a:rPr>
                        <a:t>کد دستگاه اجرائی مرتبط 5</a:t>
                      </a:r>
                      <a:endParaRPr lang="en-US" sz="1600" dirty="0"/>
                    </a:p>
                  </a:txBody>
                  <a:tcPr marL="68580" marR="68580" marT="0" marB="0" anchor="ctr"/>
                </a:tc>
                <a:extLst>
                  <a:ext uri="{0D108BD9-81ED-4DB2-BD59-A6C34878D82A}">
                    <a16:rowId xmlns:a16="http://schemas.microsoft.com/office/drawing/2014/main" val="2632779955"/>
                  </a:ext>
                </a:extLst>
              </a:tr>
              <a:tr h="1119957">
                <a:tc>
                  <a:txBody>
                    <a:bodyPr/>
                    <a:lstStyle/>
                    <a:p>
                      <a:pPr algn="ctr" rtl="1">
                        <a:lnSpc>
                          <a:spcPct val="115000"/>
                        </a:lnSpc>
                        <a:spcAft>
                          <a:spcPts val="0"/>
                        </a:spcAft>
                      </a:pPr>
                      <a:r>
                        <a:rPr lang="fa-IR" sz="1400" dirty="0">
                          <a:effectLst/>
                          <a:latin typeface="Calibri" panose="020F0502020204030204" pitchFamily="34" charset="0"/>
                          <a:ea typeface="Calibri" panose="020F0502020204030204" pitchFamily="34" charset="0"/>
                          <a:cs typeface="B Koodak" panose="00000700000000000000" pitchFamily="2" charset="-78"/>
                        </a:rPr>
                        <a:t>20</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justLow" rtl="1">
                        <a:lnSpc>
                          <a:spcPct val="80000"/>
                        </a:lnSpc>
                        <a:spcAft>
                          <a:spcPts val="1000"/>
                        </a:spcAft>
                      </a:pPr>
                      <a:r>
                        <a:rPr lang="fa-IR" sz="1600" kern="1200" dirty="0">
                          <a:solidFill>
                            <a:schemeClr val="dk1"/>
                          </a:solidFill>
                          <a:effectLst/>
                          <a:latin typeface="+mn-lt"/>
                          <a:ea typeface="+mn-ea"/>
                          <a:cs typeface="B Koodak" panose="00000700000000000000" pitchFamily="2" charset="-78"/>
                        </a:rPr>
                        <a:t>ایجاد و تجهیز اقامتگاه‌های بومگردی</a:t>
                      </a:r>
                      <a:endParaRPr lang="en-US" sz="1600" kern="1200" dirty="0">
                        <a:solidFill>
                          <a:schemeClr val="dk1"/>
                        </a:solidFill>
                        <a:effectLst/>
                        <a:latin typeface="+mn-lt"/>
                        <a:ea typeface="+mn-ea"/>
                        <a:cs typeface="B Koodak" panose="00000700000000000000" pitchFamily="2" charset="-78"/>
                      </a:endParaRPr>
                    </a:p>
                    <a:p>
                      <a:pPr algn="justLow" rtl="1">
                        <a:lnSpc>
                          <a:spcPct val="80000"/>
                        </a:lnSpc>
                        <a:spcAft>
                          <a:spcPts val="1000"/>
                        </a:spcAft>
                      </a:pPr>
                      <a:r>
                        <a:rPr lang="fa-IR" sz="1600" kern="1200" dirty="0">
                          <a:solidFill>
                            <a:schemeClr val="dk1"/>
                          </a:solidFill>
                          <a:effectLst/>
                          <a:latin typeface="+mn-lt"/>
                          <a:ea typeface="+mn-ea"/>
                          <a:cs typeface="B Koodak" panose="00000700000000000000" pitchFamily="2" charset="-78"/>
                        </a:rPr>
                        <a:t>( 7 واحد )</a:t>
                      </a:r>
                      <a:endParaRPr lang="en-US" sz="16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80000"/>
                        </a:lnSpc>
                        <a:spcAft>
                          <a:spcPts val="1000"/>
                        </a:spcAft>
                      </a:pPr>
                      <a:r>
                        <a:rPr lang="fa-IR" sz="1600" kern="1200">
                          <a:solidFill>
                            <a:schemeClr val="dk1"/>
                          </a:solidFill>
                          <a:effectLst/>
                          <a:latin typeface="+mn-lt"/>
                          <a:ea typeface="+mn-ea"/>
                          <a:cs typeface="B Koodak" panose="00000700000000000000" pitchFamily="2" charset="-78"/>
                        </a:rPr>
                        <a:t>17500</a:t>
                      </a:r>
                      <a:endParaRPr lang="en-US" sz="1600" kern="120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80000"/>
                        </a:lnSpc>
                        <a:spcAft>
                          <a:spcPts val="1000"/>
                        </a:spcAft>
                      </a:pPr>
                      <a:r>
                        <a:rPr lang="fa-IR" sz="1600" kern="1200">
                          <a:solidFill>
                            <a:schemeClr val="dk1"/>
                          </a:solidFill>
                          <a:effectLst/>
                          <a:latin typeface="+mn-lt"/>
                          <a:ea typeface="+mn-ea"/>
                          <a:cs typeface="B Koodak" panose="00000700000000000000" pitchFamily="2" charset="-78"/>
                        </a:rPr>
                        <a:t>21</a:t>
                      </a:r>
                      <a:endParaRPr lang="en-US" sz="1600" kern="1200">
                        <a:solidFill>
                          <a:schemeClr val="dk1"/>
                        </a:solidFill>
                        <a:effectLst/>
                        <a:latin typeface="+mn-lt"/>
                        <a:ea typeface="+mn-ea"/>
                        <a:cs typeface="B Koodak" panose="00000700000000000000" pitchFamily="2" charset="-78"/>
                      </a:endParaRPr>
                    </a:p>
                  </a:txBody>
                  <a:tcPr marL="68580" marR="68580" marT="0" marB="0" anchor="ctr"/>
                </a:tc>
                <a:tc>
                  <a:txBody>
                    <a:bodyPr/>
                    <a:lstStyle/>
                    <a:p>
                      <a:pPr algn="justLow" rtl="1">
                        <a:lnSpc>
                          <a:spcPct val="80000"/>
                        </a:lnSpc>
                        <a:spcAft>
                          <a:spcPts val="1000"/>
                        </a:spcAft>
                      </a:pPr>
                      <a:r>
                        <a:rPr lang="fa-IR" sz="1600" kern="1200" dirty="0">
                          <a:solidFill>
                            <a:schemeClr val="dk1"/>
                          </a:solidFill>
                          <a:effectLst/>
                          <a:latin typeface="+mn-lt"/>
                          <a:ea typeface="+mn-ea"/>
                          <a:cs typeface="B Koodak" panose="00000700000000000000" pitchFamily="2" charset="-78"/>
                        </a:rPr>
                        <a:t>محور شمال شرق ( بویین، دوسنگان) محور گردشگری جنوب غربی  (ویر، سنبل آباد، اسدآباد، قیاسیه، چپدره )</a:t>
                      </a:r>
                      <a:endParaRPr lang="en-US" sz="16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just" defTabSz="914400" rtl="1" eaLnBrk="1" fontAlgn="base" latinLnBrk="0" hangingPunct="1">
                        <a:lnSpc>
                          <a:spcPct val="90000"/>
                        </a:lnSpc>
                        <a:spcAft>
                          <a:spcPts val="1000"/>
                        </a:spcAft>
                      </a:pPr>
                      <a:r>
                        <a:rPr lang="fa-IR" sz="1600" kern="1200" dirty="0">
                          <a:solidFill>
                            <a:schemeClr val="dk1"/>
                          </a:solidFill>
                          <a:effectLst/>
                          <a:latin typeface="+mn-lt"/>
                          <a:ea typeface="+mn-ea"/>
                          <a:cs typeface="B Koodak" panose="00000700000000000000" pitchFamily="2" charset="-78"/>
                        </a:rPr>
                        <a:t>گردشگری</a:t>
                      </a:r>
                      <a:endParaRPr lang="en-US" sz="16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80000"/>
                        </a:lnSpc>
                        <a:spcAft>
                          <a:spcPts val="1000"/>
                        </a:spcAft>
                      </a:pPr>
                      <a:r>
                        <a:rPr lang="fa-IR" sz="1600" kern="1200" dirty="0">
                          <a:solidFill>
                            <a:schemeClr val="dk1"/>
                          </a:solidFill>
                          <a:effectLst/>
                          <a:latin typeface="+mn-lt"/>
                          <a:ea typeface="+mn-ea"/>
                          <a:cs typeface="B Koodak" panose="00000700000000000000" pitchFamily="2" charset="-78"/>
                        </a:rPr>
                        <a:t>اولویت اول</a:t>
                      </a:r>
                      <a:endParaRPr lang="en-US" sz="16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80000"/>
                        </a:lnSpc>
                        <a:spcAft>
                          <a:spcPts val="1000"/>
                        </a:spcAft>
                      </a:pPr>
                      <a:r>
                        <a:rPr lang="fa-IR" sz="1600" kern="1200" dirty="0">
                          <a:solidFill>
                            <a:schemeClr val="dk1"/>
                          </a:solidFill>
                          <a:effectLst/>
                          <a:latin typeface="+mn-lt"/>
                          <a:ea typeface="+mn-ea"/>
                          <a:cs typeface="B Koodak" panose="00000700000000000000" pitchFamily="2" charset="-78"/>
                        </a:rPr>
                        <a:t>ادارة کل میراث فرهنگی، صنایع دستی و گردشگری</a:t>
                      </a:r>
                      <a:endParaRPr lang="en-US" sz="1600" kern="1200" dirty="0">
                        <a:solidFill>
                          <a:schemeClr val="dk1"/>
                        </a:solidFill>
                        <a:effectLst/>
                        <a:latin typeface="+mn-lt"/>
                        <a:ea typeface="+mn-ea"/>
                        <a:cs typeface="B Koodak" panose="00000700000000000000" pitchFamily="2" charset="-78"/>
                      </a:endParaRPr>
                    </a:p>
                  </a:txBody>
                  <a:tcPr marL="68580" marR="68580" marT="0" marB="0" anchor="ctr"/>
                </a:tc>
                <a:extLst>
                  <a:ext uri="{0D108BD9-81ED-4DB2-BD59-A6C34878D82A}">
                    <a16:rowId xmlns:a16="http://schemas.microsoft.com/office/drawing/2014/main" val="3403967552"/>
                  </a:ext>
                </a:extLst>
              </a:tr>
              <a:tr h="1119957">
                <a:tc>
                  <a:txBody>
                    <a:bodyPr/>
                    <a:lstStyle/>
                    <a:p>
                      <a:pPr algn="ctr" rtl="1">
                        <a:lnSpc>
                          <a:spcPct val="115000"/>
                        </a:lnSpc>
                        <a:spcAft>
                          <a:spcPts val="0"/>
                        </a:spcAft>
                      </a:pPr>
                      <a:r>
                        <a:rPr lang="fa-IR" sz="1400" dirty="0">
                          <a:effectLst/>
                          <a:latin typeface="Calibri" panose="020F0502020204030204" pitchFamily="34" charset="0"/>
                          <a:ea typeface="Calibri" panose="020F0502020204030204" pitchFamily="34" charset="0"/>
                          <a:cs typeface="B Koodak" panose="00000700000000000000" pitchFamily="2" charset="-78"/>
                        </a:rPr>
                        <a:t>21</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justLow" rtl="1">
                        <a:lnSpc>
                          <a:spcPct val="80000"/>
                        </a:lnSpc>
                        <a:spcAft>
                          <a:spcPts val="1000"/>
                        </a:spcAft>
                      </a:pPr>
                      <a:r>
                        <a:rPr lang="fa-IR" sz="1600" kern="1200" dirty="0">
                          <a:solidFill>
                            <a:schemeClr val="dk1"/>
                          </a:solidFill>
                          <a:effectLst/>
                          <a:latin typeface="+mn-lt"/>
                          <a:ea typeface="+mn-ea"/>
                          <a:cs typeface="B Koodak" panose="00000700000000000000" pitchFamily="2" charset="-78"/>
                        </a:rPr>
                        <a:t>ایجاد زیرساخت‌های عمومی – رفاهی گردشگری (ایجاد سایت گردشگری)</a:t>
                      </a:r>
                      <a:endParaRPr lang="en-US" sz="16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80000"/>
                        </a:lnSpc>
                        <a:spcAft>
                          <a:spcPts val="1000"/>
                        </a:spcAft>
                      </a:pPr>
                      <a:r>
                        <a:rPr lang="fa-IR" sz="1600" kern="1200">
                          <a:solidFill>
                            <a:schemeClr val="dk1"/>
                          </a:solidFill>
                          <a:effectLst/>
                          <a:latin typeface="+mn-lt"/>
                          <a:ea typeface="+mn-ea"/>
                          <a:cs typeface="B Koodak" panose="00000700000000000000" pitchFamily="2" charset="-78"/>
                        </a:rPr>
                        <a:t>5000</a:t>
                      </a:r>
                      <a:endParaRPr lang="en-US" sz="1600" kern="120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80000"/>
                        </a:lnSpc>
                        <a:spcAft>
                          <a:spcPts val="1000"/>
                        </a:spcAft>
                      </a:pPr>
                      <a:r>
                        <a:rPr lang="fa-IR" sz="1600" kern="1200">
                          <a:solidFill>
                            <a:schemeClr val="dk1"/>
                          </a:solidFill>
                          <a:effectLst/>
                          <a:latin typeface="+mn-lt"/>
                          <a:ea typeface="+mn-ea"/>
                          <a:cs typeface="B Koodak" panose="00000700000000000000" pitchFamily="2" charset="-78"/>
                        </a:rPr>
                        <a:t> </a:t>
                      </a:r>
                      <a:endParaRPr lang="en-US" sz="1600" kern="1200">
                        <a:solidFill>
                          <a:schemeClr val="dk1"/>
                        </a:solidFill>
                        <a:effectLst/>
                        <a:latin typeface="+mn-lt"/>
                        <a:ea typeface="+mn-ea"/>
                        <a:cs typeface="B Koodak" panose="00000700000000000000" pitchFamily="2" charset="-78"/>
                      </a:endParaRPr>
                    </a:p>
                  </a:txBody>
                  <a:tcPr marL="68580" marR="68580" marT="0" marB="0" anchor="ctr"/>
                </a:tc>
                <a:tc>
                  <a:txBody>
                    <a:bodyPr/>
                    <a:lstStyle/>
                    <a:p>
                      <a:pPr algn="justLow" rtl="1">
                        <a:lnSpc>
                          <a:spcPct val="80000"/>
                        </a:lnSpc>
                        <a:spcAft>
                          <a:spcPts val="1000"/>
                        </a:spcAft>
                      </a:pPr>
                      <a:r>
                        <a:rPr lang="fa-IR" sz="1600" kern="1200">
                          <a:solidFill>
                            <a:schemeClr val="dk1"/>
                          </a:solidFill>
                          <a:effectLst/>
                          <a:latin typeface="+mn-lt"/>
                          <a:ea typeface="+mn-ea"/>
                          <a:cs typeface="B Koodak" panose="00000700000000000000" pitchFamily="2" charset="-78"/>
                        </a:rPr>
                        <a:t>سنبل آباد، چپدره، ترکانده، قلعه، بویین</a:t>
                      </a:r>
                      <a:endParaRPr lang="en-US" sz="1600" kern="120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80000"/>
                        </a:lnSpc>
                        <a:spcAft>
                          <a:spcPts val="1000"/>
                        </a:spcAft>
                      </a:pPr>
                      <a:r>
                        <a:rPr lang="fa-IR" sz="1600" kern="1200">
                          <a:solidFill>
                            <a:schemeClr val="dk1"/>
                          </a:solidFill>
                          <a:effectLst/>
                          <a:latin typeface="+mn-lt"/>
                          <a:ea typeface="+mn-ea"/>
                          <a:cs typeface="B Koodak" panose="00000700000000000000" pitchFamily="2" charset="-78"/>
                        </a:rPr>
                        <a:t>گردشگری</a:t>
                      </a:r>
                      <a:endParaRPr lang="en-US" sz="1600" kern="120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80000"/>
                        </a:lnSpc>
                        <a:spcAft>
                          <a:spcPts val="1000"/>
                        </a:spcAft>
                      </a:pPr>
                      <a:r>
                        <a:rPr lang="fa-IR" sz="1600" kern="1200">
                          <a:solidFill>
                            <a:schemeClr val="dk1"/>
                          </a:solidFill>
                          <a:effectLst/>
                          <a:latin typeface="+mn-lt"/>
                          <a:ea typeface="+mn-ea"/>
                          <a:cs typeface="B Koodak" panose="00000700000000000000" pitchFamily="2" charset="-78"/>
                        </a:rPr>
                        <a:t>اولویت اول</a:t>
                      </a:r>
                      <a:endParaRPr lang="en-US" sz="1600" kern="120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80000"/>
                        </a:lnSpc>
                        <a:spcAft>
                          <a:spcPts val="1000"/>
                        </a:spcAft>
                      </a:pPr>
                      <a:r>
                        <a:rPr lang="fa-IR" sz="1600" kern="1200">
                          <a:solidFill>
                            <a:schemeClr val="dk1"/>
                          </a:solidFill>
                          <a:effectLst/>
                          <a:latin typeface="+mn-lt"/>
                          <a:ea typeface="+mn-ea"/>
                          <a:cs typeface="B Koodak" panose="00000700000000000000" pitchFamily="2" charset="-78"/>
                        </a:rPr>
                        <a:t>ادارة کل میراث فرهنگی، صنایع دستی و گردشگری</a:t>
                      </a:r>
                      <a:endParaRPr lang="en-US" sz="1600" kern="1200">
                        <a:solidFill>
                          <a:schemeClr val="dk1"/>
                        </a:solidFill>
                        <a:effectLst/>
                        <a:latin typeface="+mn-lt"/>
                        <a:ea typeface="+mn-ea"/>
                        <a:cs typeface="B Koodak" panose="00000700000000000000" pitchFamily="2" charset="-78"/>
                      </a:endParaRPr>
                    </a:p>
                  </a:txBody>
                  <a:tcPr marL="68580" marR="68580" marT="0" marB="0" anchor="ctr"/>
                </a:tc>
                <a:extLst>
                  <a:ext uri="{0D108BD9-81ED-4DB2-BD59-A6C34878D82A}">
                    <a16:rowId xmlns:a16="http://schemas.microsoft.com/office/drawing/2014/main" val="3026118146"/>
                  </a:ext>
                </a:extLst>
              </a:tr>
              <a:tr h="1076123">
                <a:tc>
                  <a:txBody>
                    <a:bodyPr/>
                    <a:lstStyle/>
                    <a:p>
                      <a:pPr algn="ctr" rtl="1">
                        <a:lnSpc>
                          <a:spcPct val="115000"/>
                        </a:lnSpc>
                        <a:spcAft>
                          <a:spcPts val="0"/>
                        </a:spcAft>
                      </a:pPr>
                      <a:r>
                        <a:rPr lang="fa-IR" sz="1400" dirty="0">
                          <a:effectLst/>
                          <a:cs typeface="B Koodak" panose="00000700000000000000" pitchFamily="2" charset="-78"/>
                        </a:rPr>
                        <a:t>22</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justLow" rtl="1">
                        <a:lnSpc>
                          <a:spcPct val="80000"/>
                        </a:lnSpc>
                        <a:spcAft>
                          <a:spcPts val="1000"/>
                        </a:spcAft>
                      </a:pPr>
                      <a:r>
                        <a:rPr lang="fa-IR" sz="1600" kern="1200" dirty="0">
                          <a:solidFill>
                            <a:schemeClr val="dk1"/>
                          </a:solidFill>
                          <a:effectLst/>
                          <a:latin typeface="+mn-lt"/>
                          <a:ea typeface="+mn-ea"/>
                          <a:cs typeface="B Koodak" panose="00000700000000000000" pitchFamily="2" charset="-78"/>
                        </a:rPr>
                        <a:t>ایجاد مجتمع گردشگری</a:t>
                      </a:r>
                      <a:endParaRPr lang="en-US" sz="16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80000"/>
                        </a:lnSpc>
                        <a:spcAft>
                          <a:spcPts val="1000"/>
                        </a:spcAft>
                      </a:pPr>
                      <a:r>
                        <a:rPr lang="fa-IR" sz="1600" kern="1200" dirty="0">
                          <a:solidFill>
                            <a:schemeClr val="dk1"/>
                          </a:solidFill>
                          <a:effectLst/>
                          <a:latin typeface="+mn-lt"/>
                          <a:ea typeface="+mn-ea"/>
                          <a:cs typeface="B Koodak" panose="00000700000000000000" pitchFamily="2" charset="-78"/>
                        </a:rPr>
                        <a:t>10000</a:t>
                      </a:r>
                      <a:endParaRPr lang="en-US" sz="16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80000"/>
                        </a:lnSpc>
                        <a:spcAft>
                          <a:spcPts val="1000"/>
                        </a:spcAft>
                      </a:pPr>
                      <a:r>
                        <a:rPr lang="fa-IR" sz="1600" kern="1200">
                          <a:solidFill>
                            <a:schemeClr val="dk1"/>
                          </a:solidFill>
                          <a:effectLst/>
                          <a:latin typeface="+mn-lt"/>
                          <a:ea typeface="+mn-ea"/>
                          <a:cs typeface="B Koodak" panose="00000700000000000000" pitchFamily="2" charset="-78"/>
                        </a:rPr>
                        <a:t>30</a:t>
                      </a:r>
                      <a:endParaRPr lang="en-US" sz="1600" kern="1200">
                        <a:solidFill>
                          <a:schemeClr val="dk1"/>
                        </a:solidFill>
                        <a:effectLst/>
                        <a:latin typeface="+mn-lt"/>
                        <a:ea typeface="+mn-ea"/>
                        <a:cs typeface="B Koodak" panose="00000700000000000000" pitchFamily="2" charset="-78"/>
                      </a:endParaRPr>
                    </a:p>
                  </a:txBody>
                  <a:tcPr marL="68580" marR="68580" marT="0" marB="0" anchor="ctr"/>
                </a:tc>
                <a:tc>
                  <a:txBody>
                    <a:bodyPr/>
                    <a:lstStyle/>
                    <a:p>
                      <a:pPr algn="justLow" rtl="1">
                        <a:lnSpc>
                          <a:spcPct val="80000"/>
                        </a:lnSpc>
                        <a:spcAft>
                          <a:spcPts val="1000"/>
                        </a:spcAft>
                      </a:pPr>
                      <a:r>
                        <a:rPr lang="fa-IR" sz="1600" kern="1200">
                          <a:solidFill>
                            <a:schemeClr val="dk1"/>
                          </a:solidFill>
                          <a:effectLst/>
                          <a:latin typeface="+mn-lt"/>
                          <a:ea typeface="+mn-ea"/>
                          <a:cs typeface="B Koodak" panose="00000700000000000000" pitchFamily="2" charset="-78"/>
                        </a:rPr>
                        <a:t>ویر</a:t>
                      </a:r>
                      <a:endParaRPr lang="en-US" sz="1600" kern="120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80000"/>
                        </a:lnSpc>
                        <a:spcAft>
                          <a:spcPts val="1000"/>
                        </a:spcAft>
                      </a:pPr>
                      <a:r>
                        <a:rPr lang="fa-IR" sz="1600" kern="1200">
                          <a:solidFill>
                            <a:schemeClr val="dk1"/>
                          </a:solidFill>
                          <a:effectLst/>
                          <a:latin typeface="+mn-lt"/>
                          <a:ea typeface="+mn-ea"/>
                          <a:cs typeface="B Koodak" panose="00000700000000000000" pitchFamily="2" charset="-78"/>
                        </a:rPr>
                        <a:t>گردشگری</a:t>
                      </a:r>
                      <a:endParaRPr lang="en-US" sz="1600" kern="120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80000"/>
                        </a:lnSpc>
                        <a:spcAft>
                          <a:spcPts val="1000"/>
                        </a:spcAft>
                      </a:pPr>
                      <a:r>
                        <a:rPr lang="fa-IR" sz="1600" kern="1200">
                          <a:solidFill>
                            <a:schemeClr val="dk1"/>
                          </a:solidFill>
                          <a:effectLst/>
                          <a:latin typeface="+mn-lt"/>
                          <a:ea typeface="+mn-ea"/>
                          <a:cs typeface="B Koodak" panose="00000700000000000000" pitchFamily="2" charset="-78"/>
                        </a:rPr>
                        <a:t>اولویت اول</a:t>
                      </a:r>
                      <a:endParaRPr lang="en-US" sz="1600" kern="120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80000"/>
                        </a:lnSpc>
                        <a:spcAft>
                          <a:spcPts val="1000"/>
                        </a:spcAft>
                      </a:pPr>
                      <a:r>
                        <a:rPr lang="fa-IR" sz="1600" kern="1200">
                          <a:solidFill>
                            <a:schemeClr val="dk1"/>
                          </a:solidFill>
                          <a:effectLst/>
                          <a:latin typeface="+mn-lt"/>
                          <a:ea typeface="+mn-ea"/>
                          <a:cs typeface="B Koodak" panose="00000700000000000000" pitchFamily="2" charset="-78"/>
                        </a:rPr>
                        <a:t>ادارة کل میراث فرهنگی، صنایع دستی و گردشگری</a:t>
                      </a:r>
                      <a:endParaRPr lang="en-US" sz="1600" kern="1200">
                        <a:solidFill>
                          <a:schemeClr val="dk1"/>
                        </a:solidFill>
                        <a:effectLst/>
                        <a:latin typeface="+mn-lt"/>
                        <a:ea typeface="+mn-ea"/>
                        <a:cs typeface="B Koodak" panose="00000700000000000000" pitchFamily="2" charset="-78"/>
                      </a:endParaRPr>
                    </a:p>
                  </a:txBody>
                  <a:tcPr marL="68580" marR="68580" marT="0" marB="0" anchor="ctr"/>
                </a:tc>
                <a:extLst>
                  <a:ext uri="{0D108BD9-81ED-4DB2-BD59-A6C34878D82A}">
                    <a16:rowId xmlns:a16="http://schemas.microsoft.com/office/drawing/2014/main" val="2316928138"/>
                  </a:ext>
                </a:extLst>
              </a:tr>
              <a:tr h="1076123">
                <a:tc>
                  <a:txBody>
                    <a:bodyPr/>
                    <a:lstStyle/>
                    <a:p>
                      <a:pPr algn="ctr" rtl="1">
                        <a:lnSpc>
                          <a:spcPct val="115000"/>
                        </a:lnSpc>
                        <a:spcAft>
                          <a:spcPts val="0"/>
                        </a:spcAft>
                      </a:pPr>
                      <a:r>
                        <a:rPr lang="fa-IR" sz="1400" dirty="0">
                          <a:effectLst/>
                          <a:latin typeface="Calibri" panose="020F0502020204030204" pitchFamily="34" charset="0"/>
                          <a:ea typeface="Calibri" panose="020F0502020204030204" pitchFamily="34" charset="0"/>
                          <a:cs typeface="B Koodak" panose="00000700000000000000" pitchFamily="2" charset="-78"/>
                        </a:rPr>
                        <a:t>23</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justLow" rtl="1" fontAlgn="base">
                        <a:lnSpc>
                          <a:spcPct val="80000"/>
                        </a:lnSpc>
                        <a:spcAft>
                          <a:spcPts val="1000"/>
                        </a:spcAft>
                      </a:pPr>
                      <a:r>
                        <a:rPr lang="fa-IR" sz="1600" kern="1200" dirty="0">
                          <a:solidFill>
                            <a:schemeClr val="dk1"/>
                          </a:solidFill>
                          <a:effectLst/>
                          <a:latin typeface="+mn-lt"/>
                          <a:ea typeface="+mn-ea"/>
                          <a:cs typeface="B Koodak" panose="00000700000000000000" pitchFamily="2" charset="-78"/>
                        </a:rPr>
                        <a:t>ايجاد رستوران‌هاي محلي و واحدهای ارائة غذای خانگی و فرآورده‌های بومی(5 واحد)</a:t>
                      </a:r>
                      <a:endParaRPr lang="en-US" sz="16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80000"/>
                        </a:lnSpc>
                        <a:spcAft>
                          <a:spcPts val="1000"/>
                        </a:spcAft>
                      </a:pPr>
                      <a:r>
                        <a:rPr lang="fa-IR" sz="1600" kern="1200" dirty="0">
                          <a:solidFill>
                            <a:schemeClr val="dk1"/>
                          </a:solidFill>
                          <a:effectLst/>
                          <a:latin typeface="+mn-lt"/>
                          <a:ea typeface="+mn-ea"/>
                          <a:cs typeface="B Koodak" panose="00000700000000000000" pitchFamily="2" charset="-78"/>
                        </a:rPr>
                        <a:t>4000</a:t>
                      </a:r>
                      <a:endParaRPr lang="en-US" sz="16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80000"/>
                        </a:lnSpc>
                        <a:spcAft>
                          <a:spcPts val="1000"/>
                        </a:spcAft>
                      </a:pPr>
                      <a:r>
                        <a:rPr lang="fa-IR" sz="1600" kern="1200" dirty="0">
                          <a:solidFill>
                            <a:schemeClr val="dk1"/>
                          </a:solidFill>
                          <a:effectLst/>
                          <a:latin typeface="+mn-lt"/>
                          <a:ea typeface="+mn-ea"/>
                          <a:cs typeface="B Koodak" panose="00000700000000000000" pitchFamily="2" charset="-78"/>
                        </a:rPr>
                        <a:t>16</a:t>
                      </a:r>
                      <a:endParaRPr lang="en-US" sz="16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algn="justLow" rtl="1">
                        <a:lnSpc>
                          <a:spcPct val="80000"/>
                        </a:lnSpc>
                        <a:spcAft>
                          <a:spcPts val="1000"/>
                        </a:spcAft>
                      </a:pPr>
                      <a:r>
                        <a:rPr lang="fa-IR" sz="1600" kern="1200">
                          <a:solidFill>
                            <a:schemeClr val="dk1"/>
                          </a:solidFill>
                          <a:effectLst/>
                          <a:latin typeface="+mn-lt"/>
                          <a:ea typeface="+mn-ea"/>
                          <a:cs typeface="B Koodak" panose="00000700000000000000" pitchFamily="2" charset="-78"/>
                        </a:rPr>
                        <a:t>ویر، سنبل آباد، چپدره، قلعه</a:t>
                      </a:r>
                      <a:endParaRPr lang="en-US" sz="1600" kern="120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80000"/>
                        </a:lnSpc>
                        <a:spcAft>
                          <a:spcPts val="1000"/>
                        </a:spcAft>
                      </a:pPr>
                      <a:r>
                        <a:rPr lang="fa-IR" sz="1600" kern="1200">
                          <a:solidFill>
                            <a:schemeClr val="dk1"/>
                          </a:solidFill>
                          <a:effectLst/>
                          <a:latin typeface="+mn-lt"/>
                          <a:ea typeface="+mn-ea"/>
                          <a:cs typeface="B Koodak" panose="00000700000000000000" pitchFamily="2" charset="-78"/>
                        </a:rPr>
                        <a:t>گردشگری</a:t>
                      </a:r>
                      <a:endParaRPr lang="en-US" sz="1600" kern="120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80000"/>
                        </a:lnSpc>
                        <a:spcAft>
                          <a:spcPts val="1000"/>
                        </a:spcAft>
                      </a:pPr>
                      <a:r>
                        <a:rPr lang="fa-IR" sz="1600" kern="1200">
                          <a:solidFill>
                            <a:schemeClr val="dk1"/>
                          </a:solidFill>
                          <a:effectLst/>
                          <a:latin typeface="+mn-lt"/>
                          <a:ea typeface="+mn-ea"/>
                          <a:cs typeface="B Koodak" panose="00000700000000000000" pitchFamily="2" charset="-78"/>
                        </a:rPr>
                        <a:t>اولویت اول</a:t>
                      </a:r>
                      <a:endParaRPr lang="en-US" sz="1600" kern="120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80000"/>
                        </a:lnSpc>
                        <a:spcAft>
                          <a:spcPts val="1000"/>
                        </a:spcAft>
                      </a:pPr>
                      <a:r>
                        <a:rPr lang="fa-IR" sz="1600" kern="1200">
                          <a:solidFill>
                            <a:schemeClr val="dk1"/>
                          </a:solidFill>
                          <a:effectLst/>
                          <a:latin typeface="+mn-lt"/>
                          <a:ea typeface="+mn-ea"/>
                          <a:cs typeface="B Koodak" panose="00000700000000000000" pitchFamily="2" charset="-78"/>
                        </a:rPr>
                        <a:t>ادارة کل میراث فرهنگی، صنایع دستی و گردشگری</a:t>
                      </a:r>
                      <a:endParaRPr lang="en-US" sz="1600" kern="1200">
                        <a:solidFill>
                          <a:schemeClr val="dk1"/>
                        </a:solidFill>
                        <a:effectLst/>
                        <a:latin typeface="+mn-lt"/>
                        <a:ea typeface="+mn-ea"/>
                        <a:cs typeface="B Koodak" panose="00000700000000000000" pitchFamily="2" charset="-78"/>
                      </a:endParaRPr>
                    </a:p>
                  </a:txBody>
                  <a:tcPr marL="68580" marR="68580" marT="0" marB="0" anchor="ctr"/>
                </a:tc>
                <a:extLst>
                  <a:ext uri="{0D108BD9-81ED-4DB2-BD59-A6C34878D82A}">
                    <a16:rowId xmlns:a16="http://schemas.microsoft.com/office/drawing/2014/main" val="1250519750"/>
                  </a:ext>
                </a:extLst>
              </a:tr>
              <a:tr h="1076123">
                <a:tc>
                  <a:txBody>
                    <a:bodyPr/>
                    <a:lstStyle/>
                    <a:p>
                      <a:pPr algn="ctr" rtl="1">
                        <a:lnSpc>
                          <a:spcPct val="115000"/>
                        </a:lnSpc>
                        <a:spcAft>
                          <a:spcPts val="0"/>
                        </a:spcAft>
                      </a:pPr>
                      <a:r>
                        <a:rPr lang="fa-IR" sz="1400" dirty="0">
                          <a:effectLst/>
                          <a:latin typeface="Calibri" panose="020F0502020204030204" pitchFamily="34" charset="0"/>
                          <a:ea typeface="Calibri" panose="020F0502020204030204" pitchFamily="34" charset="0"/>
                          <a:cs typeface="B Koodak" panose="00000700000000000000" pitchFamily="2" charset="-78"/>
                        </a:rPr>
                        <a:t>34</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justLow" rtl="1" fontAlgn="base">
                        <a:lnSpc>
                          <a:spcPct val="80000"/>
                        </a:lnSpc>
                        <a:spcAft>
                          <a:spcPts val="1000"/>
                        </a:spcAft>
                      </a:pPr>
                      <a:r>
                        <a:rPr lang="fa-IR" sz="1600" kern="1200" dirty="0">
                          <a:solidFill>
                            <a:schemeClr val="dk1"/>
                          </a:solidFill>
                          <a:effectLst/>
                          <a:latin typeface="+mn-lt"/>
                          <a:ea typeface="+mn-ea"/>
                          <a:cs typeface="B Koodak" panose="00000700000000000000" pitchFamily="2" charset="-78"/>
                        </a:rPr>
                        <a:t>ايجاد واحدهاي خدمات توريستي مدرن براي بازاريابي فروش تور و  تور گرداني و تبلیغات (در مقياس ملي و محلي)</a:t>
                      </a:r>
                      <a:endParaRPr lang="en-US" sz="16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80000"/>
                        </a:lnSpc>
                        <a:spcAft>
                          <a:spcPts val="1000"/>
                        </a:spcAft>
                      </a:pPr>
                      <a:r>
                        <a:rPr lang="fa-IR" sz="1600" kern="1200">
                          <a:solidFill>
                            <a:schemeClr val="dk1"/>
                          </a:solidFill>
                          <a:effectLst/>
                          <a:latin typeface="+mn-lt"/>
                          <a:ea typeface="+mn-ea"/>
                          <a:cs typeface="B Koodak" panose="00000700000000000000" pitchFamily="2" charset="-78"/>
                        </a:rPr>
                        <a:t>500</a:t>
                      </a:r>
                      <a:endParaRPr lang="en-US" sz="1600" kern="120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80000"/>
                        </a:lnSpc>
                        <a:spcAft>
                          <a:spcPts val="1000"/>
                        </a:spcAft>
                      </a:pPr>
                      <a:r>
                        <a:rPr lang="fa-IR" sz="1600" kern="1200">
                          <a:solidFill>
                            <a:schemeClr val="dk1"/>
                          </a:solidFill>
                          <a:effectLst/>
                          <a:latin typeface="+mn-lt"/>
                          <a:ea typeface="+mn-ea"/>
                          <a:cs typeface="B Koodak" panose="00000700000000000000" pitchFamily="2" charset="-78"/>
                        </a:rPr>
                        <a:t>10</a:t>
                      </a:r>
                      <a:endParaRPr lang="en-US" sz="1600" kern="1200">
                        <a:solidFill>
                          <a:schemeClr val="dk1"/>
                        </a:solidFill>
                        <a:effectLst/>
                        <a:latin typeface="+mn-lt"/>
                        <a:ea typeface="+mn-ea"/>
                        <a:cs typeface="B Koodak" panose="00000700000000000000" pitchFamily="2" charset="-78"/>
                      </a:endParaRPr>
                    </a:p>
                  </a:txBody>
                  <a:tcPr marL="68580" marR="68580" marT="0" marB="0" anchor="ctr"/>
                </a:tc>
                <a:tc>
                  <a:txBody>
                    <a:bodyPr/>
                    <a:lstStyle/>
                    <a:p>
                      <a:pPr algn="justLow" rtl="1">
                        <a:lnSpc>
                          <a:spcPct val="80000"/>
                        </a:lnSpc>
                        <a:spcAft>
                          <a:spcPts val="1000"/>
                        </a:spcAft>
                      </a:pPr>
                      <a:r>
                        <a:rPr lang="fa-IR" sz="1600" kern="1200" dirty="0">
                          <a:solidFill>
                            <a:schemeClr val="dk1"/>
                          </a:solidFill>
                          <a:effectLst/>
                          <a:latin typeface="+mn-lt"/>
                          <a:ea typeface="+mn-ea"/>
                          <a:cs typeface="B Koodak" panose="00000700000000000000" pitchFamily="2" charset="-78"/>
                        </a:rPr>
                        <a:t>سلطانیه</a:t>
                      </a:r>
                      <a:endParaRPr lang="en-US" sz="16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80000"/>
                        </a:lnSpc>
                        <a:spcAft>
                          <a:spcPts val="1000"/>
                        </a:spcAft>
                      </a:pPr>
                      <a:r>
                        <a:rPr lang="fa-IR" sz="1600" kern="1200" dirty="0">
                          <a:solidFill>
                            <a:schemeClr val="dk1"/>
                          </a:solidFill>
                          <a:effectLst/>
                          <a:latin typeface="+mn-lt"/>
                          <a:ea typeface="+mn-ea"/>
                          <a:cs typeface="B Koodak" panose="00000700000000000000" pitchFamily="2" charset="-78"/>
                        </a:rPr>
                        <a:t>گردشگری</a:t>
                      </a:r>
                      <a:endParaRPr lang="en-US" sz="16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80000"/>
                        </a:lnSpc>
                        <a:spcAft>
                          <a:spcPts val="1000"/>
                        </a:spcAft>
                      </a:pPr>
                      <a:r>
                        <a:rPr lang="fa-IR" sz="1600" kern="1200" dirty="0">
                          <a:solidFill>
                            <a:schemeClr val="dk1"/>
                          </a:solidFill>
                          <a:effectLst/>
                          <a:latin typeface="+mn-lt"/>
                          <a:ea typeface="+mn-ea"/>
                          <a:cs typeface="B Koodak" panose="00000700000000000000" pitchFamily="2" charset="-78"/>
                        </a:rPr>
                        <a:t>اولویت اول</a:t>
                      </a:r>
                      <a:endParaRPr lang="en-US" sz="16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80000"/>
                        </a:lnSpc>
                        <a:spcAft>
                          <a:spcPts val="1000"/>
                        </a:spcAft>
                      </a:pPr>
                      <a:r>
                        <a:rPr lang="fa-IR" sz="1600" kern="1200" dirty="0">
                          <a:solidFill>
                            <a:schemeClr val="dk1"/>
                          </a:solidFill>
                          <a:effectLst/>
                          <a:latin typeface="+mn-lt"/>
                          <a:ea typeface="+mn-ea"/>
                          <a:cs typeface="B Koodak" panose="00000700000000000000" pitchFamily="2" charset="-78"/>
                        </a:rPr>
                        <a:t>ادارة کل میراث فرهنگی، صنایع دستی و گردشگری</a:t>
                      </a:r>
                      <a:endParaRPr lang="en-US" sz="1600" kern="1200" dirty="0">
                        <a:solidFill>
                          <a:schemeClr val="dk1"/>
                        </a:solidFill>
                        <a:effectLst/>
                        <a:latin typeface="+mn-lt"/>
                        <a:ea typeface="+mn-ea"/>
                        <a:cs typeface="B Koodak" panose="00000700000000000000" pitchFamily="2" charset="-78"/>
                      </a:endParaRPr>
                    </a:p>
                  </a:txBody>
                  <a:tcPr marL="68580" marR="68580" marT="0" marB="0" anchor="ctr"/>
                </a:tc>
                <a:extLst>
                  <a:ext uri="{0D108BD9-81ED-4DB2-BD59-A6C34878D82A}">
                    <a16:rowId xmlns:a16="http://schemas.microsoft.com/office/drawing/2014/main" val="3653634635"/>
                  </a:ext>
                </a:extLst>
              </a:tr>
            </a:tbl>
          </a:graphicData>
        </a:graphic>
      </p:graphicFrame>
    </p:spTree>
    <p:extLst>
      <p:ext uri="{BB962C8B-B14F-4D97-AF65-F5344CB8AC3E}">
        <p14:creationId xmlns:p14="http://schemas.microsoft.com/office/powerpoint/2010/main" val="2143685441"/>
      </p:ext>
    </p:extLst>
  </p:cSld>
  <p:clrMapOvr>
    <a:masterClrMapping/>
  </p:clrMapOvr>
  <p:transition spd="slow">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Table 3"/>
          <p:cNvGraphicFramePr>
            <a:graphicFrameLocks noGrp="1"/>
          </p:cNvGraphicFramePr>
          <p:nvPr>
            <p:extLst>
              <p:ext uri="{D42A27DB-BD31-4B8C-83A1-F6EECF244321}">
                <p14:modId xmlns:p14="http://schemas.microsoft.com/office/powerpoint/2010/main" val="766907587"/>
              </p:ext>
            </p:extLst>
          </p:nvPr>
        </p:nvGraphicFramePr>
        <p:xfrm>
          <a:off x="304800" y="990600"/>
          <a:ext cx="8724900" cy="4522466"/>
        </p:xfrm>
        <a:graphic>
          <a:graphicData uri="http://schemas.openxmlformats.org/drawingml/2006/table">
            <a:tbl>
              <a:tblPr rtl="1" firstRow="1" firstCol="1" bandRow="1">
                <a:tableStyleId>{00A15C55-8517-42AA-B614-E9B94910E393}</a:tableStyleId>
              </a:tblPr>
              <a:tblGrid>
                <a:gridCol w="689136">
                  <a:extLst>
                    <a:ext uri="{9D8B030D-6E8A-4147-A177-3AD203B41FA5}">
                      <a16:colId xmlns:a16="http://schemas.microsoft.com/office/drawing/2014/main" val="353603724"/>
                    </a:ext>
                  </a:extLst>
                </a:gridCol>
                <a:gridCol w="1612395">
                  <a:extLst>
                    <a:ext uri="{9D8B030D-6E8A-4147-A177-3AD203B41FA5}">
                      <a16:colId xmlns:a16="http://schemas.microsoft.com/office/drawing/2014/main" val="4062965020"/>
                    </a:ext>
                  </a:extLst>
                </a:gridCol>
                <a:gridCol w="878767">
                  <a:extLst>
                    <a:ext uri="{9D8B030D-6E8A-4147-A177-3AD203B41FA5}">
                      <a16:colId xmlns:a16="http://schemas.microsoft.com/office/drawing/2014/main" val="311580207"/>
                    </a:ext>
                  </a:extLst>
                </a:gridCol>
                <a:gridCol w="526697">
                  <a:extLst>
                    <a:ext uri="{9D8B030D-6E8A-4147-A177-3AD203B41FA5}">
                      <a16:colId xmlns:a16="http://schemas.microsoft.com/office/drawing/2014/main" val="1604050607"/>
                    </a:ext>
                  </a:extLst>
                </a:gridCol>
                <a:gridCol w="1569098">
                  <a:extLst>
                    <a:ext uri="{9D8B030D-6E8A-4147-A177-3AD203B41FA5}">
                      <a16:colId xmlns:a16="http://schemas.microsoft.com/office/drawing/2014/main" val="273673842"/>
                    </a:ext>
                  </a:extLst>
                </a:gridCol>
                <a:gridCol w="1168196">
                  <a:extLst>
                    <a:ext uri="{9D8B030D-6E8A-4147-A177-3AD203B41FA5}">
                      <a16:colId xmlns:a16="http://schemas.microsoft.com/office/drawing/2014/main" val="694641889"/>
                    </a:ext>
                  </a:extLst>
                </a:gridCol>
                <a:gridCol w="775662">
                  <a:extLst>
                    <a:ext uri="{9D8B030D-6E8A-4147-A177-3AD203B41FA5}">
                      <a16:colId xmlns:a16="http://schemas.microsoft.com/office/drawing/2014/main" val="2417437388"/>
                    </a:ext>
                  </a:extLst>
                </a:gridCol>
                <a:gridCol w="1504949">
                  <a:extLst>
                    <a:ext uri="{9D8B030D-6E8A-4147-A177-3AD203B41FA5}">
                      <a16:colId xmlns:a16="http://schemas.microsoft.com/office/drawing/2014/main" val="1445230973"/>
                    </a:ext>
                  </a:extLst>
                </a:gridCol>
              </a:tblGrid>
              <a:tr h="838200">
                <a:tc>
                  <a:txBody>
                    <a:bodyPr/>
                    <a:lstStyle/>
                    <a:p>
                      <a:pPr algn="ctr" rtl="1">
                        <a:lnSpc>
                          <a:spcPct val="115000"/>
                        </a:lnSpc>
                        <a:spcAft>
                          <a:spcPts val="0"/>
                        </a:spcAft>
                      </a:pPr>
                      <a:r>
                        <a:rPr lang="fa-IR" sz="1200">
                          <a:effectLst/>
                          <a:cs typeface="B Koodak" panose="00000700000000000000" pitchFamily="2" charset="-78"/>
                        </a:rPr>
                        <a:t>ردیف</a:t>
                      </a:r>
                      <a:endParaRPr lang="en-US" sz="16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200" dirty="0">
                          <a:effectLst/>
                          <a:cs typeface="B Koodak" panose="00000700000000000000" pitchFamily="2" charset="-78"/>
                        </a:rPr>
                        <a:t>عنوان طرح</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200">
                          <a:effectLst/>
                          <a:cs typeface="B Koodak" panose="00000700000000000000" pitchFamily="2" charset="-78"/>
                        </a:rPr>
                        <a:t>اعتبار مورد نیاز</a:t>
                      </a:r>
                      <a:endParaRPr lang="en-US" sz="1600">
                        <a:effectLst/>
                        <a:cs typeface="B Koodak" panose="00000700000000000000" pitchFamily="2" charset="-78"/>
                      </a:endParaRPr>
                    </a:p>
                    <a:p>
                      <a:pPr algn="ctr" rtl="1">
                        <a:lnSpc>
                          <a:spcPct val="115000"/>
                        </a:lnSpc>
                        <a:spcAft>
                          <a:spcPts val="0"/>
                        </a:spcAft>
                      </a:pPr>
                      <a:r>
                        <a:rPr lang="fa-IR" sz="1200">
                          <a:effectLst/>
                          <a:cs typeface="B Koodak" panose="00000700000000000000" pitchFamily="2" charset="-78"/>
                        </a:rPr>
                        <a:t>میلیون ریال</a:t>
                      </a:r>
                      <a:endParaRPr lang="en-US" sz="16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200">
                          <a:effectLst/>
                          <a:cs typeface="B Koodak" panose="00000700000000000000" pitchFamily="2" charset="-78"/>
                        </a:rPr>
                        <a:t>میزان</a:t>
                      </a:r>
                      <a:endParaRPr lang="en-US" sz="1600">
                        <a:effectLst/>
                        <a:cs typeface="B Koodak" panose="00000700000000000000" pitchFamily="2" charset="-78"/>
                      </a:endParaRPr>
                    </a:p>
                    <a:p>
                      <a:pPr algn="ctr" rtl="1">
                        <a:lnSpc>
                          <a:spcPct val="115000"/>
                        </a:lnSpc>
                        <a:spcAft>
                          <a:spcPts val="0"/>
                        </a:spcAft>
                      </a:pPr>
                      <a:r>
                        <a:rPr lang="fa-IR" sz="1200">
                          <a:effectLst/>
                          <a:cs typeface="B Koodak" panose="00000700000000000000" pitchFamily="2" charset="-78"/>
                        </a:rPr>
                        <a:t>اشتغال نفر</a:t>
                      </a:r>
                      <a:endParaRPr lang="en-US" sz="16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200" dirty="0">
                          <a:effectLst/>
                          <a:cs typeface="B Koodak" panose="00000700000000000000" pitchFamily="2" charset="-78"/>
                        </a:rPr>
                        <a:t>محل اجرا</a:t>
                      </a:r>
                      <a:endParaRPr lang="en-US" sz="1600" dirty="0">
                        <a:effectLst/>
                        <a:cs typeface="B Koodak" panose="00000700000000000000" pitchFamily="2" charset="-78"/>
                      </a:endParaRPr>
                    </a:p>
                    <a:p>
                      <a:pPr algn="ctr" rtl="1">
                        <a:lnSpc>
                          <a:spcPct val="115000"/>
                        </a:lnSpc>
                        <a:spcAft>
                          <a:spcPts val="0"/>
                        </a:spcAft>
                      </a:pPr>
                      <a:r>
                        <a:rPr lang="fa-IR" sz="1200" dirty="0">
                          <a:effectLst/>
                          <a:cs typeface="B Koodak" panose="00000700000000000000" pitchFamily="2" charset="-78"/>
                        </a:rPr>
                        <a:t>نام روستا</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200" dirty="0">
                          <a:effectLst/>
                          <a:cs typeface="B Koodak" panose="00000700000000000000" pitchFamily="2" charset="-78"/>
                        </a:rPr>
                        <a:t>کد موضوعی طرح 2</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200">
                          <a:effectLst/>
                          <a:cs typeface="B Koodak" panose="00000700000000000000" pitchFamily="2" charset="-78"/>
                        </a:rPr>
                        <a:t>الویت طرح در سطح بخش 4</a:t>
                      </a:r>
                      <a:endParaRPr lang="en-US" sz="16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r>
                        <a:rPr lang="fa-IR" sz="1200" dirty="0">
                          <a:effectLst/>
                          <a:cs typeface="B Koodak" panose="00000700000000000000" pitchFamily="2" charset="-78"/>
                        </a:rPr>
                        <a:t>کد دستگاه اجرائی مرتبط 5</a:t>
                      </a:r>
                      <a:endParaRPr lang="en-US" sz="1800" dirty="0"/>
                    </a:p>
                  </a:txBody>
                  <a:tcPr marL="68580" marR="68580" marT="0" marB="0" anchor="ctr"/>
                </a:tc>
                <a:extLst>
                  <a:ext uri="{0D108BD9-81ED-4DB2-BD59-A6C34878D82A}">
                    <a16:rowId xmlns:a16="http://schemas.microsoft.com/office/drawing/2014/main" val="2632779955"/>
                  </a:ext>
                </a:extLst>
              </a:tr>
              <a:tr h="1119957">
                <a:tc>
                  <a:txBody>
                    <a:bodyPr/>
                    <a:lstStyle/>
                    <a:p>
                      <a:pPr algn="ctr" rtl="1">
                        <a:lnSpc>
                          <a:spcPct val="115000"/>
                        </a:lnSpc>
                        <a:spcAft>
                          <a:spcPts val="0"/>
                        </a:spcAft>
                      </a:pPr>
                      <a:r>
                        <a:rPr lang="fa-IR" sz="1600" dirty="0">
                          <a:effectLst/>
                          <a:latin typeface="Calibri" panose="020F0502020204030204" pitchFamily="34" charset="0"/>
                          <a:ea typeface="Calibri" panose="020F0502020204030204" pitchFamily="34" charset="0"/>
                          <a:cs typeface="B Koodak" panose="00000700000000000000" pitchFamily="2" charset="-78"/>
                        </a:rPr>
                        <a:t>25</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marL="0" algn="just" defTabSz="914400" rtl="1" eaLnBrk="1" fontAlgn="base" latinLnBrk="0" hangingPunct="1">
                        <a:lnSpc>
                          <a:spcPct val="90000"/>
                        </a:lnSpc>
                        <a:spcAft>
                          <a:spcPts val="1000"/>
                        </a:spcAft>
                      </a:pPr>
                      <a:r>
                        <a:rPr lang="fa-IR" sz="1800" kern="1200" dirty="0">
                          <a:solidFill>
                            <a:schemeClr val="dk1"/>
                          </a:solidFill>
                          <a:effectLst/>
                          <a:latin typeface="+mn-lt"/>
                          <a:ea typeface="+mn-ea"/>
                          <a:cs typeface="B Koodak" panose="00000700000000000000" pitchFamily="2" charset="-78"/>
                        </a:rPr>
                        <a:t>احداث فروشگاه‌هاي عرضه محصولات محلی، فرهنگي، صنايع دستي (3 واحد)</a:t>
                      </a:r>
                      <a:endParaRPr lang="en-US" sz="18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just" defTabSz="914400" rtl="1" eaLnBrk="1" fontAlgn="base" latinLnBrk="0" hangingPunct="1">
                        <a:lnSpc>
                          <a:spcPct val="90000"/>
                        </a:lnSpc>
                        <a:spcAft>
                          <a:spcPts val="1000"/>
                        </a:spcAft>
                      </a:pPr>
                      <a:r>
                        <a:rPr lang="fa-IR" sz="1800" kern="1200" dirty="0">
                          <a:solidFill>
                            <a:schemeClr val="dk1"/>
                          </a:solidFill>
                          <a:effectLst/>
                          <a:latin typeface="+mn-lt"/>
                          <a:ea typeface="+mn-ea"/>
                          <a:cs typeface="B Koodak" panose="00000700000000000000" pitchFamily="2" charset="-78"/>
                        </a:rPr>
                        <a:t>3000</a:t>
                      </a:r>
                      <a:endParaRPr lang="en-US" sz="18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just" defTabSz="914400" rtl="1" eaLnBrk="1" fontAlgn="base" latinLnBrk="0" hangingPunct="1">
                        <a:lnSpc>
                          <a:spcPct val="90000"/>
                        </a:lnSpc>
                        <a:spcAft>
                          <a:spcPts val="1000"/>
                        </a:spcAft>
                      </a:pPr>
                      <a:r>
                        <a:rPr lang="fa-IR" sz="1800" kern="1200" dirty="0">
                          <a:solidFill>
                            <a:schemeClr val="dk1"/>
                          </a:solidFill>
                          <a:effectLst/>
                          <a:latin typeface="+mn-lt"/>
                          <a:ea typeface="+mn-ea"/>
                          <a:cs typeface="B Koodak" panose="00000700000000000000" pitchFamily="2" charset="-78"/>
                        </a:rPr>
                        <a:t>6</a:t>
                      </a:r>
                      <a:endParaRPr lang="en-US" sz="18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just" defTabSz="914400" rtl="1" eaLnBrk="1" fontAlgn="base" latinLnBrk="0" hangingPunct="1">
                        <a:lnSpc>
                          <a:spcPct val="90000"/>
                        </a:lnSpc>
                        <a:spcAft>
                          <a:spcPts val="1000"/>
                        </a:spcAft>
                      </a:pPr>
                      <a:r>
                        <a:rPr lang="fa-IR" sz="1800" kern="1200" dirty="0">
                          <a:solidFill>
                            <a:schemeClr val="dk1"/>
                          </a:solidFill>
                          <a:effectLst/>
                          <a:latin typeface="+mn-lt"/>
                          <a:ea typeface="+mn-ea"/>
                          <a:cs typeface="B Koodak" panose="00000700000000000000" pitchFamily="2" charset="-78"/>
                        </a:rPr>
                        <a:t>ویر، بویین و قلعه</a:t>
                      </a:r>
                      <a:endParaRPr lang="en-US" sz="18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just" defTabSz="914400" rtl="1" eaLnBrk="1" fontAlgn="base" latinLnBrk="0" hangingPunct="1">
                        <a:lnSpc>
                          <a:spcPct val="90000"/>
                        </a:lnSpc>
                        <a:spcAft>
                          <a:spcPts val="1000"/>
                        </a:spcAft>
                      </a:pPr>
                      <a:r>
                        <a:rPr lang="fa-IR" sz="1800" kern="1200" dirty="0">
                          <a:solidFill>
                            <a:schemeClr val="dk1"/>
                          </a:solidFill>
                          <a:effectLst/>
                          <a:latin typeface="+mn-lt"/>
                          <a:ea typeface="+mn-ea"/>
                          <a:cs typeface="B Koodak" panose="00000700000000000000" pitchFamily="2" charset="-78"/>
                        </a:rPr>
                        <a:t>گردشگری</a:t>
                      </a:r>
                      <a:endParaRPr lang="en-US" sz="18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80000"/>
                        </a:lnSpc>
                        <a:spcAft>
                          <a:spcPts val="1000"/>
                        </a:spcAft>
                      </a:pPr>
                      <a:r>
                        <a:rPr lang="fa-IR" sz="1800" kern="1200" dirty="0">
                          <a:solidFill>
                            <a:schemeClr val="dk1"/>
                          </a:solidFill>
                          <a:effectLst/>
                          <a:latin typeface="+mn-lt"/>
                          <a:ea typeface="+mn-ea"/>
                          <a:cs typeface="B Koodak" panose="00000700000000000000" pitchFamily="2" charset="-78"/>
                        </a:rPr>
                        <a:t>اولویت اول</a:t>
                      </a:r>
                      <a:endParaRPr lang="en-US" sz="18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80000"/>
                        </a:lnSpc>
                        <a:spcAft>
                          <a:spcPts val="1000"/>
                        </a:spcAft>
                      </a:pPr>
                      <a:r>
                        <a:rPr lang="fa-IR" sz="1800" kern="1200" dirty="0">
                          <a:solidFill>
                            <a:schemeClr val="dk1"/>
                          </a:solidFill>
                          <a:effectLst/>
                          <a:latin typeface="+mn-lt"/>
                          <a:ea typeface="+mn-ea"/>
                          <a:cs typeface="B Koodak" panose="00000700000000000000" pitchFamily="2" charset="-78"/>
                        </a:rPr>
                        <a:t>ادارة کل میراث فرهنگی، صنایع دستی و گردشگری</a:t>
                      </a:r>
                      <a:endParaRPr lang="en-US" sz="1800" kern="1200" dirty="0">
                        <a:solidFill>
                          <a:schemeClr val="dk1"/>
                        </a:solidFill>
                        <a:effectLst/>
                        <a:latin typeface="+mn-lt"/>
                        <a:ea typeface="+mn-ea"/>
                        <a:cs typeface="B Koodak" panose="00000700000000000000" pitchFamily="2" charset="-78"/>
                      </a:endParaRPr>
                    </a:p>
                  </a:txBody>
                  <a:tcPr marL="68580" marR="68580" marT="0" marB="0" anchor="ctr"/>
                </a:tc>
                <a:extLst>
                  <a:ext uri="{0D108BD9-81ED-4DB2-BD59-A6C34878D82A}">
                    <a16:rowId xmlns:a16="http://schemas.microsoft.com/office/drawing/2014/main" val="3403967552"/>
                  </a:ext>
                </a:extLst>
              </a:tr>
              <a:tr h="1119957">
                <a:tc>
                  <a:txBody>
                    <a:bodyPr/>
                    <a:lstStyle/>
                    <a:p>
                      <a:pPr algn="ctr" rtl="1">
                        <a:lnSpc>
                          <a:spcPct val="115000"/>
                        </a:lnSpc>
                        <a:spcAft>
                          <a:spcPts val="0"/>
                        </a:spcAft>
                      </a:pPr>
                      <a:r>
                        <a:rPr lang="fa-IR" sz="1600" dirty="0">
                          <a:effectLst/>
                          <a:latin typeface="Calibri" panose="020F0502020204030204" pitchFamily="34" charset="0"/>
                          <a:ea typeface="Calibri" panose="020F0502020204030204" pitchFamily="34" charset="0"/>
                          <a:cs typeface="B Koodak" panose="00000700000000000000" pitchFamily="2" charset="-78"/>
                        </a:rPr>
                        <a:t>26</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justLow" rtl="1">
                        <a:lnSpc>
                          <a:spcPct val="115000"/>
                        </a:lnSpc>
                        <a:spcAft>
                          <a:spcPts val="1000"/>
                        </a:spcAft>
                      </a:pPr>
                      <a:r>
                        <a:rPr lang="fa-IR" sz="1800" kern="1200" dirty="0">
                          <a:solidFill>
                            <a:schemeClr val="dk1"/>
                          </a:solidFill>
                          <a:effectLst/>
                          <a:latin typeface="+mn-lt"/>
                          <a:ea typeface="+mn-ea"/>
                          <a:cs typeface="B Koodak" panose="00000700000000000000" pitchFamily="2" charset="-78"/>
                        </a:rPr>
                        <a:t>ایجاد و توسعة باغات پرورش گل محمدی</a:t>
                      </a:r>
                      <a:endParaRPr lang="en-US" sz="18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115000"/>
                        </a:lnSpc>
                        <a:spcAft>
                          <a:spcPts val="1000"/>
                        </a:spcAft>
                      </a:pPr>
                      <a:r>
                        <a:rPr lang="fa-IR" sz="1800" kern="1200">
                          <a:solidFill>
                            <a:schemeClr val="dk1"/>
                          </a:solidFill>
                          <a:effectLst/>
                          <a:latin typeface="+mn-lt"/>
                          <a:ea typeface="+mn-ea"/>
                          <a:cs typeface="B Koodak" panose="00000700000000000000" pitchFamily="2" charset="-78"/>
                        </a:rPr>
                        <a:t>2000</a:t>
                      </a:r>
                      <a:endParaRPr lang="en-US" sz="1800" kern="120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115000"/>
                        </a:lnSpc>
                        <a:spcAft>
                          <a:spcPts val="1000"/>
                        </a:spcAft>
                      </a:pPr>
                      <a:r>
                        <a:rPr lang="fa-IR" sz="1800" kern="1200">
                          <a:solidFill>
                            <a:schemeClr val="dk1"/>
                          </a:solidFill>
                          <a:effectLst/>
                          <a:latin typeface="+mn-lt"/>
                          <a:ea typeface="+mn-ea"/>
                          <a:cs typeface="B Koodak" panose="00000700000000000000" pitchFamily="2" charset="-78"/>
                        </a:rPr>
                        <a:t>5</a:t>
                      </a:r>
                      <a:endParaRPr lang="en-US" sz="1800" kern="120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115000"/>
                        </a:lnSpc>
                        <a:spcAft>
                          <a:spcPts val="1000"/>
                        </a:spcAft>
                      </a:pPr>
                      <a:r>
                        <a:rPr lang="fa-IR" sz="1800" kern="1200">
                          <a:solidFill>
                            <a:schemeClr val="dk1"/>
                          </a:solidFill>
                          <a:effectLst/>
                          <a:latin typeface="+mn-lt"/>
                          <a:ea typeface="+mn-ea"/>
                          <a:cs typeface="B Koodak" panose="00000700000000000000" pitchFamily="2" charset="-78"/>
                        </a:rPr>
                        <a:t>ویر</a:t>
                      </a:r>
                      <a:endParaRPr lang="en-US" sz="1800" kern="120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115000"/>
                        </a:lnSpc>
                        <a:spcAft>
                          <a:spcPts val="1000"/>
                        </a:spcAft>
                      </a:pPr>
                      <a:r>
                        <a:rPr lang="fa-IR" sz="1800" kern="1200">
                          <a:solidFill>
                            <a:schemeClr val="dk1"/>
                          </a:solidFill>
                          <a:effectLst/>
                          <a:latin typeface="+mn-lt"/>
                          <a:ea typeface="+mn-ea"/>
                          <a:cs typeface="B Koodak" panose="00000700000000000000" pitchFamily="2" charset="-78"/>
                        </a:rPr>
                        <a:t>کشاورزی</a:t>
                      </a:r>
                      <a:endParaRPr lang="en-US" sz="1800" kern="120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115000"/>
                        </a:lnSpc>
                        <a:spcAft>
                          <a:spcPts val="1000"/>
                        </a:spcAft>
                      </a:pPr>
                      <a:r>
                        <a:rPr lang="fa-IR" sz="1800" kern="1200">
                          <a:solidFill>
                            <a:schemeClr val="dk1"/>
                          </a:solidFill>
                          <a:effectLst/>
                          <a:latin typeface="+mn-lt"/>
                          <a:ea typeface="+mn-ea"/>
                          <a:cs typeface="B Koodak" panose="00000700000000000000" pitchFamily="2" charset="-78"/>
                        </a:rPr>
                        <a:t>اولویت اول</a:t>
                      </a:r>
                      <a:endParaRPr lang="en-US" sz="1800" kern="120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115000"/>
                        </a:lnSpc>
                        <a:spcAft>
                          <a:spcPts val="1000"/>
                        </a:spcAft>
                      </a:pPr>
                      <a:r>
                        <a:rPr lang="fa-IR" sz="1800" kern="1200">
                          <a:solidFill>
                            <a:schemeClr val="dk1"/>
                          </a:solidFill>
                          <a:effectLst/>
                          <a:latin typeface="+mn-lt"/>
                          <a:ea typeface="+mn-ea"/>
                          <a:cs typeface="B Koodak" panose="00000700000000000000" pitchFamily="2" charset="-78"/>
                        </a:rPr>
                        <a:t>سازمان جهادکشاورزی</a:t>
                      </a:r>
                      <a:endParaRPr lang="en-US" sz="1800" kern="1200">
                        <a:solidFill>
                          <a:schemeClr val="dk1"/>
                        </a:solidFill>
                        <a:effectLst/>
                        <a:latin typeface="+mn-lt"/>
                        <a:ea typeface="+mn-ea"/>
                        <a:cs typeface="B Koodak" panose="00000700000000000000" pitchFamily="2" charset="-78"/>
                      </a:endParaRPr>
                    </a:p>
                  </a:txBody>
                  <a:tcPr marL="68580" marR="68580" marT="0" marB="0" anchor="ctr"/>
                </a:tc>
                <a:extLst>
                  <a:ext uri="{0D108BD9-81ED-4DB2-BD59-A6C34878D82A}">
                    <a16:rowId xmlns:a16="http://schemas.microsoft.com/office/drawing/2014/main" val="3026118146"/>
                  </a:ext>
                </a:extLst>
              </a:tr>
              <a:tr h="1076123">
                <a:tc>
                  <a:txBody>
                    <a:bodyPr/>
                    <a:lstStyle/>
                    <a:p>
                      <a:pPr algn="justLow" rtl="1">
                        <a:lnSpc>
                          <a:spcPct val="115000"/>
                        </a:lnSpc>
                        <a:spcAft>
                          <a:spcPts val="0"/>
                        </a:spcAft>
                      </a:pPr>
                      <a:r>
                        <a:rPr lang="fa-IR" sz="1600" dirty="0">
                          <a:effectLst/>
                          <a:latin typeface="Calibri" panose="020F0502020204030204" pitchFamily="34" charset="0"/>
                          <a:ea typeface="Calibri" panose="020F0502020204030204" pitchFamily="34" charset="0"/>
                          <a:cs typeface="B Koodak" panose="00000700000000000000" pitchFamily="2" charset="-78"/>
                        </a:rPr>
                        <a:t>27</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justLow" rtl="1">
                        <a:lnSpc>
                          <a:spcPct val="80000"/>
                        </a:lnSpc>
                        <a:spcAft>
                          <a:spcPts val="1000"/>
                        </a:spcAft>
                      </a:pPr>
                      <a:r>
                        <a:rPr lang="fa-IR" sz="1800" kern="1200" dirty="0">
                          <a:solidFill>
                            <a:schemeClr val="dk1"/>
                          </a:solidFill>
                          <a:effectLst/>
                          <a:latin typeface="+mn-lt"/>
                          <a:ea typeface="+mn-ea"/>
                          <a:cs typeface="B Koodak" panose="00000700000000000000" pitchFamily="2" charset="-78"/>
                        </a:rPr>
                        <a:t>ایجاد و توسعة واحدهای فعالیت زنبورداری</a:t>
                      </a:r>
                      <a:endParaRPr lang="en-US" sz="18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80000"/>
                        </a:lnSpc>
                        <a:spcAft>
                          <a:spcPts val="1000"/>
                        </a:spcAft>
                      </a:pPr>
                      <a:r>
                        <a:rPr lang="fa-IR" sz="1800" kern="1200" dirty="0">
                          <a:solidFill>
                            <a:schemeClr val="dk1"/>
                          </a:solidFill>
                          <a:effectLst/>
                          <a:latin typeface="+mn-lt"/>
                          <a:ea typeface="+mn-ea"/>
                          <a:cs typeface="B Koodak" panose="00000700000000000000" pitchFamily="2" charset="-78"/>
                        </a:rPr>
                        <a:t>4000</a:t>
                      </a:r>
                      <a:endParaRPr lang="en-US" sz="18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80000"/>
                        </a:lnSpc>
                        <a:spcAft>
                          <a:spcPts val="1000"/>
                        </a:spcAft>
                      </a:pPr>
                      <a:r>
                        <a:rPr lang="fa-IR" sz="1800" kern="1200" dirty="0">
                          <a:solidFill>
                            <a:schemeClr val="dk1"/>
                          </a:solidFill>
                          <a:effectLst/>
                          <a:latin typeface="+mn-lt"/>
                          <a:ea typeface="+mn-ea"/>
                          <a:cs typeface="B Koodak" panose="00000700000000000000" pitchFamily="2" charset="-78"/>
                        </a:rPr>
                        <a:t>16</a:t>
                      </a:r>
                      <a:endParaRPr lang="en-US" sz="18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80000"/>
                        </a:lnSpc>
                        <a:spcAft>
                          <a:spcPts val="1000"/>
                        </a:spcAft>
                      </a:pPr>
                      <a:r>
                        <a:rPr lang="fa-IR" sz="1800" kern="1200" dirty="0">
                          <a:solidFill>
                            <a:schemeClr val="dk1"/>
                          </a:solidFill>
                          <a:effectLst/>
                          <a:latin typeface="+mn-lt"/>
                          <a:ea typeface="+mn-ea"/>
                          <a:cs typeface="B Koodak" panose="00000700000000000000" pitchFamily="2" charset="-78"/>
                        </a:rPr>
                        <a:t>چپدره، اسدآباد، قیاسیه، ترکانده، ویک، والایش، دوسنگان، بویین</a:t>
                      </a:r>
                      <a:endParaRPr lang="en-US" sz="18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80000"/>
                        </a:lnSpc>
                        <a:spcAft>
                          <a:spcPts val="1000"/>
                        </a:spcAft>
                      </a:pPr>
                      <a:r>
                        <a:rPr lang="fa-IR" sz="1800" kern="1200" dirty="0">
                          <a:solidFill>
                            <a:schemeClr val="dk1"/>
                          </a:solidFill>
                          <a:effectLst/>
                          <a:latin typeface="+mn-lt"/>
                          <a:ea typeface="+mn-ea"/>
                          <a:cs typeface="B Koodak" panose="00000700000000000000" pitchFamily="2" charset="-78"/>
                        </a:rPr>
                        <a:t>کشاورزی</a:t>
                      </a:r>
                      <a:endParaRPr lang="en-US" sz="18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80000"/>
                        </a:lnSpc>
                        <a:spcAft>
                          <a:spcPts val="1000"/>
                        </a:spcAft>
                      </a:pPr>
                      <a:r>
                        <a:rPr lang="fa-IR" sz="1800" kern="1200" dirty="0">
                          <a:solidFill>
                            <a:schemeClr val="dk1"/>
                          </a:solidFill>
                          <a:effectLst/>
                          <a:latin typeface="+mn-lt"/>
                          <a:ea typeface="+mn-ea"/>
                          <a:cs typeface="B Koodak" panose="00000700000000000000" pitchFamily="2" charset="-78"/>
                        </a:rPr>
                        <a:t>اولویت اول</a:t>
                      </a:r>
                      <a:endParaRPr lang="en-US" sz="18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80000"/>
                        </a:lnSpc>
                        <a:spcAft>
                          <a:spcPts val="1000"/>
                        </a:spcAft>
                      </a:pPr>
                      <a:r>
                        <a:rPr lang="fa-IR" sz="1800" kern="1200" dirty="0">
                          <a:solidFill>
                            <a:schemeClr val="dk1"/>
                          </a:solidFill>
                          <a:effectLst/>
                          <a:latin typeface="+mn-lt"/>
                          <a:ea typeface="+mn-ea"/>
                          <a:cs typeface="B Koodak" panose="00000700000000000000" pitchFamily="2" charset="-78"/>
                        </a:rPr>
                        <a:t>سازمان جهاد کشاورزی</a:t>
                      </a:r>
                      <a:endParaRPr lang="en-US" sz="1800" kern="1200" dirty="0">
                        <a:solidFill>
                          <a:schemeClr val="dk1"/>
                        </a:solidFill>
                        <a:effectLst/>
                        <a:latin typeface="+mn-lt"/>
                        <a:ea typeface="+mn-ea"/>
                        <a:cs typeface="B Koodak" panose="00000700000000000000" pitchFamily="2" charset="-78"/>
                      </a:endParaRPr>
                    </a:p>
                  </a:txBody>
                  <a:tcPr marL="68580" marR="68580" marT="0" marB="0" anchor="ctr"/>
                </a:tc>
                <a:extLst>
                  <a:ext uri="{0D108BD9-81ED-4DB2-BD59-A6C34878D82A}">
                    <a16:rowId xmlns:a16="http://schemas.microsoft.com/office/drawing/2014/main" val="1250519750"/>
                  </a:ext>
                </a:extLst>
              </a:tr>
            </a:tbl>
          </a:graphicData>
        </a:graphic>
      </p:graphicFrame>
    </p:spTree>
    <p:extLst>
      <p:ext uri="{BB962C8B-B14F-4D97-AF65-F5344CB8AC3E}">
        <p14:creationId xmlns:p14="http://schemas.microsoft.com/office/powerpoint/2010/main" val="4041585251"/>
      </p:ext>
    </p:extLst>
  </p:cSld>
  <p:clrMapOvr>
    <a:masterClrMapping/>
  </p:clrMapOvr>
  <p:transition spd="slow">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val="3581153784"/>
              </p:ext>
            </p:extLst>
          </p:nvPr>
        </p:nvGraphicFramePr>
        <p:xfrm>
          <a:off x="76199" y="416958"/>
          <a:ext cx="8991602" cy="6024084"/>
        </p:xfrm>
        <a:graphic>
          <a:graphicData uri="http://schemas.openxmlformats.org/drawingml/2006/table">
            <a:tbl>
              <a:tblPr rtl="1" firstRow="1" firstCol="1" bandRow="1">
                <a:tableStyleId>{00A15C55-8517-42AA-B614-E9B94910E393}</a:tableStyleId>
              </a:tblPr>
              <a:tblGrid>
                <a:gridCol w="429214">
                  <a:extLst>
                    <a:ext uri="{9D8B030D-6E8A-4147-A177-3AD203B41FA5}">
                      <a16:colId xmlns:a16="http://schemas.microsoft.com/office/drawing/2014/main" val="3668732471"/>
                    </a:ext>
                  </a:extLst>
                </a:gridCol>
                <a:gridCol w="4259293">
                  <a:extLst>
                    <a:ext uri="{9D8B030D-6E8A-4147-A177-3AD203B41FA5}">
                      <a16:colId xmlns:a16="http://schemas.microsoft.com/office/drawing/2014/main" val="2291406348"/>
                    </a:ext>
                  </a:extLst>
                </a:gridCol>
                <a:gridCol w="556228">
                  <a:extLst>
                    <a:ext uri="{9D8B030D-6E8A-4147-A177-3AD203B41FA5}">
                      <a16:colId xmlns:a16="http://schemas.microsoft.com/office/drawing/2014/main" val="820149110"/>
                    </a:ext>
                  </a:extLst>
                </a:gridCol>
                <a:gridCol w="525570">
                  <a:extLst>
                    <a:ext uri="{9D8B030D-6E8A-4147-A177-3AD203B41FA5}">
                      <a16:colId xmlns:a16="http://schemas.microsoft.com/office/drawing/2014/main" val="2775548477"/>
                    </a:ext>
                  </a:extLst>
                </a:gridCol>
                <a:gridCol w="989821">
                  <a:extLst>
                    <a:ext uri="{9D8B030D-6E8A-4147-A177-3AD203B41FA5}">
                      <a16:colId xmlns:a16="http://schemas.microsoft.com/office/drawing/2014/main" val="218075456"/>
                    </a:ext>
                  </a:extLst>
                </a:gridCol>
                <a:gridCol w="687619">
                  <a:extLst>
                    <a:ext uri="{9D8B030D-6E8A-4147-A177-3AD203B41FA5}">
                      <a16:colId xmlns:a16="http://schemas.microsoft.com/office/drawing/2014/main" val="2626332056"/>
                    </a:ext>
                  </a:extLst>
                </a:gridCol>
                <a:gridCol w="578654">
                  <a:extLst>
                    <a:ext uri="{9D8B030D-6E8A-4147-A177-3AD203B41FA5}">
                      <a16:colId xmlns:a16="http://schemas.microsoft.com/office/drawing/2014/main" val="2593152053"/>
                    </a:ext>
                  </a:extLst>
                </a:gridCol>
                <a:gridCol w="965203">
                  <a:extLst>
                    <a:ext uri="{9D8B030D-6E8A-4147-A177-3AD203B41FA5}">
                      <a16:colId xmlns:a16="http://schemas.microsoft.com/office/drawing/2014/main" val="2434075984"/>
                    </a:ext>
                  </a:extLst>
                </a:gridCol>
              </a:tblGrid>
              <a:tr h="1010857">
                <a:tc>
                  <a:txBody>
                    <a:bodyPr/>
                    <a:lstStyle/>
                    <a:p>
                      <a:pPr algn="ctr" rtl="1">
                        <a:lnSpc>
                          <a:spcPct val="115000"/>
                        </a:lnSpc>
                        <a:spcAft>
                          <a:spcPts val="0"/>
                        </a:spcAft>
                      </a:pPr>
                      <a:r>
                        <a:rPr lang="fa-IR" sz="1200">
                          <a:effectLst/>
                          <a:cs typeface="B Koodak" panose="00000700000000000000" pitchFamily="2" charset="-78"/>
                        </a:rPr>
                        <a:t>ردیف</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0056" marR="60056" marT="0" marB="0" anchor="ctr"/>
                </a:tc>
                <a:tc>
                  <a:txBody>
                    <a:bodyPr/>
                    <a:lstStyle/>
                    <a:p>
                      <a:pPr algn="ctr" rtl="1">
                        <a:lnSpc>
                          <a:spcPct val="115000"/>
                        </a:lnSpc>
                        <a:spcAft>
                          <a:spcPts val="0"/>
                        </a:spcAft>
                      </a:pPr>
                      <a:r>
                        <a:rPr lang="fa-IR" sz="1200" dirty="0">
                          <a:effectLst/>
                          <a:cs typeface="B Koodak" panose="00000700000000000000" pitchFamily="2" charset="-78"/>
                        </a:rPr>
                        <a:t>عنوان طرح</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0056" marR="60056" marT="0" marB="0" anchor="ctr"/>
                </a:tc>
                <a:tc>
                  <a:txBody>
                    <a:bodyPr/>
                    <a:lstStyle/>
                    <a:p>
                      <a:pPr algn="ctr" rtl="1">
                        <a:lnSpc>
                          <a:spcPct val="115000"/>
                        </a:lnSpc>
                        <a:spcAft>
                          <a:spcPts val="0"/>
                        </a:spcAft>
                      </a:pPr>
                      <a:r>
                        <a:rPr lang="fa-IR" sz="1200">
                          <a:effectLst/>
                          <a:cs typeface="B Koodak" panose="00000700000000000000" pitchFamily="2" charset="-78"/>
                        </a:rPr>
                        <a:t>اعتبار مورد نیاز</a:t>
                      </a:r>
                      <a:endParaRPr lang="en-US" sz="1400">
                        <a:effectLst/>
                        <a:cs typeface="B Koodak" panose="00000700000000000000" pitchFamily="2" charset="-78"/>
                      </a:endParaRPr>
                    </a:p>
                    <a:p>
                      <a:pPr algn="ctr" rtl="1">
                        <a:lnSpc>
                          <a:spcPct val="115000"/>
                        </a:lnSpc>
                        <a:spcAft>
                          <a:spcPts val="0"/>
                        </a:spcAft>
                      </a:pPr>
                      <a:r>
                        <a:rPr lang="fa-IR" sz="1200">
                          <a:effectLst/>
                          <a:cs typeface="B Koodak" panose="00000700000000000000" pitchFamily="2" charset="-78"/>
                        </a:rPr>
                        <a:t>میلیون ریال</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0056" marR="60056" marT="0" marB="0" anchor="ctr"/>
                </a:tc>
                <a:tc>
                  <a:txBody>
                    <a:bodyPr/>
                    <a:lstStyle/>
                    <a:p>
                      <a:pPr algn="ctr" rtl="1">
                        <a:lnSpc>
                          <a:spcPct val="115000"/>
                        </a:lnSpc>
                        <a:spcAft>
                          <a:spcPts val="0"/>
                        </a:spcAft>
                      </a:pPr>
                      <a:r>
                        <a:rPr lang="fa-IR" sz="1200" dirty="0">
                          <a:effectLst/>
                          <a:cs typeface="B Koodak" panose="00000700000000000000" pitchFamily="2" charset="-78"/>
                        </a:rPr>
                        <a:t>میزان</a:t>
                      </a:r>
                      <a:endParaRPr lang="en-US" sz="1400" dirty="0">
                        <a:effectLst/>
                        <a:cs typeface="B Koodak" panose="00000700000000000000" pitchFamily="2" charset="-78"/>
                      </a:endParaRPr>
                    </a:p>
                    <a:p>
                      <a:pPr algn="ctr" rtl="1">
                        <a:lnSpc>
                          <a:spcPct val="115000"/>
                        </a:lnSpc>
                        <a:spcAft>
                          <a:spcPts val="0"/>
                        </a:spcAft>
                      </a:pPr>
                      <a:r>
                        <a:rPr lang="fa-IR" sz="1200" dirty="0">
                          <a:effectLst/>
                          <a:cs typeface="B Koodak" panose="00000700000000000000" pitchFamily="2" charset="-78"/>
                        </a:rPr>
                        <a:t>اشتغال نفر</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0056" marR="60056" marT="0" marB="0" anchor="ctr"/>
                </a:tc>
                <a:tc>
                  <a:txBody>
                    <a:bodyPr/>
                    <a:lstStyle/>
                    <a:p>
                      <a:pPr algn="ctr" rtl="1">
                        <a:lnSpc>
                          <a:spcPct val="115000"/>
                        </a:lnSpc>
                        <a:spcAft>
                          <a:spcPts val="0"/>
                        </a:spcAft>
                      </a:pPr>
                      <a:r>
                        <a:rPr lang="fa-IR" sz="1200">
                          <a:effectLst/>
                          <a:cs typeface="B Koodak" panose="00000700000000000000" pitchFamily="2" charset="-78"/>
                        </a:rPr>
                        <a:t>محل اجرا</a:t>
                      </a:r>
                      <a:endParaRPr lang="en-US" sz="1400">
                        <a:effectLst/>
                        <a:cs typeface="B Koodak" panose="00000700000000000000" pitchFamily="2" charset="-78"/>
                      </a:endParaRPr>
                    </a:p>
                    <a:p>
                      <a:pPr algn="ctr" rtl="1">
                        <a:lnSpc>
                          <a:spcPct val="115000"/>
                        </a:lnSpc>
                        <a:spcAft>
                          <a:spcPts val="0"/>
                        </a:spcAft>
                      </a:pPr>
                      <a:r>
                        <a:rPr lang="fa-IR" sz="1200">
                          <a:effectLst/>
                          <a:cs typeface="B Koodak" panose="00000700000000000000" pitchFamily="2" charset="-78"/>
                        </a:rPr>
                        <a:t>نام روستا</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0056" marR="60056" marT="0" marB="0" anchor="ctr"/>
                </a:tc>
                <a:tc>
                  <a:txBody>
                    <a:bodyPr/>
                    <a:lstStyle/>
                    <a:p>
                      <a:pPr algn="ctr" rtl="1">
                        <a:lnSpc>
                          <a:spcPct val="115000"/>
                        </a:lnSpc>
                        <a:spcAft>
                          <a:spcPts val="0"/>
                        </a:spcAft>
                      </a:pPr>
                      <a:r>
                        <a:rPr lang="fa-IR" sz="1200" dirty="0">
                          <a:effectLst/>
                          <a:cs typeface="B Koodak" panose="00000700000000000000" pitchFamily="2" charset="-78"/>
                        </a:rPr>
                        <a:t>کد موضوعی طرح 2</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0056" marR="60056" marT="0" marB="0" anchor="ctr"/>
                </a:tc>
                <a:tc>
                  <a:txBody>
                    <a:bodyPr/>
                    <a:lstStyle/>
                    <a:p>
                      <a:pPr algn="ctr" rtl="1">
                        <a:lnSpc>
                          <a:spcPct val="115000"/>
                        </a:lnSpc>
                        <a:spcAft>
                          <a:spcPts val="0"/>
                        </a:spcAft>
                      </a:pPr>
                      <a:r>
                        <a:rPr lang="fa-IR" sz="1200" dirty="0">
                          <a:effectLst/>
                          <a:cs typeface="B Koodak" panose="00000700000000000000" pitchFamily="2" charset="-78"/>
                        </a:rPr>
                        <a:t>الویت طرح در سطح بخش 4</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0056" marR="60056" marT="0" marB="0" anchor="ctr"/>
                </a:tc>
                <a:tc>
                  <a:txBody>
                    <a:bodyPr/>
                    <a:lstStyle/>
                    <a:p>
                      <a:pPr algn="ctr" rtl="1">
                        <a:lnSpc>
                          <a:spcPct val="115000"/>
                        </a:lnSpc>
                        <a:spcAft>
                          <a:spcPts val="0"/>
                        </a:spcAft>
                      </a:pPr>
                      <a:r>
                        <a:rPr lang="fa-IR" sz="1200">
                          <a:effectLst/>
                          <a:cs typeface="B Koodak" panose="00000700000000000000" pitchFamily="2" charset="-78"/>
                        </a:rPr>
                        <a:t>کد دستگاه اجرائی مرتبط 5</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0056" marR="60056" marT="0" marB="0" anchor="ctr"/>
                </a:tc>
                <a:extLst>
                  <a:ext uri="{0D108BD9-81ED-4DB2-BD59-A6C34878D82A}">
                    <a16:rowId xmlns:a16="http://schemas.microsoft.com/office/drawing/2014/main" val="330983244"/>
                  </a:ext>
                </a:extLst>
              </a:tr>
              <a:tr h="555972">
                <a:tc>
                  <a:txBody>
                    <a:bodyPr/>
                    <a:lstStyle/>
                    <a:p>
                      <a:pPr algn="ctr" rtl="1">
                        <a:lnSpc>
                          <a:spcPct val="115000"/>
                        </a:lnSpc>
                        <a:spcAft>
                          <a:spcPts val="0"/>
                        </a:spcAft>
                      </a:pPr>
                      <a:br>
                        <a:rPr lang="ar-SA" sz="1400" dirty="0">
                          <a:effectLst/>
                          <a:cs typeface="B Koodak" panose="00000700000000000000" pitchFamily="2" charset="-78"/>
                        </a:rPr>
                      </a:br>
                      <a:r>
                        <a:rPr lang="fa-IR" sz="1400" dirty="0">
                          <a:effectLst/>
                          <a:cs typeface="B Koodak" panose="00000700000000000000" pitchFamily="2" charset="-78"/>
                        </a:rPr>
                        <a:t>28</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0056" marR="60056" marT="0" marB="0" anchor="ctr"/>
                </a:tc>
                <a:tc>
                  <a:txBody>
                    <a:bodyPr/>
                    <a:lstStyle/>
                    <a:p>
                      <a:pPr algn="justLow" rtl="1">
                        <a:lnSpc>
                          <a:spcPct val="115000"/>
                        </a:lnSpc>
                        <a:spcAft>
                          <a:spcPts val="0"/>
                        </a:spcAft>
                      </a:pPr>
                      <a:r>
                        <a:rPr lang="fa-IR" sz="1400" dirty="0">
                          <a:solidFill>
                            <a:schemeClr val="tx1"/>
                          </a:solidFill>
                          <a:effectLst/>
                          <a:cs typeface="B Koodak" panose="00000700000000000000" pitchFamily="2" charset="-78"/>
                        </a:rPr>
                        <a:t>ارتقای شاخص بهره بروری آب از طریق:</a:t>
                      </a:r>
                      <a:endParaRPr lang="en-US" sz="1400" dirty="0">
                        <a:solidFill>
                          <a:schemeClr val="tx1"/>
                        </a:solidFill>
                        <a:effectLst/>
                        <a:cs typeface="B Koodak" panose="00000700000000000000" pitchFamily="2" charset="-78"/>
                      </a:endParaRPr>
                    </a:p>
                    <a:p>
                      <a:pPr algn="justLow" rtl="1">
                        <a:lnSpc>
                          <a:spcPct val="115000"/>
                        </a:lnSpc>
                        <a:spcAft>
                          <a:spcPts val="0"/>
                        </a:spcAft>
                      </a:pPr>
                      <a:r>
                        <a:rPr lang="fa-IR" sz="1400" dirty="0">
                          <a:solidFill>
                            <a:schemeClr val="tx1"/>
                          </a:solidFill>
                          <a:effectLst/>
                          <a:cs typeface="B Koodak" panose="00000700000000000000" pitchFamily="2" charset="-78"/>
                        </a:rPr>
                        <a:t>الف- آموزش ب-عملیات اجرایی</a:t>
                      </a:r>
                      <a:endParaRPr lang="en-US" sz="1400" dirty="0">
                        <a:solidFill>
                          <a:schemeClr val="tx1"/>
                        </a:solidFill>
                        <a:effectLst/>
                        <a:latin typeface="Calibri" panose="020F0502020204030204" pitchFamily="34" charset="0"/>
                        <a:ea typeface="Calibri" panose="020F0502020204030204" pitchFamily="34" charset="0"/>
                        <a:cs typeface="B Koodak" panose="00000700000000000000" pitchFamily="2" charset="-78"/>
                      </a:endParaRPr>
                    </a:p>
                  </a:txBody>
                  <a:tcPr marL="60056" marR="60056" marT="0" marB="0" anchor="ctr"/>
                </a:tc>
                <a:tc>
                  <a:txBody>
                    <a:bodyPr/>
                    <a:lstStyle/>
                    <a:p>
                      <a:pPr algn="ctr" rtl="1">
                        <a:lnSpc>
                          <a:spcPct val="115000"/>
                        </a:lnSpc>
                        <a:spcAft>
                          <a:spcPts val="0"/>
                        </a:spcAft>
                      </a:pPr>
                      <a:r>
                        <a:rPr lang="fa-IR" sz="1400">
                          <a:effectLst/>
                          <a:cs typeface="B Koodak" panose="00000700000000000000" pitchFamily="2" charset="-78"/>
                        </a:rPr>
                        <a:t> </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0056" marR="60056" marT="0" marB="0" anchor="ctr"/>
                </a:tc>
                <a:tc>
                  <a:txBody>
                    <a:bodyPr/>
                    <a:lstStyle/>
                    <a:p>
                      <a:pPr algn="ctr" rtl="1">
                        <a:lnSpc>
                          <a:spcPct val="115000"/>
                        </a:lnSpc>
                        <a:spcAft>
                          <a:spcPts val="0"/>
                        </a:spcAft>
                      </a:pPr>
                      <a:r>
                        <a:rPr lang="fa-IR" sz="1400">
                          <a:effectLst/>
                          <a:cs typeface="B Koodak" panose="00000700000000000000" pitchFamily="2" charset="-78"/>
                        </a:rPr>
                        <a:t> </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0056" marR="60056" marT="0" marB="0" anchor="ctr"/>
                </a:tc>
                <a:tc>
                  <a:txBody>
                    <a:bodyPr/>
                    <a:lstStyle/>
                    <a:p>
                      <a:pPr algn="ctr" rtl="1">
                        <a:lnSpc>
                          <a:spcPct val="115000"/>
                        </a:lnSpc>
                        <a:spcAft>
                          <a:spcPts val="0"/>
                        </a:spcAft>
                      </a:pPr>
                      <a:r>
                        <a:rPr lang="fa-IR" sz="1400">
                          <a:effectLst/>
                          <a:cs typeface="B Koodak" panose="00000700000000000000" pitchFamily="2" charset="-78"/>
                        </a:rPr>
                        <a:t>تمام روستاهای بخش مرکزی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0056" marR="60056" marT="0" marB="0" anchor="ctr"/>
                </a:tc>
                <a:tc>
                  <a:txBody>
                    <a:bodyPr/>
                    <a:lstStyle/>
                    <a:p>
                      <a:pPr algn="ctr" rtl="1">
                        <a:lnSpc>
                          <a:spcPct val="115000"/>
                        </a:lnSpc>
                        <a:spcAft>
                          <a:spcPts val="0"/>
                        </a:spcAft>
                      </a:pPr>
                      <a:r>
                        <a:rPr lang="fa-IR" sz="1400">
                          <a:effectLst/>
                          <a:cs typeface="B Koodak" panose="00000700000000000000" pitchFamily="2" charset="-78"/>
                        </a:rPr>
                        <a:t> </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0056" marR="60056" marT="0" marB="0" anchor="ctr"/>
                </a:tc>
                <a:tc>
                  <a:txBody>
                    <a:bodyPr/>
                    <a:lstStyle/>
                    <a:p>
                      <a:pPr algn="ctr" rtl="1">
                        <a:lnSpc>
                          <a:spcPct val="115000"/>
                        </a:lnSpc>
                        <a:spcAft>
                          <a:spcPts val="0"/>
                        </a:spcAft>
                      </a:pPr>
                      <a:r>
                        <a:rPr lang="fa-IR" sz="1400">
                          <a:effectLst/>
                          <a:cs typeface="B Koodak" panose="00000700000000000000" pitchFamily="2" charset="-78"/>
                        </a:rPr>
                        <a:t> </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0056" marR="60056" marT="0" marB="0" anchor="ctr"/>
                </a:tc>
                <a:tc>
                  <a:txBody>
                    <a:bodyPr/>
                    <a:lstStyle/>
                    <a:p>
                      <a:pPr algn="ctr" rtl="1">
                        <a:lnSpc>
                          <a:spcPct val="115000"/>
                        </a:lnSpc>
                        <a:spcAft>
                          <a:spcPts val="0"/>
                        </a:spcAft>
                      </a:pPr>
                      <a:r>
                        <a:rPr lang="fa-IR" sz="1400">
                          <a:effectLst/>
                          <a:cs typeface="B Koodak" panose="00000700000000000000" pitchFamily="2" charset="-78"/>
                        </a:rPr>
                        <a:t> </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0056" marR="60056" marT="0" marB="0" anchor="ctr"/>
                </a:tc>
                <a:extLst>
                  <a:ext uri="{0D108BD9-81ED-4DB2-BD59-A6C34878D82A}">
                    <a16:rowId xmlns:a16="http://schemas.microsoft.com/office/drawing/2014/main" val="3044536241"/>
                  </a:ext>
                </a:extLst>
              </a:tr>
              <a:tr h="2965183">
                <a:tc>
                  <a:txBody>
                    <a:bodyPr/>
                    <a:lstStyle/>
                    <a:p>
                      <a:pPr algn="ctr" rtl="1">
                        <a:lnSpc>
                          <a:spcPct val="115000"/>
                        </a:lnSpc>
                        <a:spcAft>
                          <a:spcPts val="0"/>
                        </a:spcAft>
                      </a:pPr>
                      <a:r>
                        <a:rPr lang="fa-IR" sz="1400">
                          <a:effectLst/>
                          <a:cs typeface="B Koodak" panose="00000700000000000000" pitchFamily="2" charset="-78"/>
                        </a:rPr>
                        <a:t>الف</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0056" marR="60056" marT="0" marB="0" anchor="ctr"/>
                </a:tc>
                <a:tc>
                  <a:txBody>
                    <a:bodyPr/>
                    <a:lstStyle/>
                    <a:p>
                      <a:pPr marL="228600" algn="justLow" rtl="1">
                        <a:lnSpc>
                          <a:spcPct val="115000"/>
                        </a:lnSpc>
                        <a:spcAft>
                          <a:spcPts val="0"/>
                        </a:spcAft>
                      </a:pPr>
                      <a:r>
                        <a:rPr lang="fa-IR" sz="1400" kern="1200" dirty="0">
                          <a:solidFill>
                            <a:schemeClr val="dk1"/>
                          </a:solidFill>
                          <a:effectLst/>
                          <a:latin typeface="+mn-lt"/>
                          <a:ea typeface="+mn-ea"/>
                          <a:cs typeface="B Koodak" panose="00000700000000000000" pitchFamily="2" charset="-78"/>
                        </a:rPr>
                        <a:t>الف- آموزش توسعه گلخانه،-</a:t>
                      </a:r>
                      <a:r>
                        <a:rPr lang="fa-IR" sz="1400" dirty="0">
                          <a:effectLst/>
                          <a:cs typeface="B Koodak" panose="00000700000000000000" pitchFamily="2" charset="-78"/>
                        </a:rPr>
                        <a:t>برگزاری کلاس های آموزشی و ترویجی در موضوعات زیر:</a:t>
                      </a:r>
                      <a:endParaRPr lang="en-US" sz="1400" dirty="0">
                        <a:effectLst/>
                        <a:cs typeface="B Koodak" panose="00000700000000000000" pitchFamily="2" charset="-78"/>
                      </a:endParaRPr>
                    </a:p>
                    <a:p>
                      <a:pPr marL="228600" algn="justLow" rtl="1">
                        <a:lnSpc>
                          <a:spcPct val="115000"/>
                        </a:lnSpc>
                        <a:spcAft>
                          <a:spcPts val="0"/>
                        </a:spcAft>
                      </a:pPr>
                      <a:r>
                        <a:rPr lang="fa-IR" sz="1400" dirty="0">
                          <a:effectLst/>
                          <a:cs typeface="B Koodak" panose="00000700000000000000" pitchFamily="2" charset="-78"/>
                        </a:rPr>
                        <a:t>-اصلاح برنامه کود دهی(تغذیه)-تغییر رقم محصولات -بهبود مدیریت های زراعی (زمان کاشت، نحو هی تهیه زمین، ماشی ن کاشت، کنترل عل فهای هرز، مبارزه با آفات بیمار یها و ......)-شناخت مصارف غیرمفید آب مصرفی و انجام تمهیدات برای کنترل آنها -اصلاح عملیات زراعی برای کاهش آب مصرفی مثل اصلاح تاریخ کشت -تغییر شیوه کشت مثلاً اجرای کشت نشایی -اصلاح روش آبیاری(از رو شهای سنتی به سامانه های نوین آبیاری) -اصلاح رو ش آبیاری همراه با اصلاح مدیریت مصرف کود و عملیات زراعی -تمهیدات لازم برای کاهش ضایعات مانند تنظیم ادوات، اصلاح زمان برداشت، بسته بندی مناسب، ایجاد واحدهای فرآوری و ایجاد زنجیره تولید تا مصرف -کاهش ضایعات محصول از زمان برداشت تا رسیدن بدست مصرف کننده -آبشویی کودها و خسارات ناشی از مخاطرات بخش کشاورزی  راهکارهای مقابله با سرمازدگی محصولات (استفاده از دمنده ها، تغییر واریته و رقم محصولات، تغییر رژیم کوددهی،ایجاد بادشکن ها و تقویم آبیاری و ...)</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0056" marR="60056" marT="0" marB="0" anchor="ctr"/>
                </a:tc>
                <a:tc>
                  <a:txBody>
                    <a:bodyPr/>
                    <a:lstStyle/>
                    <a:p>
                      <a:pPr algn="ctr" rtl="1">
                        <a:lnSpc>
                          <a:spcPct val="115000"/>
                        </a:lnSpc>
                        <a:spcAft>
                          <a:spcPts val="0"/>
                        </a:spcAft>
                      </a:pPr>
                      <a:r>
                        <a:rPr lang="fa-IR" sz="1400" dirty="0">
                          <a:effectLst/>
                          <a:cs typeface="B Koodak" panose="00000700000000000000" pitchFamily="2" charset="-78"/>
                        </a:rPr>
                        <a:t>1050</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0056" marR="60056" marT="0" marB="0" anchor="ctr"/>
                </a:tc>
                <a:tc>
                  <a:txBody>
                    <a:bodyPr/>
                    <a:lstStyle/>
                    <a:p>
                      <a:pPr algn="ctr" rtl="1">
                        <a:lnSpc>
                          <a:spcPct val="115000"/>
                        </a:lnSpc>
                        <a:spcAft>
                          <a:spcPts val="0"/>
                        </a:spcAft>
                      </a:pPr>
                      <a:r>
                        <a:rPr lang="fa-IR" sz="1400">
                          <a:effectLst/>
                          <a:cs typeface="B Koodak" panose="00000700000000000000" pitchFamily="2" charset="-78"/>
                        </a:rPr>
                        <a:t> </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0056" marR="60056" marT="0" marB="0" anchor="ctr"/>
                </a:tc>
                <a:tc>
                  <a:txBody>
                    <a:bodyPr/>
                    <a:lstStyle/>
                    <a:p>
                      <a:pPr algn="ctr" rtl="1">
                        <a:lnSpc>
                          <a:spcPct val="115000"/>
                        </a:lnSpc>
                        <a:spcAft>
                          <a:spcPts val="0"/>
                        </a:spcAft>
                      </a:pPr>
                      <a:r>
                        <a:rPr lang="fa-IR" sz="1400">
                          <a:effectLst/>
                          <a:cs typeface="B Koodak" panose="00000700000000000000" pitchFamily="2" charset="-78"/>
                        </a:rPr>
                        <a:t>تمام روستاهای بخش مرکزی (پهنه بندی جهاد کشاورزی)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0056" marR="60056" marT="0" marB="0" anchor="ctr"/>
                </a:tc>
                <a:tc>
                  <a:txBody>
                    <a:bodyPr/>
                    <a:lstStyle/>
                    <a:p>
                      <a:pPr algn="ctr" rtl="1">
                        <a:lnSpc>
                          <a:spcPct val="115000"/>
                        </a:lnSpc>
                        <a:spcAft>
                          <a:spcPts val="0"/>
                        </a:spcAft>
                      </a:pPr>
                      <a:r>
                        <a:rPr lang="fa-IR" sz="1400">
                          <a:effectLst/>
                          <a:cs typeface="B Koodak" panose="00000700000000000000" pitchFamily="2" charset="-78"/>
                        </a:rPr>
                        <a:t>کشاورزی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0056" marR="60056" marT="0" marB="0" anchor="ctr"/>
                </a:tc>
                <a:tc>
                  <a:txBody>
                    <a:bodyPr/>
                    <a:lstStyle/>
                    <a:p>
                      <a:pPr algn="ctr" rtl="1">
                        <a:lnSpc>
                          <a:spcPct val="115000"/>
                        </a:lnSpc>
                        <a:spcAft>
                          <a:spcPts val="0"/>
                        </a:spcAft>
                      </a:pPr>
                      <a:r>
                        <a:rPr lang="fa-IR" sz="1400">
                          <a:effectLst/>
                          <a:cs typeface="B Koodak" panose="00000700000000000000" pitchFamily="2" charset="-78"/>
                        </a:rPr>
                        <a:t>الویت 1</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0056" marR="60056" marT="0" marB="0" anchor="ctr"/>
                </a:tc>
                <a:tc>
                  <a:txBody>
                    <a:bodyPr/>
                    <a:lstStyle/>
                    <a:p>
                      <a:pPr algn="ctr" rtl="1">
                        <a:lnSpc>
                          <a:spcPct val="115000"/>
                        </a:lnSpc>
                        <a:spcAft>
                          <a:spcPts val="0"/>
                        </a:spcAft>
                      </a:pPr>
                      <a:r>
                        <a:rPr lang="fa-IR" sz="1400" dirty="0">
                          <a:effectLst/>
                          <a:cs typeface="B Koodak" panose="00000700000000000000" pitchFamily="2" charset="-78"/>
                        </a:rPr>
                        <a:t>سازمان جهادکشاورزی – سازمان آموزش فنی حرفه ایی</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0056" marR="60056" marT="0" marB="0" anchor="ctr"/>
                </a:tc>
                <a:extLst>
                  <a:ext uri="{0D108BD9-81ED-4DB2-BD59-A6C34878D82A}">
                    <a16:rowId xmlns:a16="http://schemas.microsoft.com/office/drawing/2014/main" val="80407950"/>
                  </a:ext>
                </a:extLst>
              </a:tr>
            </a:tbl>
          </a:graphicData>
        </a:graphic>
      </p:graphicFrame>
    </p:spTree>
    <p:extLst>
      <p:ext uri="{BB962C8B-B14F-4D97-AF65-F5344CB8AC3E}">
        <p14:creationId xmlns:p14="http://schemas.microsoft.com/office/powerpoint/2010/main" val="4169170385"/>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lnSpc>
                <a:spcPct val="150000"/>
              </a:lnSpc>
              <a:defRPr/>
            </a:pPr>
            <a:r>
              <a:rPr lang="fa-IR" sz="2400" dirty="0">
                <a:solidFill>
                  <a:srgbClr val="7030A0"/>
                </a:solidFill>
                <a:effectLst>
                  <a:outerShdw blurRad="38100" dist="38100" dir="2700000" algn="tl">
                    <a:srgbClr val="000000">
                      <a:alpha val="43137"/>
                    </a:srgbClr>
                  </a:outerShdw>
                </a:effectLst>
                <a:cs typeface="B Traffic" pitchFamily="2" charset="-78"/>
              </a:rPr>
              <a:t>خاستگاه ”برنامه توسعه اقتصادی و اشتغالزائی روستائی“</a:t>
            </a:r>
          </a:p>
        </p:txBody>
      </p:sp>
      <p:sp>
        <p:nvSpPr>
          <p:cNvPr id="10243" name="Content Placeholder 2"/>
          <p:cNvSpPr>
            <a:spLocks noGrp="1"/>
          </p:cNvSpPr>
          <p:nvPr>
            <p:ph idx="1"/>
          </p:nvPr>
        </p:nvSpPr>
        <p:spPr/>
        <p:txBody>
          <a:bodyPr>
            <a:normAutofit/>
          </a:bodyPr>
          <a:lstStyle/>
          <a:p>
            <a:pPr algn="ctr">
              <a:lnSpc>
                <a:spcPts val="4500"/>
              </a:lnSpc>
              <a:buFont typeface="Wingdings 2" panose="05020102010507070707" pitchFamily="18" charset="2"/>
              <a:buNone/>
              <a:defRPr/>
            </a:pPr>
            <a:r>
              <a:rPr lang="fa-IR" sz="2000" b="1" dirty="0">
                <a:effectLst>
                  <a:outerShdw blurRad="38100" dist="38100" dir="2700000" algn="tl">
                    <a:srgbClr val="000000">
                      <a:alpha val="43137"/>
                    </a:srgbClr>
                  </a:outerShdw>
                </a:effectLst>
                <a:cs typeface="B Traffic" pitchFamily="2" charset="-78"/>
              </a:rPr>
              <a:t>جزء 1 بند الف ماده 27 قانون برنامه ششم</a:t>
            </a:r>
            <a:endParaRPr lang="fa-IR" sz="2000" b="1" dirty="0">
              <a:cs typeface="B Traffic" pitchFamily="2" charset="-78"/>
            </a:endParaRPr>
          </a:p>
          <a:p>
            <a:pPr algn="justLow" rtl="1">
              <a:lnSpc>
                <a:spcPts val="3500"/>
              </a:lnSpc>
              <a:defRPr/>
            </a:pPr>
            <a:r>
              <a:rPr lang="fa-IR" sz="2000" dirty="0">
                <a:cs typeface="B Traffic" pitchFamily="2" charset="-78"/>
              </a:rPr>
              <a:t>”دولت مکلف است در راستای برنامه‌ریزی منطقه‌ای و تقویت اقتصاد روستایی و توسعه اقتصاد صادرات‌ محور در طول اجرای قانون برنامه هر سال، در پنج‌هزار روستا با توجه به استعدادها و ظرفیت‌های بومی و محیطی و قابلیت محلی- اقتصادی آن منطقه، با مشارکت نیروهای محلی و با بهره‌گیری از تسهیلات بانکی، حمایت‌های دولتی و سرمایه‌گذاری بخش خصوصی، </a:t>
            </a:r>
            <a:r>
              <a:rPr lang="fa-IR" sz="2000" dirty="0">
                <a:solidFill>
                  <a:srgbClr val="FF0000"/>
                </a:solidFill>
                <a:cs typeface="B Traffic" pitchFamily="2" charset="-78"/>
              </a:rPr>
              <a:t>برنامه توسعه اقتصادی و اشتغالزایی</a:t>
            </a:r>
            <a:r>
              <a:rPr lang="fa-IR" sz="2000" dirty="0">
                <a:cs typeface="B Traffic" pitchFamily="2" charset="-78"/>
              </a:rPr>
              <a:t> آن روستاها را به‌ وسیله </a:t>
            </a:r>
            <a:r>
              <a:rPr lang="fa-IR" sz="2000" dirty="0">
                <a:solidFill>
                  <a:srgbClr val="00B050"/>
                </a:solidFill>
                <a:cs typeface="B Traffic" pitchFamily="2" charset="-78"/>
              </a:rPr>
              <a:t>سازمان استان </a:t>
            </a:r>
            <a:r>
              <a:rPr lang="fa-IR" sz="2000" dirty="0">
                <a:cs typeface="B Traffic" pitchFamily="2" charset="-78"/>
              </a:rPr>
              <a:t>تهیه کند و به </a:t>
            </a:r>
            <a:r>
              <a:rPr lang="fa-IR" sz="2000" dirty="0">
                <a:solidFill>
                  <a:srgbClr val="00B0F0"/>
                </a:solidFill>
                <a:cs typeface="B Traffic" pitchFamily="2" charset="-78"/>
              </a:rPr>
              <a:t>تصویب شورای توسعه و برنامه‌ریزی استان</a:t>
            </a:r>
            <a:r>
              <a:rPr lang="fa-IR" sz="2000" dirty="0">
                <a:cs typeface="B Traffic" pitchFamily="2" charset="-78"/>
              </a:rPr>
              <a:t> مربوطه برساند.“</a:t>
            </a:r>
          </a:p>
          <a:p>
            <a:pPr algn="ctr">
              <a:lnSpc>
                <a:spcPts val="4500"/>
              </a:lnSpc>
              <a:buFont typeface="Wingdings 2" panose="05020102010507070707" pitchFamily="18" charset="2"/>
              <a:buNone/>
              <a:defRPr/>
            </a:pPr>
            <a:r>
              <a:rPr lang="fa-IR" sz="2000" b="1" i="1" dirty="0">
                <a:solidFill>
                  <a:srgbClr val="C00000"/>
                </a:solidFill>
                <a:effectLst>
                  <a:outerShdw blurRad="38100" dist="38100" dir="2700000" algn="tl">
                    <a:srgbClr val="000000">
                      <a:alpha val="43137"/>
                    </a:srgbClr>
                  </a:outerShdw>
                </a:effectLst>
                <a:cs typeface="B Traffic" pitchFamily="2" charset="-78"/>
              </a:rPr>
              <a:t>دستگاه اجرائی : سازمان مدیریت و برنامه ریزی استان ها </a:t>
            </a:r>
            <a:endParaRPr lang="en-US" sz="2000" b="1" i="1" dirty="0">
              <a:solidFill>
                <a:srgbClr val="C00000"/>
              </a:solidFill>
              <a:effectLst>
                <a:outerShdw blurRad="38100" dist="38100" dir="2700000" algn="tl">
                  <a:srgbClr val="000000">
                    <a:alpha val="43137"/>
                  </a:srgbClr>
                </a:outerShdw>
              </a:effectLst>
              <a:cs typeface="B Traffic" pitchFamily="2" charset="-78"/>
            </a:endParaRPr>
          </a:p>
        </p:txBody>
      </p:sp>
    </p:spTree>
    <p:extLst>
      <p:ext uri="{BB962C8B-B14F-4D97-AF65-F5344CB8AC3E}">
        <p14:creationId xmlns:p14="http://schemas.microsoft.com/office/powerpoint/2010/main" val="966532394"/>
      </p:ext>
    </p:extLst>
  </p:cSld>
  <p:clrMapOvr>
    <a:masterClrMapping/>
  </p:clrMapOvr>
  <p:transition spd="slow">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Table 3"/>
          <p:cNvGraphicFramePr>
            <a:graphicFrameLocks noGrp="1"/>
          </p:cNvGraphicFramePr>
          <p:nvPr>
            <p:extLst>
              <p:ext uri="{D42A27DB-BD31-4B8C-83A1-F6EECF244321}">
                <p14:modId xmlns:p14="http://schemas.microsoft.com/office/powerpoint/2010/main" val="534107691"/>
              </p:ext>
            </p:extLst>
          </p:nvPr>
        </p:nvGraphicFramePr>
        <p:xfrm>
          <a:off x="53724" y="899541"/>
          <a:ext cx="9036552" cy="5929884"/>
        </p:xfrm>
        <a:graphic>
          <a:graphicData uri="http://schemas.openxmlformats.org/drawingml/2006/table">
            <a:tbl>
              <a:tblPr rtl="1" firstRow="1" firstCol="1" bandRow="1">
                <a:tableStyleId>{00A15C55-8517-42AA-B614-E9B94910E393}</a:tableStyleId>
              </a:tblPr>
              <a:tblGrid>
                <a:gridCol w="574926">
                  <a:extLst>
                    <a:ext uri="{9D8B030D-6E8A-4147-A177-3AD203B41FA5}">
                      <a16:colId xmlns:a16="http://schemas.microsoft.com/office/drawing/2014/main" val="3513559419"/>
                    </a:ext>
                  </a:extLst>
                </a:gridCol>
                <a:gridCol w="1634874">
                  <a:extLst>
                    <a:ext uri="{9D8B030D-6E8A-4147-A177-3AD203B41FA5}">
                      <a16:colId xmlns:a16="http://schemas.microsoft.com/office/drawing/2014/main" val="1279801313"/>
                    </a:ext>
                  </a:extLst>
                </a:gridCol>
                <a:gridCol w="704850">
                  <a:extLst>
                    <a:ext uri="{9D8B030D-6E8A-4147-A177-3AD203B41FA5}">
                      <a16:colId xmlns:a16="http://schemas.microsoft.com/office/drawing/2014/main" val="1381062157"/>
                    </a:ext>
                  </a:extLst>
                </a:gridCol>
                <a:gridCol w="762000">
                  <a:extLst>
                    <a:ext uri="{9D8B030D-6E8A-4147-A177-3AD203B41FA5}">
                      <a16:colId xmlns:a16="http://schemas.microsoft.com/office/drawing/2014/main" val="123757278"/>
                    </a:ext>
                  </a:extLst>
                </a:gridCol>
                <a:gridCol w="2053315">
                  <a:extLst>
                    <a:ext uri="{9D8B030D-6E8A-4147-A177-3AD203B41FA5}">
                      <a16:colId xmlns:a16="http://schemas.microsoft.com/office/drawing/2014/main" val="656278848"/>
                    </a:ext>
                  </a:extLst>
                </a:gridCol>
                <a:gridCol w="975823">
                  <a:extLst>
                    <a:ext uri="{9D8B030D-6E8A-4147-A177-3AD203B41FA5}">
                      <a16:colId xmlns:a16="http://schemas.microsoft.com/office/drawing/2014/main" val="902096453"/>
                    </a:ext>
                  </a:extLst>
                </a:gridCol>
                <a:gridCol w="944245">
                  <a:extLst>
                    <a:ext uri="{9D8B030D-6E8A-4147-A177-3AD203B41FA5}">
                      <a16:colId xmlns:a16="http://schemas.microsoft.com/office/drawing/2014/main" val="97754770"/>
                    </a:ext>
                  </a:extLst>
                </a:gridCol>
                <a:gridCol w="1386519">
                  <a:extLst>
                    <a:ext uri="{9D8B030D-6E8A-4147-A177-3AD203B41FA5}">
                      <a16:colId xmlns:a16="http://schemas.microsoft.com/office/drawing/2014/main" val="723143308"/>
                    </a:ext>
                  </a:extLst>
                </a:gridCol>
              </a:tblGrid>
              <a:tr h="0">
                <a:tc>
                  <a:txBody>
                    <a:bodyPr/>
                    <a:lstStyle/>
                    <a:p>
                      <a:pPr algn="ctr" rtl="1">
                        <a:lnSpc>
                          <a:spcPct val="115000"/>
                        </a:lnSpc>
                        <a:spcAft>
                          <a:spcPts val="0"/>
                        </a:spcAft>
                      </a:pPr>
                      <a:r>
                        <a:rPr lang="fa-IR" sz="1400">
                          <a:effectLst/>
                          <a:cs typeface="B Koodak" panose="00000700000000000000" pitchFamily="2" charset="-78"/>
                        </a:rPr>
                        <a:t>ردیف</a:t>
                      </a:r>
                      <a:endParaRPr lang="en-US" sz="18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dirty="0">
                          <a:effectLst/>
                          <a:cs typeface="B Koodak" panose="00000700000000000000" pitchFamily="2" charset="-78"/>
                        </a:rPr>
                        <a:t>عنوان طرح</a:t>
                      </a:r>
                      <a:endParaRPr lang="en-US" sz="18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اعتبار مورد نیاز</a:t>
                      </a:r>
                      <a:endParaRPr lang="en-US" sz="1800">
                        <a:effectLst/>
                        <a:cs typeface="B Koodak" panose="00000700000000000000" pitchFamily="2" charset="-78"/>
                      </a:endParaRPr>
                    </a:p>
                    <a:p>
                      <a:pPr algn="ctr" rtl="1">
                        <a:lnSpc>
                          <a:spcPct val="115000"/>
                        </a:lnSpc>
                        <a:spcAft>
                          <a:spcPts val="0"/>
                        </a:spcAft>
                      </a:pPr>
                      <a:r>
                        <a:rPr lang="fa-IR" sz="1400">
                          <a:effectLst/>
                          <a:cs typeface="B Koodak" panose="00000700000000000000" pitchFamily="2" charset="-78"/>
                        </a:rPr>
                        <a:t>میلیون ریال</a:t>
                      </a:r>
                      <a:endParaRPr lang="en-US" sz="18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dirty="0">
                          <a:effectLst/>
                          <a:cs typeface="B Koodak" panose="00000700000000000000" pitchFamily="2" charset="-78"/>
                        </a:rPr>
                        <a:t>میزان</a:t>
                      </a:r>
                      <a:endParaRPr lang="en-US" sz="1800" dirty="0">
                        <a:effectLst/>
                        <a:cs typeface="B Koodak" panose="00000700000000000000" pitchFamily="2" charset="-78"/>
                      </a:endParaRPr>
                    </a:p>
                    <a:p>
                      <a:pPr algn="ctr" rtl="1">
                        <a:lnSpc>
                          <a:spcPct val="115000"/>
                        </a:lnSpc>
                        <a:spcAft>
                          <a:spcPts val="0"/>
                        </a:spcAft>
                      </a:pPr>
                      <a:r>
                        <a:rPr lang="fa-IR" sz="1400" dirty="0">
                          <a:effectLst/>
                          <a:cs typeface="B Koodak" panose="00000700000000000000" pitchFamily="2" charset="-78"/>
                        </a:rPr>
                        <a:t>اشتغال نفر</a:t>
                      </a:r>
                      <a:endParaRPr lang="en-US" sz="2000" dirty="0"/>
                    </a:p>
                  </a:txBody>
                  <a:tcPr marL="68580" marR="68580" marT="0" marB="0" anchor="ctr"/>
                </a:tc>
                <a:tc>
                  <a:txBody>
                    <a:bodyPr/>
                    <a:lstStyle/>
                    <a:p>
                      <a:pPr algn="ctr" rtl="1">
                        <a:lnSpc>
                          <a:spcPct val="115000"/>
                        </a:lnSpc>
                        <a:spcAft>
                          <a:spcPts val="0"/>
                        </a:spcAft>
                      </a:pPr>
                      <a:r>
                        <a:rPr lang="fa-IR" sz="1400">
                          <a:effectLst/>
                          <a:cs typeface="B Koodak" panose="00000700000000000000" pitchFamily="2" charset="-78"/>
                        </a:rPr>
                        <a:t>محل اجرا</a:t>
                      </a:r>
                      <a:endParaRPr lang="en-US" sz="1800">
                        <a:effectLst/>
                        <a:cs typeface="B Koodak" panose="00000700000000000000" pitchFamily="2" charset="-78"/>
                      </a:endParaRPr>
                    </a:p>
                    <a:p>
                      <a:pPr algn="ctr" rtl="1">
                        <a:lnSpc>
                          <a:spcPct val="115000"/>
                        </a:lnSpc>
                        <a:spcAft>
                          <a:spcPts val="0"/>
                        </a:spcAft>
                      </a:pPr>
                      <a:r>
                        <a:rPr lang="fa-IR" sz="1400">
                          <a:effectLst/>
                          <a:cs typeface="B Koodak" panose="00000700000000000000" pitchFamily="2" charset="-78"/>
                        </a:rPr>
                        <a:t>نام روستا</a:t>
                      </a:r>
                      <a:endParaRPr lang="en-US" sz="18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dirty="0">
                          <a:effectLst/>
                          <a:cs typeface="B Koodak" panose="00000700000000000000" pitchFamily="2" charset="-78"/>
                        </a:rPr>
                        <a:t>کد موضوعی طرح 2</a:t>
                      </a:r>
                      <a:endParaRPr lang="en-US" sz="18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dirty="0">
                          <a:effectLst/>
                          <a:cs typeface="B Koodak" panose="00000700000000000000" pitchFamily="2" charset="-78"/>
                        </a:rPr>
                        <a:t>الویت طرح در سطح بخش 4</a:t>
                      </a:r>
                      <a:endParaRPr lang="en-US" sz="18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r>
                        <a:rPr lang="fa-IR" sz="1400" dirty="0">
                          <a:effectLst/>
                          <a:cs typeface="B Koodak" panose="00000700000000000000" pitchFamily="2" charset="-78"/>
                        </a:rPr>
                        <a:t>کد دستگاه اجرائی مرتبط 5</a:t>
                      </a:r>
                      <a:endParaRPr lang="en-US" dirty="0"/>
                    </a:p>
                  </a:txBody>
                  <a:tcPr marL="68580" marR="68580" marT="0" marB="0" anchor="ctr"/>
                </a:tc>
                <a:extLst>
                  <a:ext uri="{0D108BD9-81ED-4DB2-BD59-A6C34878D82A}">
                    <a16:rowId xmlns:a16="http://schemas.microsoft.com/office/drawing/2014/main" val="3414217857"/>
                  </a:ext>
                </a:extLst>
              </a:tr>
              <a:tr h="0">
                <a:tc>
                  <a:txBody>
                    <a:bodyPr/>
                    <a:lstStyle/>
                    <a:p>
                      <a:pPr algn="ctr" rtl="1">
                        <a:lnSpc>
                          <a:spcPct val="115000"/>
                        </a:lnSpc>
                        <a:spcAft>
                          <a:spcPts val="0"/>
                        </a:spcAft>
                      </a:pPr>
                      <a:r>
                        <a:rPr lang="fa-IR" sz="1800" dirty="0">
                          <a:effectLst/>
                          <a:cs typeface="B Koodak" panose="00000700000000000000" pitchFamily="2" charset="-78"/>
                        </a:rPr>
                        <a:t>ب 1</a:t>
                      </a:r>
                      <a:endParaRPr lang="en-US" sz="18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justLow" rtl="1">
                        <a:lnSpc>
                          <a:spcPct val="115000"/>
                        </a:lnSpc>
                        <a:spcAft>
                          <a:spcPts val="0"/>
                        </a:spcAft>
                      </a:pPr>
                      <a:r>
                        <a:rPr lang="fa-IR" sz="1600" dirty="0">
                          <a:solidFill>
                            <a:schemeClr val="tx1"/>
                          </a:solidFill>
                          <a:effectLst/>
                          <a:cs typeface="B Koodak" panose="00000700000000000000" pitchFamily="2" charset="-78"/>
                        </a:rPr>
                        <a:t>تجهیز اراضی به سیستم آبیاری تحت فشار</a:t>
                      </a:r>
                      <a:endParaRPr lang="en-US" sz="1600" dirty="0">
                        <a:solidFill>
                          <a:schemeClr val="tx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dirty="0">
                          <a:effectLst/>
                          <a:cs typeface="B Koodak" panose="00000700000000000000" pitchFamily="2" charset="-78"/>
                        </a:rPr>
                        <a:t>395000</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dirty="0">
                          <a:effectLst/>
                          <a:cs typeface="B Koodak" panose="00000700000000000000" pitchFamily="2" charset="-78"/>
                        </a:rPr>
                        <a:t> 300</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600" kern="1200" dirty="0">
                          <a:solidFill>
                            <a:schemeClr val="dk1"/>
                          </a:solidFill>
                          <a:effectLst/>
                          <a:latin typeface="+mn-lt"/>
                          <a:ea typeface="+mn-ea"/>
                          <a:cs typeface="B Koodak" panose="00000700000000000000" pitchFamily="2" charset="-78"/>
                        </a:rPr>
                        <a:t>حسین آباد، قیاسیه، قلعه، سنبل آباد، عباس آباد، مشک آباد، والایش، ویر، دوسنگان،بویین،سلطانیه</a:t>
                      </a:r>
                      <a:endParaRPr lang="en-US" sz="16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dirty="0">
                          <a:effectLst/>
                          <a:cs typeface="B Koodak" panose="00000700000000000000" pitchFamily="2" charset="-78"/>
                        </a:rPr>
                        <a:t>کشاورزی </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a:effectLst/>
                          <a:cs typeface="B Koodak" panose="00000700000000000000" pitchFamily="2" charset="-78"/>
                        </a:rPr>
                        <a:t>الویت اول</a:t>
                      </a:r>
                      <a:endParaRPr lang="en-US" sz="16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dirty="0">
                          <a:effectLst/>
                          <a:cs typeface="B Koodak" panose="00000700000000000000" pitchFamily="2" charset="-78"/>
                        </a:rPr>
                        <a:t>سازمان جهادکشاورزی</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extLst>
                  <a:ext uri="{0D108BD9-81ED-4DB2-BD59-A6C34878D82A}">
                    <a16:rowId xmlns:a16="http://schemas.microsoft.com/office/drawing/2014/main" val="2586119824"/>
                  </a:ext>
                </a:extLst>
              </a:tr>
              <a:tr h="0">
                <a:tc>
                  <a:txBody>
                    <a:bodyPr/>
                    <a:lstStyle/>
                    <a:p>
                      <a:pPr algn="ctr" rtl="1">
                        <a:lnSpc>
                          <a:spcPct val="115000"/>
                        </a:lnSpc>
                        <a:spcAft>
                          <a:spcPts val="0"/>
                        </a:spcAft>
                      </a:pPr>
                      <a:r>
                        <a:rPr lang="fa-IR" sz="1800">
                          <a:effectLst/>
                          <a:cs typeface="B Koodak" panose="00000700000000000000" pitchFamily="2" charset="-78"/>
                        </a:rPr>
                        <a:t>ب 2</a:t>
                      </a:r>
                      <a:endParaRPr lang="en-US" sz="18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justLow" rtl="1">
                        <a:lnSpc>
                          <a:spcPct val="115000"/>
                        </a:lnSpc>
                        <a:spcAft>
                          <a:spcPts val="0"/>
                        </a:spcAft>
                      </a:pPr>
                      <a:r>
                        <a:rPr lang="fa-IR" sz="1600" dirty="0">
                          <a:solidFill>
                            <a:schemeClr val="tx1"/>
                          </a:solidFill>
                          <a:effectLst/>
                          <a:cs typeface="B Koodak" panose="00000700000000000000" pitchFamily="2" charset="-78"/>
                        </a:rPr>
                        <a:t>اجرای سیستم کم فشار</a:t>
                      </a:r>
                      <a:endParaRPr lang="en-US" sz="1600" dirty="0">
                        <a:solidFill>
                          <a:schemeClr val="tx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dirty="0">
                          <a:effectLst/>
                          <a:cs typeface="B Koodak" panose="00000700000000000000" pitchFamily="2" charset="-78"/>
                        </a:rPr>
                        <a:t>39000</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dirty="0">
                          <a:effectLst/>
                          <a:cs typeface="B Koodak" panose="00000700000000000000" pitchFamily="2" charset="-78"/>
                        </a:rPr>
                        <a:t> 300</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600" kern="1200" dirty="0">
                          <a:solidFill>
                            <a:schemeClr val="dk1"/>
                          </a:solidFill>
                          <a:effectLst/>
                          <a:latin typeface="+mn-lt"/>
                          <a:ea typeface="+mn-ea"/>
                          <a:cs typeface="B Koodak" panose="00000700000000000000" pitchFamily="2" charset="-78"/>
                        </a:rPr>
                        <a:t>اسدآباد، ترکانده، ارجین، چشمه سار، ندیرآباد، کبودگنبد، طهماسب آباد، اولنگ، چپ دره</a:t>
                      </a:r>
                      <a:endParaRPr lang="en-US" sz="16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a:effectLst/>
                          <a:cs typeface="B Koodak" panose="00000700000000000000" pitchFamily="2" charset="-78"/>
                        </a:rPr>
                        <a:t>کشاورزی</a:t>
                      </a:r>
                      <a:endParaRPr lang="en-US" sz="16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a:effectLst/>
                          <a:cs typeface="B Koodak" panose="00000700000000000000" pitchFamily="2" charset="-78"/>
                        </a:rPr>
                        <a:t>الویت اول</a:t>
                      </a:r>
                      <a:endParaRPr lang="en-US" sz="16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dirty="0">
                          <a:effectLst/>
                          <a:cs typeface="B Koodak" panose="00000700000000000000" pitchFamily="2" charset="-78"/>
                        </a:rPr>
                        <a:t>سازمان جهادکشاورزی</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extLst>
                  <a:ext uri="{0D108BD9-81ED-4DB2-BD59-A6C34878D82A}">
                    <a16:rowId xmlns:a16="http://schemas.microsoft.com/office/drawing/2014/main" val="129080163"/>
                  </a:ext>
                </a:extLst>
              </a:tr>
              <a:tr h="0">
                <a:tc>
                  <a:txBody>
                    <a:bodyPr/>
                    <a:lstStyle/>
                    <a:p>
                      <a:pPr algn="ctr" rtl="1">
                        <a:lnSpc>
                          <a:spcPct val="115000"/>
                        </a:lnSpc>
                        <a:spcAft>
                          <a:spcPts val="0"/>
                        </a:spcAft>
                      </a:pPr>
                      <a:r>
                        <a:rPr lang="fa-IR" sz="1800" dirty="0">
                          <a:effectLst/>
                          <a:cs typeface="B Koodak" panose="00000700000000000000" pitchFamily="2" charset="-78"/>
                        </a:rPr>
                        <a:t>ب 3</a:t>
                      </a:r>
                      <a:endParaRPr lang="en-US" sz="18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justLow" rtl="1">
                        <a:lnSpc>
                          <a:spcPct val="115000"/>
                        </a:lnSpc>
                        <a:spcAft>
                          <a:spcPts val="0"/>
                        </a:spcAft>
                      </a:pPr>
                      <a:r>
                        <a:rPr lang="fa-IR" sz="1600" dirty="0">
                          <a:effectLst/>
                          <a:cs typeface="B Koodak" panose="00000700000000000000" pitchFamily="2" charset="-78"/>
                        </a:rPr>
                        <a:t>امکان سنجی اجرای طرح یکجاکشتی در روستاهای دارای جمعیت فصلی و غیر ساکن</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dirty="0">
                          <a:effectLst/>
                          <a:cs typeface="B Koodak" panose="00000700000000000000" pitchFamily="2" charset="-78"/>
                        </a:rPr>
                        <a:t> 3000</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dirty="0">
                          <a:effectLst/>
                          <a:cs typeface="B Koodak" panose="00000700000000000000" pitchFamily="2" charset="-78"/>
                        </a:rPr>
                        <a:t> </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dirty="0">
                          <a:effectLst/>
                          <a:cs typeface="B Koodak" panose="00000700000000000000" pitchFamily="2" charset="-78"/>
                        </a:rPr>
                        <a:t>چشمه سار، چپ دره، عباس آباد، ندیرآباد</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dirty="0">
                          <a:effectLst/>
                          <a:cs typeface="B Koodak" panose="00000700000000000000" pitchFamily="2" charset="-78"/>
                        </a:rPr>
                        <a:t>کشاورزی</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dirty="0">
                          <a:effectLst/>
                          <a:cs typeface="B Koodak" panose="00000700000000000000" pitchFamily="2" charset="-78"/>
                        </a:rPr>
                        <a:t>الویت دوم</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600" dirty="0">
                          <a:effectLst/>
                          <a:cs typeface="B Koodak" panose="00000700000000000000" pitchFamily="2" charset="-78"/>
                        </a:rPr>
                        <a:t>سازمان جهادکشاورزی</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extLst>
                  <a:ext uri="{0D108BD9-81ED-4DB2-BD59-A6C34878D82A}">
                    <a16:rowId xmlns:a16="http://schemas.microsoft.com/office/drawing/2014/main" val="1101172599"/>
                  </a:ext>
                </a:extLst>
              </a:tr>
              <a:tr h="0">
                <a:tc>
                  <a:txBody>
                    <a:bodyPr/>
                    <a:lstStyle/>
                    <a:p>
                      <a:pPr algn="ctr" rtl="1">
                        <a:lnSpc>
                          <a:spcPct val="115000"/>
                        </a:lnSpc>
                        <a:spcAft>
                          <a:spcPts val="0"/>
                        </a:spcAft>
                      </a:pPr>
                      <a:r>
                        <a:rPr lang="fa-IR" sz="1800" dirty="0">
                          <a:effectLst/>
                          <a:latin typeface="Calibri" panose="020F0502020204030204" pitchFamily="34" charset="0"/>
                          <a:ea typeface="Calibri" panose="020F0502020204030204" pitchFamily="34" charset="0"/>
                          <a:cs typeface="B Koodak" panose="00000700000000000000" pitchFamily="2" charset="-78"/>
                        </a:rPr>
                        <a:t>ب 4</a:t>
                      </a:r>
                      <a:endParaRPr lang="en-US" sz="18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justLow" rtl="1">
                        <a:lnSpc>
                          <a:spcPct val="85000"/>
                        </a:lnSpc>
                        <a:spcAft>
                          <a:spcPts val="1000"/>
                        </a:spcAft>
                      </a:pPr>
                      <a:r>
                        <a:rPr lang="fa-IR" sz="1600" kern="1200" dirty="0">
                          <a:solidFill>
                            <a:schemeClr val="dk1"/>
                          </a:solidFill>
                          <a:effectLst/>
                          <a:latin typeface="+mn-lt"/>
                          <a:ea typeface="+mn-ea"/>
                          <a:cs typeface="B Koodak" panose="00000700000000000000" pitchFamily="2" charset="-78"/>
                        </a:rPr>
                        <a:t> ایجاد مجتمع‌های کوچک گلخانه‌ای( صیفی جات )</a:t>
                      </a:r>
                      <a:endParaRPr lang="en-US" sz="16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85000"/>
                        </a:lnSpc>
                        <a:spcAft>
                          <a:spcPts val="1000"/>
                        </a:spcAft>
                      </a:pPr>
                      <a:r>
                        <a:rPr lang="fa-IR" sz="1600" kern="1200" dirty="0">
                          <a:solidFill>
                            <a:schemeClr val="dk1"/>
                          </a:solidFill>
                          <a:effectLst/>
                          <a:latin typeface="+mn-lt"/>
                          <a:ea typeface="+mn-ea"/>
                          <a:cs typeface="B Koodak" panose="00000700000000000000" pitchFamily="2" charset="-78"/>
                        </a:rPr>
                        <a:t>17500</a:t>
                      </a:r>
                      <a:endParaRPr lang="en-US" sz="16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85000"/>
                        </a:lnSpc>
                        <a:spcAft>
                          <a:spcPts val="1000"/>
                        </a:spcAft>
                      </a:pPr>
                      <a:r>
                        <a:rPr lang="fa-IR" sz="1600" kern="1200" dirty="0">
                          <a:solidFill>
                            <a:schemeClr val="dk1"/>
                          </a:solidFill>
                          <a:effectLst/>
                          <a:latin typeface="+mn-lt"/>
                          <a:ea typeface="+mn-ea"/>
                          <a:cs typeface="B Koodak" panose="00000700000000000000" pitchFamily="2" charset="-78"/>
                        </a:rPr>
                        <a:t>35</a:t>
                      </a:r>
                      <a:endParaRPr lang="en-US" sz="16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85000"/>
                        </a:lnSpc>
                        <a:spcAft>
                          <a:spcPts val="1000"/>
                        </a:spcAft>
                      </a:pPr>
                      <a:r>
                        <a:rPr lang="fa-IR" sz="1600" kern="1200" dirty="0">
                          <a:solidFill>
                            <a:schemeClr val="dk1"/>
                          </a:solidFill>
                          <a:effectLst/>
                          <a:latin typeface="+mn-lt"/>
                          <a:ea typeface="+mn-ea"/>
                          <a:cs typeface="B Koodak" panose="00000700000000000000" pitchFamily="2" charset="-78"/>
                        </a:rPr>
                        <a:t>حسین آباد، قیاسیه، المکی، بویین، سنبل آباد، ویر</a:t>
                      </a:r>
                      <a:endParaRPr lang="en-US" sz="16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lang="fa-IR" sz="1600" kern="1200" dirty="0">
                          <a:solidFill>
                            <a:schemeClr val="dk1"/>
                          </a:solidFill>
                          <a:effectLst/>
                          <a:latin typeface="+mn-lt"/>
                          <a:ea typeface="+mn-ea"/>
                          <a:cs typeface="B Koodak" panose="00000700000000000000" pitchFamily="2" charset="-78"/>
                        </a:rPr>
                        <a:t>کشاورزی</a:t>
                      </a:r>
                      <a:endParaRPr lang="en-US" sz="16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85000"/>
                        </a:lnSpc>
                        <a:spcAft>
                          <a:spcPts val="1000"/>
                        </a:spcAft>
                      </a:pPr>
                      <a:r>
                        <a:rPr lang="fa-IR" sz="1600" kern="1200" dirty="0">
                          <a:solidFill>
                            <a:schemeClr val="dk1"/>
                          </a:solidFill>
                          <a:effectLst/>
                          <a:latin typeface="+mn-lt"/>
                          <a:ea typeface="+mn-ea"/>
                          <a:cs typeface="B Koodak" panose="00000700000000000000" pitchFamily="2" charset="-78"/>
                        </a:rPr>
                        <a:t>اولویت اول</a:t>
                      </a:r>
                      <a:endParaRPr lang="en-US" sz="16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85000"/>
                        </a:lnSpc>
                        <a:spcAft>
                          <a:spcPts val="1000"/>
                        </a:spcAft>
                      </a:pPr>
                      <a:r>
                        <a:rPr lang="fa-IR" sz="1600" kern="1200" dirty="0">
                          <a:solidFill>
                            <a:schemeClr val="dk1"/>
                          </a:solidFill>
                          <a:effectLst/>
                          <a:latin typeface="+mn-lt"/>
                          <a:ea typeface="+mn-ea"/>
                          <a:cs typeface="B Koodak" panose="00000700000000000000" pitchFamily="2" charset="-78"/>
                        </a:rPr>
                        <a:t>سازمان جهادکشاورزی</a:t>
                      </a:r>
                      <a:endParaRPr lang="en-US" sz="1600" kern="1200" dirty="0">
                        <a:solidFill>
                          <a:schemeClr val="dk1"/>
                        </a:solidFill>
                        <a:effectLst/>
                        <a:latin typeface="+mn-lt"/>
                        <a:ea typeface="+mn-ea"/>
                        <a:cs typeface="B Koodak" panose="00000700000000000000" pitchFamily="2" charset="-78"/>
                      </a:endParaRPr>
                    </a:p>
                  </a:txBody>
                  <a:tcPr marL="68580" marR="68580" marT="0" marB="0" anchor="ctr"/>
                </a:tc>
                <a:extLst>
                  <a:ext uri="{0D108BD9-81ED-4DB2-BD59-A6C34878D82A}">
                    <a16:rowId xmlns:a16="http://schemas.microsoft.com/office/drawing/2014/main" val="1067810675"/>
                  </a:ext>
                </a:extLst>
              </a:tr>
              <a:tr h="0">
                <a:tc>
                  <a:txBody>
                    <a:bodyPr/>
                    <a:lstStyle/>
                    <a:p>
                      <a:pPr algn="ctr" rtl="1">
                        <a:lnSpc>
                          <a:spcPct val="115000"/>
                        </a:lnSpc>
                        <a:spcAft>
                          <a:spcPts val="0"/>
                        </a:spcAft>
                      </a:pPr>
                      <a:r>
                        <a:rPr lang="fa-IR" sz="1800" dirty="0">
                          <a:effectLst/>
                          <a:latin typeface="Calibri" panose="020F0502020204030204" pitchFamily="34" charset="0"/>
                          <a:ea typeface="Calibri" panose="020F0502020204030204" pitchFamily="34" charset="0"/>
                          <a:cs typeface="B Koodak" panose="00000700000000000000" pitchFamily="2" charset="-78"/>
                        </a:rPr>
                        <a:t>ب 5</a:t>
                      </a:r>
                      <a:endParaRPr lang="en-US" sz="18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justLow" rtl="1">
                        <a:lnSpc>
                          <a:spcPct val="80000"/>
                        </a:lnSpc>
                        <a:spcAft>
                          <a:spcPts val="1000"/>
                        </a:spcAft>
                      </a:pPr>
                      <a:r>
                        <a:rPr lang="fa-IR" sz="1800" kern="1200" dirty="0">
                          <a:solidFill>
                            <a:schemeClr val="dk1"/>
                          </a:solidFill>
                          <a:effectLst/>
                          <a:latin typeface="+mn-lt"/>
                          <a:ea typeface="+mn-ea"/>
                          <a:cs typeface="B Koodak" panose="00000700000000000000" pitchFamily="2" charset="-78"/>
                        </a:rPr>
                        <a:t>اصلاح و نوسازی باغات</a:t>
                      </a:r>
                      <a:endParaRPr lang="en-US" sz="18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80000"/>
                        </a:lnSpc>
                        <a:spcAft>
                          <a:spcPts val="1000"/>
                        </a:spcAft>
                      </a:pPr>
                      <a:r>
                        <a:rPr lang="fa-IR" sz="1800" kern="1200" dirty="0">
                          <a:solidFill>
                            <a:schemeClr val="dk1"/>
                          </a:solidFill>
                          <a:effectLst/>
                          <a:latin typeface="+mn-lt"/>
                          <a:ea typeface="+mn-ea"/>
                          <a:cs typeface="B Koodak" panose="00000700000000000000" pitchFamily="2" charset="-78"/>
                        </a:rPr>
                        <a:t>40800</a:t>
                      </a:r>
                      <a:endParaRPr lang="en-US" sz="18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80000"/>
                        </a:lnSpc>
                        <a:spcAft>
                          <a:spcPts val="1000"/>
                        </a:spcAft>
                      </a:pPr>
                      <a:r>
                        <a:rPr lang="fa-IR" sz="1800" kern="1200" dirty="0">
                          <a:solidFill>
                            <a:schemeClr val="dk1"/>
                          </a:solidFill>
                          <a:effectLst/>
                          <a:latin typeface="+mn-lt"/>
                          <a:ea typeface="+mn-ea"/>
                          <a:cs typeface="B Koodak" panose="00000700000000000000" pitchFamily="2" charset="-78"/>
                        </a:rPr>
                        <a:t>80</a:t>
                      </a:r>
                      <a:endParaRPr lang="en-US" sz="18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80000"/>
                        </a:lnSpc>
                        <a:spcAft>
                          <a:spcPts val="1000"/>
                        </a:spcAft>
                      </a:pPr>
                      <a:r>
                        <a:rPr lang="fa-IR" sz="1800" kern="1200" dirty="0">
                          <a:solidFill>
                            <a:schemeClr val="dk1"/>
                          </a:solidFill>
                          <a:effectLst/>
                          <a:latin typeface="+mn-lt"/>
                          <a:ea typeface="+mn-ea"/>
                          <a:cs typeface="B Koodak" panose="00000700000000000000" pitchFamily="2" charset="-78"/>
                        </a:rPr>
                        <a:t>چپ دره، ندیرآباد، کبود گنبد، اسدآباد، چشمه سار ،ویر، قیاسیه،ارجین</a:t>
                      </a:r>
                      <a:endParaRPr lang="en-US" sz="18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80000"/>
                        </a:lnSpc>
                        <a:spcAft>
                          <a:spcPts val="1000"/>
                        </a:spcAft>
                      </a:pPr>
                      <a:r>
                        <a:rPr lang="fa-IR" sz="1800" kern="1200" dirty="0">
                          <a:solidFill>
                            <a:schemeClr val="dk1"/>
                          </a:solidFill>
                          <a:effectLst/>
                          <a:latin typeface="+mn-lt"/>
                          <a:ea typeface="+mn-ea"/>
                          <a:cs typeface="B Koodak" panose="00000700000000000000" pitchFamily="2" charset="-78"/>
                        </a:rPr>
                        <a:t>کشاورزی</a:t>
                      </a:r>
                      <a:endParaRPr lang="en-US" sz="18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80000"/>
                        </a:lnSpc>
                        <a:spcAft>
                          <a:spcPts val="1000"/>
                        </a:spcAft>
                      </a:pPr>
                      <a:r>
                        <a:rPr lang="fa-IR" sz="1800" kern="1200" dirty="0">
                          <a:solidFill>
                            <a:schemeClr val="dk1"/>
                          </a:solidFill>
                          <a:effectLst/>
                          <a:latin typeface="+mn-lt"/>
                          <a:ea typeface="+mn-ea"/>
                          <a:cs typeface="B Koodak" panose="00000700000000000000" pitchFamily="2" charset="-78"/>
                        </a:rPr>
                        <a:t>اولویت اول</a:t>
                      </a:r>
                      <a:endParaRPr lang="en-US" sz="18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80000"/>
                        </a:lnSpc>
                        <a:spcAft>
                          <a:spcPts val="1000"/>
                        </a:spcAft>
                      </a:pPr>
                      <a:r>
                        <a:rPr lang="fa-IR" sz="1800" kern="1200" dirty="0">
                          <a:solidFill>
                            <a:schemeClr val="dk1"/>
                          </a:solidFill>
                          <a:effectLst/>
                          <a:latin typeface="+mn-lt"/>
                          <a:ea typeface="+mn-ea"/>
                          <a:cs typeface="B Koodak" panose="00000700000000000000" pitchFamily="2" charset="-78"/>
                        </a:rPr>
                        <a:t>سازمان جهاد کشاورزی</a:t>
                      </a:r>
                      <a:endParaRPr lang="en-US" sz="1800" kern="1200" dirty="0">
                        <a:solidFill>
                          <a:schemeClr val="dk1"/>
                        </a:solidFill>
                        <a:effectLst/>
                        <a:latin typeface="+mn-lt"/>
                        <a:ea typeface="+mn-ea"/>
                        <a:cs typeface="B Koodak" panose="00000700000000000000" pitchFamily="2" charset="-78"/>
                      </a:endParaRPr>
                    </a:p>
                  </a:txBody>
                  <a:tcPr marL="68580" marR="68580" marT="0" marB="0" anchor="ctr"/>
                </a:tc>
                <a:extLst>
                  <a:ext uri="{0D108BD9-81ED-4DB2-BD59-A6C34878D82A}">
                    <a16:rowId xmlns:a16="http://schemas.microsoft.com/office/drawing/2014/main" val="319264319"/>
                  </a:ext>
                </a:extLst>
              </a:tr>
            </a:tbl>
          </a:graphicData>
        </a:graphic>
      </p:graphicFrame>
      <p:sp>
        <p:nvSpPr>
          <p:cNvPr id="7" name="Title 1">
            <a:extLst>
              <a:ext uri="{FF2B5EF4-FFF2-40B4-BE49-F238E27FC236}">
                <a16:creationId xmlns:a16="http://schemas.microsoft.com/office/drawing/2014/main" id="{25B0637F-1ECF-4ACA-94EB-E5DDFF589576}"/>
              </a:ext>
            </a:extLst>
          </p:cNvPr>
          <p:cNvSpPr>
            <a:spLocks noGrp="1"/>
          </p:cNvSpPr>
          <p:nvPr>
            <p:ph type="title"/>
          </p:nvPr>
        </p:nvSpPr>
        <p:spPr>
          <a:xfrm>
            <a:off x="511233" y="373571"/>
            <a:ext cx="8229600" cy="685800"/>
          </a:xfrm>
        </p:spPr>
        <p:txBody>
          <a:bodyPr>
            <a:normAutofit/>
          </a:bodyPr>
          <a:lstStyle/>
          <a:p>
            <a:pPr algn="r" rtl="1"/>
            <a:r>
              <a:rPr lang="fa-IR" dirty="0">
                <a:cs typeface="B Koodak" panose="00000700000000000000" pitchFamily="2" charset="-78"/>
              </a:rPr>
              <a:t>ب- عملیات اجرایی</a:t>
            </a:r>
            <a:endParaRPr lang="en-US" dirty="0">
              <a:cs typeface="B Koodak" panose="00000700000000000000" pitchFamily="2" charset="-78"/>
            </a:endParaRPr>
          </a:p>
        </p:txBody>
      </p:sp>
    </p:spTree>
    <p:extLst>
      <p:ext uri="{BB962C8B-B14F-4D97-AF65-F5344CB8AC3E}">
        <p14:creationId xmlns:p14="http://schemas.microsoft.com/office/powerpoint/2010/main" val="3972656730"/>
      </p:ext>
    </p:extLst>
  </p:cSld>
  <p:clrMapOvr>
    <a:masterClrMapping/>
  </p:clrMapOvr>
  <p:transition spd="slow">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Table 3"/>
          <p:cNvGraphicFramePr>
            <a:graphicFrameLocks noGrp="1"/>
          </p:cNvGraphicFramePr>
          <p:nvPr>
            <p:extLst>
              <p:ext uri="{D42A27DB-BD31-4B8C-83A1-F6EECF244321}">
                <p14:modId xmlns:p14="http://schemas.microsoft.com/office/powerpoint/2010/main" val="2490804710"/>
              </p:ext>
            </p:extLst>
          </p:nvPr>
        </p:nvGraphicFramePr>
        <p:xfrm>
          <a:off x="76200" y="990600"/>
          <a:ext cx="8937567" cy="5398008"/>
        </p:xfrm>
        <a:graphic>
          <a:graphicData uri="http://schemas.openxmlformats.org/drawingml/2006/table">
            <a:tbl>
              <a:tblPr rtl="1" firstRow="1" firstCol="1" bandRow="1">
                <a:tableStyleId>{00A15C55-8517-42AA-B614-E9B94910E393}</a:tableStyleId>
              </a:tblPr>
              <a:tblGrid>
                <a:gridCol w="464973">
                  <a:extLst>
                    <a:ext uri="{9D8B030D-6E8A-4147-A177-3AD203B41FA5}">
                      <a16:colId xmlns:a16="http://schemas.microsoft.com/office/drawing/2014/main" val="3513559419"/>
                    </a:ext>
                  </a:extLst>
                </a:gridCol>
                <a:gridCol w="2031304">
                  <a:extLst>
                    <a:ext uri="{9D8B030D-6E8A-4147-A177-3AD203B41FA5}">
                      <a16:colId xmlns:a16="http://schemas.microsoft.com/office/drawing/2014/main" val="1279801313"/>
                    </a:ext>
                  </a:extLst>
                </a:gridCol>
                <a:gridCol w="907276">
                  <a:extLst>
                    <a:ext uri="{9D8B030D-6E8A-4147-A177-3AD203B41FA5}">
                      <a16:colId xmlns:a16="http://schemas.microsoft.com/office/drawing/2014/main" val="1381062157"/>
                    </a:ext>
                  </a:extLst>
                </a:gridCol>
                <a:gridCol w="404230">
                  <a:extLst>
                    <a:ext uri="{9D8B030D-6E8A-4147-A177-3AD203B41FA5}">
                      <a16:colId xmlns:a16="http://schemas.microsoft.com/office/drawing/2014/main" val="899618468"/>
                    </a:ext>
                  </a:extLst>
                </a:gridCol>
                <a:gridCol w="230152">
                  <a:extLst>
                    <a:ext uri="{9D8B030D-6E8A-4147-A177-3AD203B41FA5}">
                      <a16:colId xmlns:a16="http://schemas.microsoft.com/office/drawing/2014/main" val="169264693"/>
                    </a:ext>
                  </a:extLst>
                </a:gridCol>
                <a:gridCol w="1698890">
                  <a:extLst>
                    <a:ext uri="{9D8B030D-6E8A-4147-A177-3AD203B41FA5}">
                      <a16:colId xmlns:a16="http://schemas.microsoft.com/office/drawing/2014/main" val="656278848"/>
                    </a:ext>
                  </a:extLst>
                </a:gridCol>
                <a:gridCol w="976992">
                  <a:extLst>
                    <a:ext uri="{9D8B030D-6E8A-4147-A177-3AD203B41FA5}">
                      <a16:colId xmlns:a16="http://schemas.microsoft.com/office/drawing/2014/main" val="902096453"/>
                    </a:ext>
                  </a:extLst>
                </a:gridCol>
                <a:gridCol w="945376">
                  <a:extLst>
                    <a:ext uri="{9D8B030D-6E8A-4147-A177-3AD203B41FA5}">
                      <a16:colId xmlns:a16="http://schemas.microsoft.com/office/drawing/2014/main" val="97754770"/>
                    </a:ext>
                  </a:extLst>
                </a:gridCol>
                <a:gridCol w="121242">
                  <a:extLst>
                    <a:ext uri="{9D8B030D-6E8A-4147-A177-3AD203B41FA5}">
                      <a16:colId xmlns:a16="http://schemas.microsoft.com/office/drawing/2014/main" val="723143308"/>
                    </a:ext>
                  </a:extLst>
                </a:gridCol>
                <a:gridCol w="1157132">
                  <a:extLst>
                    <a:ext uri="{9D8B030D-6E8A-4147-A177-3AD203B41FA5}">
                      <a16:colId xmlns:a16="http://schemas.microsoft.com/office/drawing/2014/main" val="210579752"/>
                    </a:ext>
                  </a:extLst>
                </a:gridCol>
              </a:tblGrid>
              <a:tr h="0">
                <a:tc>
                  <a:txBody>
                    <a:bodyPr/>
                    <a:lstStyle/>
                    <a:p>
                      <a:pPr algn="ctr" rtl="1">
                        <a:lnSpc>
                          <a:spcPct val="115000"/>
                        </a:lnSpc>
                        <a:spcAft>
                          <a:spcPts val="0"/>
                        </a:spcAft>
                      </a:pPr>
                      <a:r>
                        <a:rPr lang="fa-IR" sz="1200">
                          <a:effectLst/>
                          <a:cs typeface="B Koodak" panose="00000700000000000000" pitchFamily="2" charset="-78"/>
                        </a:rPr>
                        <a:t>ردیف</a:t>
                      </a:r>
                      <a:endParaRPr lang="en-US" sz="16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200">
                          <a:effectLst/>
                          <a:cs typeface="B Koodak" panose="00000700000000000000" pitchFamily="2" charset="-78"/>
                        </a:rPr>
                        <a:t>عنوان طرح</a:t>
                      </a:r>
                      <a:endParaRPr lang="en-US" sz="16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200">
                          <a:effectLst/>
                          <a:cs typeface="B Koodak" panose="00000700000000000000" pitchFamily="2" charset="-78"/>
                        </a:rPr>
                        <a:t>اعتبار مورد نیاز</a:t>
                      </a:r>
                      <a:endParaRPr lang="en-US" sz="1600">
                        <a:effectLst/>
                        <a:cs typeface="B Koodak" panose="00000700000000000000" pitchFamily="2" charset="-78"/>
                      </a:endParaRPr>
                    </a:p>
                    <a:p>
                      <a:pPr algn="ctr" rtl="1">
                        <a:lnSpc>
                          <a:spcPct val="115000"/>
                        </a:lnSpc>
                        <a:spcAft>
                          <a:spcPts val="0"/>
                        </a:spcAft>
                      </a:pPr>
                      <a:r>
                        <a:rPr lang="fa-IR" sz="1200">
                          <a:effectLst/>
                          <a:cs typeface="B Koodak" panose="00000700000000000000" pitchFamily="2" charset="-78"/>
                        </a:rPr>
                        <a:t>میلیون ریال</a:t>
                      </a:r>
                      <a:endParaRPr lang="en-US" sz="16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gridSpan="2">
                  <a:txBody>
                    <a:bodyPr/>
                    <a:lstStyle/>
                    <a:p>
                      <a:pPr algn="ctr" rtl="1">
                        <a:lnSpc>
                          <a:spcPct val="115000"/>
                        </a:lnSpc>
                        <a:spcAft>
                          <a:spcPts val="0"/>
                        </a:spcAft>
                      </a:pPr>
                      <a:r>
                        <a:rPr lang="fa-IR" sz="1200">
                          <a:effectLst/>
                          <a:cs typeface="B Koodak" panose="00000700000000000000" pitchFamily="2" charset="-78"/>
                        </a:rPr>
                        <a:t>میزان</a:t>
                      </a:r>
                      <a:endParaRPr lang="en-US" sz="1600">
                        <a:effectLst/>
                        <a:cs typeface="B Koodak" panose="00000700000000000000" pitchFamily="2" charset="-78"/>
                      </a:endParaRPr>
                    </a:p>
                    <a:p>
                      <a:pPr algn="ctr" rtl="1">
                        <a:lnSpc>
                          <a:spcPct val="115000"/>
                        </a:lnSpc>
                        <a:spcAft>
                          <a:spcPts val="0"/>
                        </a:spcAft>
                      </a:pPr>
                      <a:r>
                        <a:rPr lang="fa-IR" sz="1200">
                          <a:effectLst/>
                          <a:cs typeface="B Koodak" panose="00000700000000000000" pitchFamily="2" charset="-78"/>
                        </a:rPr>
                        <a:t>اشتغال نفر</a:t>
                      </a:r>
                      <a:endParaRPr lang="en-US" sz="16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hMerge="1">
                  <a:txBody>
                    <a:bodyPr/>
                    <a:lstStyle/>
                    <a:p>
                      <a:endParaRPr lang="en-US"/>
                    </a:p>
                  </a:txBody>
                  <a:tcPr/>
                </a:tc>
                <a:tc>
                  <a:txBody>
                    <a:bodyPr/>
                    <a:lstStyle/>
                    <a:p>
                      <a:pPr algn="ctr" rtl="1">
                        <a:lnSpc>
                          <a:spcPct val="115000"/>
                        </a:lnSpc>
                        <a:spcAft>
                          <a:spcPts val="0"/>
                        </a:spcAft>
                      </a:pPr>
                      <a:r>
                        <a:rPr lang="fa-IR" sz="1200">
                          <a:effectLst/>
                          <a:cs typeface="B Koodak" panose="00000700000000000000" pitchFamily="2" charset="-78"/>
                        </a:rPr>
                        <a:t>محل اجرا</a:t>
                      </a:r>
                      <a:endParaRPr lang="en-US" sz="1600">
                        <a:effectLst/>
                        <a:cs typeface="B Koodak" panose="00000700000000000000" pitchFamily="2" charset="-78"/>
                      </a:endParaRPr>
                    </a:p>
                    <a:p>
                      <a:pPr algn="ctr" rtl="1">
                        <a:lnSpc>
                          <a:spcPct val="115000"/>
                        </a:lnSpc>
                        <a:spcAft>
                          <a:spcPts val="0"/>
                        </a:spcAft>
                      </a:pPr>
                      <a:r>
                        <a:rPr lang="fa-IR" sz="1200">
                          <a:effectLst/>
                          <a:cs typeface="B Koodak" panose="00000700000000000000" pitchFamily="2" charset="-78"/>
                        </a:rPr>
                        <a:t>نام روستا</a:t>
                      </a:r>
                      <a:endParaRPr lang="en-US" sz="16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200" dirty="0">
                          <a:effectLst/>
                          <a:cs typeface="B Koodak" panose="00000700000000000000" pitchFamily="2" charset="-78"/>
                        </a:rPr>
                        <a:t>کد موضوعی طرح 2</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gridSpan="2">
                  <a:txBody>
                    <a:bodyPr/>
                    <a:lstStyle/>
                    <a:p>
                      <a:pPr algn="ctr" rtl="1">
                        <a:lnSpc>
                          <a:spcPct val="115000"/>
                        </a:lnSpc>
                        <a:spcAft>
                          <a:spcPts val="0"/>
                        </a:spcAft>
                      </a:pPr>
                      <a:r>
                        <a:rPr lang="fa-IR" sz="1200" dirty="0">
                          <a:effectLst/>
                          <a:cs typeface="B Koodak" panose="00000700000000000000" pitchFamily="2" charset="-78"/>
                        </a:rPr>
                        <a:t>الویت طرح در سطح بخش 4</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hMerge="1">
                  <a:txBody>
                    <a:bodyPr/>
                    <a:lstStyle/>
                    <a:p>
                      <a:endParaRPr lang="en-US"/>
                    </a:p>
                  </a:txBody>
                  <a:tcPr/>
                </a:tc>
                <a:tc>
                  <a:txBody>
                    <a:bodyPr/>
                    <a:lstStyle/>
                    <a:p>
                      <a:pPr algn="ctr" rtl="1">
                        <a:lnSpc>
                          <a:spcPct val="115000"/>
                        </a:lnSpc>
                        <a:spcAft>
                          <a:spcPts val="0"/>
                        </a:spcAft>
                      </a:pPr>
                      <a:r>
                        <a:rPr lang="fa-IR" sz="1200">
                          <a:effectLst/>
                          <a:cs typeface="B Koodak" panose="00000700000000000000" pitchFamily="2" charset="-78"/>
                        </a:rPr>
                        <a:t>کد دستگاه اجرائی مرتبط 5</a:t>
                      </a:r>
                      <a:endParaRPr lang="en-US" sz="16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extLst>
                  <a:ext uri="{0D108BD9-81ED-4DB2-BD59-A6C34878D82A}">
                    <a16:rowId xmlns:a16="http://schemas.microsoft.com/office/drawing/2014/main" val="3414217857"/>
                  </a:ext>
                </a:extLst>
              </a:tr>
              <a:tr h="0">
                <a:tc>
                  <a:txBody>
                    <a:bodyPr/>
                    <a:lstStyle/>
                    <a:p>
                      <a:pPr algn="ctr" rtl="1">
                        <a:lnSpc>
                          <a:spcPct val="115000"/>
                        </a:lnSpc>
                        <a:spcAft>
                          <a:spcPts val="0"/>
                        </a:spcAft>
                      </a:pPr>
                      <a:r>
                        <a:rPr lang="fa-IR" sz="1600" dirty="0">
                          <a:effectLst/>
                          <a:latin typeface="Calibri" panose="020F0502020204030204" pitchFamily="34" charset="0"/>
                          <a:ea typeface="Calibri" panose="020F0502020204030204" pitchFamily="34" charset="0"/>
                          <a:cs typeface="B Koodak" panose="00000700000000000000" pitchFamily="2" charset="-78"/>
                        </a:rPr>
                        <a:t>29</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marL="0" algn="justLow" defTabSz="914400" rtl="1" eaLnBrk="1" latinLnBrk="0" hangingPunct="1">
                        <a:lnSpc>
                          <a:spcPct val="115000"/>
                        </a:lnSpc>
                        <a:spcAft>
                          <a:spcPts val="0"/>
                        </a:spcAft>
                      </a:pPr>
                      <a:r>
                        <a:rPr lang="ar-SA" sz="1600" kern="1200" dirty="0">
                          <a:solidFill>
                            <a:schemeClr val="tx1"/>
                          </a:solidFill>
                          <a:effectLst/>
                          <a:latin typeface="Calibri" panose="020F0502020204030204" pitchFamily="34" charset="0"/>
                          <a:ea typeface="Calibri" panose="020F0502020204030204" pitchFamily="34" charset="0"/>
                          <a:cs typeface="B Koodak" panose="00000700000000000000" pitchFamily="2" charset="-78"/>
                        </a:rPr>
                        <a:t>ایجاد الگوی نظام بهره برداری (شرکت تعاونی تولید روستایی)</a:t>
                      </a:r>
                      <a:endParaRPr lang="en-US" sz="1600" kern="1200" dirty="0">
                        <a:solidFill>
                          <a:schemeClr val="tx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600" kern="1200" dirty="0">
                          <a:solidFill>
                            <a:schemeClr val="dk1"/>
                          </a:solidFill>
                          <a:effectLst/>
                          <a:latin typeface="Calibri" panose="020F0502020204030204" pitchFamily="34" charset="0"/>
                          <a:ea typeface="Calibri" panose="020F0502020204030204" pitchFamily="34" charset="0"/>
                          <a:cs typeface="B Koodak" panose="00000700000000000000" pitchFamily="2" charset="-78"/>
                        </a:rPr>
                        <a:t>1000</a:t>
                      </a:r>
                      <a:endParaRPr lang="en-US" sz="1600" kern="1200" dirty="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600" kern="1200" dirty="0">
                          <a:solidFill>
                            <a:schemeClr val="dk1"/>
                          </a:solidFill>
                          <a:effectLst/>
                          <a:latin typeface="Calibri" panose="020F0502020204030204" pitchFamily="34" charset="0"/>
                          <a:ea typeface="Calibri" panose="020F0502020204030204" pitchFamily="34" charset="0"/>
                          <a:cs typeface="B Koodak" panose="00000700000000000000" pitchFamily="2" charset="-78"/>
                        </a:rPr>
                        <a:t>10</a:t>
                      </a:r>
                      <a:endParaRPr lang="en-US" sz="1600" kern="1200" dirty="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gridSpan="2">
                  <a:txBody>
                    <a:bodyPr/>
                    <a:lstStyle/>
                    <a:p>
                      <a:pPr marL="0" algn="ctr" defTabSz="914400" rtl="1" eaLnBrk="1" latinLnBrk="0" hangingPunct="1">
                        <a:lnSpc>
                          <a:spcPct val="115000"/>
                        </a:lnSpc>
                        <a:spcAft>
                          <a:spcPts val="0"/>
                        </a:spcAft>
                      </a:pPr>
                      <a:r>
                        <a:rPr lang="fa-IR" sz="1600" kern="1200">
                          <a:solidFill>
                            <a:schemeClr val="dk1"/>
                          </a:solidFill>
                          <a:effectLst/>
                          <a:latin typeface="Calibri" panose="020F0502020204030204" pitchFamily="34" charset="0"/>
                          <a:ea typeface="Calibri" panose="020F0502020204030204" pitchFamily="34" charset="0"/>
                          <a:cs typeface="B Koodak" panose="00000700000000000000" pitchFamily="2" charset="-78"/>
                        </a:rPr>
                        <a:t>ویر، قیاسیه، اسدآباد، کبود گنبد، اولنگ، ارجین،  عباس آباد، قلعه، المکی، سنبل آباد، حسین آباد</a:t>
                      </a:r>
                      <a:endParaRPr lang="en-US" sz="1600" kern="120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hMerge="1">
                  <a:txBody>
                    <a:bodyPr/>
                    <a:lstStyle/>
                    <a:p>
                      <a:pPr marL="0" algn="ctr" defTabSz="914400" rtl="1" eaLnBrk="1" latinLnBrk="0" hangingPunct="1">
                        <a:lnSpc>
                          <a:spcPct val="115000"/>
                        </a:lnSpc>
                        <a:spcAft>
                          <a:spcPts val="0"/>
                        </a:spcAft>
                      </a:pPr>
                      <a:endParaRPr lang="en-US" sz="1600" kern="120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600" kern="1200">
                          <a:solidFill>
                            <a:schemeClr val="dk1"/>
                          </a:solidFill>
                          <a:effectLst/>
                          <a:latin typeface="Calibri" panose="020F0502020204030204" pitchFamily="34" charset="0"/>
                          <a:ea typeface="Calibri" panose="020F0502020204030204" pitchFamily="34" charset="0"/>
                          <a:cs typeface="B Koodak" panose="00000700000000000000" pitchFamily="2" charset="-78"/>
                        </a:rPr>
                        <a:t>کشاورزی</a:t>
                      </a:r>
                      <a:endParaRPr lang="en-US" sz="1600" kern="120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600" kern="1200">
                          <a:solidFill>
                            <a:schemeClr val="dk1"/>
                          </a:solidFill>
                          <a:effectLst/>
                          <a:latin typeface="Calibri" panose="020F0502020204030204" pitchFamily="34" charset="0"/>
                          <a:ea typeface="Calibri" panose="020F0502020204030204" pitchFamily="34" charset="0"/>
                          <a:cs typeface="B Koodak" panose="00000700000000000000" pitchFamily="2" charset="-78"/>
                        </a:rPr>
                        <a:t>الویت اول</a:t>
                      </a:r>
                      <a:endParaRPr lang="en-US" sz="1600" kern="120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gridSpan="2">
                  <a:txBody>
                    <a:bodyPr/>
                    <a:lstStyle/>
                    <a:p>
                      <a:pPr algn="ctr" rtl="1">
                        <a:lnSpc>
                          <a:spcPct val="115000"/>
                        </a:lnSpc>
                        <a:spcAft>
                          <a:spcPts val="0"/>
                        </a:spcAft>
                      </a:pPr>
                      <a:r>
                        <a:rPr lang="fa-IR" sz="1600" dirty="0">
                          <a:effectLst/>
                          <a:latin typeface="Calibri" panose="020F0502020204030204" pitchFamily="34" charset="0"/>
                          <a:ea typeface="Calibri" panose="020F0502020204030204" pitchFamily="34" charset="0"/>
                          <a:cs typeface="B Koodak" panose="00000700000000000000" pitchFamily="2" charset="-78"/>
                        </a:rPr>
                        <a:t>سازمان تعاون روستایی</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hMerge="1">
                  <a:txBody>
                    <a:bodyPr/>
                    <a:lstStyle/>
                    <a:p>
                      <a:pPr algn="ctr" rtl="1">
                        <a:lnSpc>
                          <a:spcPct val="115000"/>
                        </a:lnSpc>
                        <a:spcAft>
                          <a:spcPts val="0"/>
                        </a:spcAft>
                      </a:pPr>
                      <a:endParaRPr lang="en-US" sz="16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extLst>
                  <a:ext uri="{0D108BD9-81ED-4DB2-BD59-A6C34878D82A}">
                    <a16:rowId xmlns:a16="http://schemas.microsoft.com/office/drawing/2014/main" val="2586119824"/>
                  </a:ext>
                </a:extLst>
              </a:tr>
              <a:tr h="0">
                <a:tc>
                  <a:txBody>
                    <a:bodyPr/>
                    <a:lstStyle/>
                    <a:p>
                      <a:pPr algn="ctr" rtl="1">
                        <a:lnSpc>
                          <a:spcPct val="115000"/>
                        </a:lnSpc>
                        <a:spcAft>
                          <a:spcPts val="0"/>
                        </a:spcAft>
                      </a:pPr>
                      <a:r>
                        <a:rPr lang="fa-IR" sz="1600" dirty="0">
                          <a:effectLst/>
                          <a:latin typeface="Calibri" panose="020F0502020204030204" pitchFamily="34" charset="0"/>
                          <a:ea typeface="Calibri" panose="020F0502020204030204" pitchFamily="34" charset="0"/>
                          <a:cs typeface="B Koodak" panose="00000700000000000000" pitchFamily="2" charset="-78"/>
                        </a:rPr>
                        <a:t>30</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marL="0" algn="justLow" defTabSz="914400" rtl="1" eaLnBrk="1" latinLnBrk="0" hangingPunct="1">
                        <a:lnSpc>
                          <a:spcPct val="115000"/>
                        </a:lnSpc>
                        <a:spcAft>
                          <a:spcPts val="0"/>
                        </a:spcAft>
                      </a:pPr>
                      <a:r>
                        <a:rPr lang="ar-SA" sz="1600" kern="1200" dirty="0">
                          <a:solidFill>
                            <a:schemeClr val="tx1"/>
                          </a:solidFill>
                          <a:effectLst/>
                          <a:latin typeface="Calibri" panose="020F0502020204030204" pitchFamily="34" charset="0"/>
                          <a:ea typeface="Calibri" panose="020F0502020204030204" pitchFamily="34" charset="0"/>
                          <a:cs typeface="B Koodak" panose="00000700000000000000" pitchFamily="2" charset="-78"/>
                        </a:rPr>
                        <a:t>ایجاد اتحادیه تعاونی تولید روستایی در سطح شهرستان یا منطقه</a:t>
                      </a:r>
                      <a:endParaRPr lang="en-US" sz="1600" kern="1200" dirty="0">
                        <a:solidFill>
                          <a:schemeClr val="tx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600" kern="1200" dirty="0">
                          <a:solidFill>
                            <a:schemeClr val="dk1"/>
                          </a:solidFill>
                          <a:effectLst/>
                          <a:latin typeface="Calibri" panose="020F0502020204030204" pitchFamily="34" charset="0"/>
                          <a:ea typeface="Calibri" panose="020F0502020204030204" pitchFamily="34" charset="0"/>
                          <a:cs typeface="B Koodak" panose="00000700000000000000" pitchFamily="2" charset="-78"/>
                        </a:rPr>
                        <a:t>500</a:t>
                      </a:r>
                      <a:endParaRPr lang="en-US" sz="1600" kern="1200" dirty="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600" kern="1200" dirty="0">
                          <a:solidFill>
                            <a:schemeClr val="dk1"/>
                          </a:solidFill>
                          <a:effectLst/>
                          <a:latin typeface="Calibri" panose="020F0502020204030204" pitchFamily="34" charset="0"/>
                          <a:ea typeface="Calibri" panose="020F0502020204030204" pitchFamily="34" charset="0"/>
                          <a:cs typeface="B Koodak" panose="00000700000000000000" pitchFamily="2" charset="-78"/>
                        </a:rPr>
                        <a:t>5</a:t>
                      </a:r>
                      <a:endParaRPr lang="en-US" sz="1600" kern="1200" dirty="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gridSpan="2">
                  <a:txBody>
                    <a:bodyPr/>
                    <a:lstStyle/>
                    <a:p>
                      <a:pPr marL="0" algn="ctr" defTabSz="914400" rtl="1" eaLnBrk="1" latinLnBrk="0" hangingPunct="1">
                        <a:lnSpc>
                          <a:spcPct val="115000"/>
                        </a:lnSpc>
                        <a:spcAft>
                          <a:spcPts val="0"/>
                        </a:spcAft>
                      </a:pPr>
                      <a:r>
                        <a:rPr lang="fa-IR" sz="1600" kern="1200">
                          <a:solidFill>
                            <a:schemeClr val="dk1"/>
                          </a:solidFill>
                          <a:effectLst/>
                          <a:latin typeface="Calibri" panose="020F0502020204030204" pitchFamily="34" charset="0"/>
                          <a:ea typeface="Calibri" panose="020F0502020204030204" pitchFamily="34" charset="0"/>
                          <a:cs typeface="B Koodak" panose="00000700000000000000" pitchFamily="2" charset="-78"/>
                        </a:rPr>
                        <a:t>تعاونی های تولید ایجاد شده</a:t>
                      </a:r>
                      <a:endParaRPr lang="en-US" sz="1600" kern="120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hMerge="1">
                  <a:txBody>
                    <a:bodyPr/>
                    <a:lstStyle/>
                    <a:p>
                      <a:pPr marL="0" algn="ctr" defTabSz="914400" rtl="1" eaLnBrk="1" latinLnBrk="0" hangingPunct="1">
                        <a:lnSpc>
                          <a:spcPct val="115000"/>
                        </a:lnSpc>
                        <a:spcAft>
                          <a:spcPts val="0"/>
                        </a:spcAft>
                      </a:pPr>
                      <a:endParaRPr lang="en-US" sz="1600" kern="120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600" kern="1200">
                          <a:solidFill>
                            <a:schemeClr val="dk1"/>
                          </a:solidFill>
                          <a:effectLst/>
                          <a:latin typeface="Calibri" panose="020F0502020204030204" pitchFamily="34" charset="0"/>
                          <a:ea typeface="Calibri" panose="020F0502020204030204" pitchFamily="34" charset="0"/>
                          <a:cs typeface="B Koodak" panose="00000700000000000000" pitchFamily="2" charset="-78"/>
                        </a:rPr>
                        <a:t>کشاورزی</a:t>
                      </a:r>
                      <a:endParaRPr lang="en-US" sz="1600" kern="120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600" kern="1200">
                          <a:solidFill>
                            <a:schemeClr val="dk1"/>
                          </a:solidFill>
                          <a:effectLst/>
                          <a:latin typeface="Calibri" panose="020F0502020204030204" pitchFamily="34" charset="0"/>
                          <a:ea typeface="Calibri" panose="020F0502020204030204" pitchFamily="34" charset="0"/>
                          <a:cs typeface="B Koodak" panose="00000700000000000000" pitchFamily="2" charset="-78"/>
                        </a:rPr>
                        <a:t>الویت اول</a:t>
                      </a:r>
                      <a:endParaRPr lang="en-US" sz="1600" kern="120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gridSpan="2">
                  <a:txBody>
                    <a:bodyPr/>
                    <a:lstStyle/>
                    <a:p>
                      <a:pPr algn="ctr" rtl="1">
                        <a:lnSpc>
                          <a:spcPct val="115000"/>
                        </a:lnSpc>
                        <a:spcAft>
                          <a:spcPts val="0"/>
                        </a:spcAft>
                      </a:pPr>
                      <a:r>
                        <a:rPr lang="fa-IR" sz="1600" dirty="0">
                          <a:effectLst/>
                          <a:latin typeface="Calibri" panose="020F0502020204030204" pitchFamily="34" charset="0"/>
                          <a:ea typeface="Calibri" panose="020F0502020204030204" pitchFamily="34" charset="0"/>
                          <a:cs typeface="B Koodak" panose="00000700000000000000" pitchFamily="2" charset="-78"/>
                        </a:rPr>
                        <a:t>سازمان تعاون روستایی</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hMerge="1">
                  <a:txBody>
                    <a:bodyPr/>
                    <a:lstStyle/>
                    <a:p>
                      <a:pPr algn="ctr" rtl="1">
                        <a:lnSpc>
                          <a:spcPct val="115000"/>
                        </a:lnSpc>
                        <a:spcAft>
                          <a:spcPts val="0"/>
                        </a:spcAft>
                      </a:pPr>
                      <a:endParaRPr lang="en-US" sz="160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extLst>
                  <a:ext uri="{0D108BD9-81ED-4DB2-BD59-A6C34878D82A}">
                    <a16:rowId xmlns:a16="http://schemas.microsoft.com/office/drawing/2014/main" val="129080163"/>
                  </a:ext>
                </a:extLst>
              </a:tr>
              <a:tr h="0">
                <a:tc>
                  <a:txBody>
                    <a:bodyPr/>
                    <a:lstStyle/>
                    <a:p>
                      <a:pPr algn="ctr" rtl="1">
                        <a:lnSpc>
                          <a:spcPct val="115000"/>
                        </a:lnSpc>
                        <a:spcAft>
                          <a:spcPts val="0"/>
                        </a:spcAft>
                      </a:pPr>
                      <a:r>
                        <a:rPr lang="fa-IR" sz="1600" dirty="0">
                          <a:effectLst/>
                          <a:latin typeface="Calibri" panose="020F0502020204030204" pitchFamily="34" charset="0"/>
                          <a:ea typeface="Calibri" panose="020F0502020204030204" pitchFamily="34" charset="0"/>
                          <a:cs typeface="B Koodak" panose="00000700000000000000" pitchFamily="2" charset="-78"/>
                        </a:rPr>
                        <a:t>31</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marL="0" algn="justLow" defTabSz="914400" rtl="1" eaLnBrk="1" latinLnBrk="0" hangingPunct="1">
                        <a:lnSpc>
                          <a:spcPct val="115000"/>
                        </a:lnSpc>
                        <a:spcAft>
                          <a:spcPts val="0"/>
                        </a:spcAft>
                      </a:pPr>
                      <a:r>
                        <a:rPr lang="ar-SA" sz="1600" kern="1200" dirty="0">
                          <a:solidFill>
                            <a:schemeClr val="tx1"/>
                          </a:solidFill>
                          <a:effectLst/>
                          <a:latin typeface="Calibri" panose="020F0502020204030204" pitchFamily="34" charset="0"/>
                          <a:ea typeface="Calibri" panose="020F0502020204030204" pitchFamily="34" charset="0"/>
                          <a:cs typeface="B Koodak" panose="00000700000000000000" pitchFamily="2" charset="-78"/>
                        </a:rPr>
                        <a:t>ایجاد تعاونی گردشگری</a:t>
                      </a:r>
                      <a:endParaRPr lang="en-US" sz="1600" kern="1200" dirty="0">
                        <a:solidFill>
                          <a:schemeClr val="tx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600" kern="1200" dirty="0">
                          <a:solidFill>
                            <a:schemeClr val="dk1"/>
                          </a:solidFill>
                          <a:effectLst/>
                          <a:latin typeface="Calibri" panose="020F0502020204030204" pitchFamily="34" charset="0"/>
                          <a:ea typeface="Calibri" panose="020F0502020204030204" pitchFamily="34" charset="0"/>
                          <a:cs typeface="B Koodak" panose="00000700000000000000" pitchFamily="2" charset="-78"/>
                        </a:rPr>
                        <a:t>1000</a:t>
                      </a:r>
                      <a:endParaRPr lang="en-US" sz="1600" kern="1200" dirty="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600" kern="1200" dirty="0">
                          <a:solidFill>
                            <a:schemeClr val="dk1"/>
                          </a:solidFill>
                          <a:effectLst/>
                          <a:latin typeface="Calibri" panose="020F0502020204030204" pitchFamily="34" charset="0"/>
                          <a:ea typeface="Calibri" panose="020F0502020204030204" pitchFamily="34" charset="0"/>
                          <a:cs typeface="B Koodak" panose="00000700000000000000" pitchFamily="2" charset="-78"/>
                        </a:rPr>
                        <a:t>6</a:t>
                      </a:r>
                      <a:endParaRPr lang="en-US" sz="1600" kern="1200" dirty="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gridSpan="2">
                  <a:txBody>
                    <a:bodyPr/>
                    <a:lstStyle/>
                    <a:p>
                      <a:pPr marL="0" algn="ctr" defTabSz="914400" rtl="1" eaLnBrk="1" latinLnBrk="0" hangingPunct="1">
                        <a:lnSpc>
                          <a:spcPct val="115000"/>
                        </a:lnSpc>
                        <a:spcAft>
                          <a:spcPts val="0"/>
                        </a:spcAft>
                      </a:pPr>
                      <a:r>
                        <a:rPr lang="fa-IR" sz="1600" kern="1200">
                          <a:solidFill>
                            <a:schemeClr val="dk1"/>
                          </a:solidFill>
                          <a:effectLst/>
                          <a:latin typeface="Calibri" panose="020F0502020204030204" pitchFamily="34" charset="0"/>
                          <a:ea typeface="Calibri" panose="020F0502020204030204" pitchFamily="34" charset="0"/>
                          <a:cs typeface="B Koodak" panose="00000700000000000000" pitchFamily="2" charset="-78"/>
                        </a:rPr>
                        <a:t>ویر، سنبل آباد</a:t>
                      </a:r>
                      <a:endParaRPr lang="en-US" sz="1600" kern="120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hMerge="1">
                  <a:txBody>
                    <a:bodyPr/>
                    <a:lstStyle/>
                    <a:p>
                      <a:pPr marL="0" algn="ctr" defTabSz="914400" rtl="1" eaLnBrk="1" latinLnBrk="0" hangingPunct="1">
                        <a:lnSpc>
                          <a:spcPct val="115000"/>
                        </a:lnSpc>
                        <a:spcAft>
                          <a:spcPts val="0"/>
                        </a:spcAft>
                      </a:pPr>
                      <a:endParaRPr lang="en-US" sz="1600" kern="120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600" kern="1200">
                          <a:solidFill>
                            <a:schemeClr val="dk1"/>
                          </a:solidFill>
                          <a:effectLst/>
                          <a:latin typeface="Calibri" panose="020F0502020204030204" pitchFamily="34" charset="0"/>
                          <a:ea typeface="Calibri" panose="020F0502020204030204" pitchFamily="34" charset="0"/>
                          <a:cs typeface="B Koodak" panose="00000700000000000000" pitchFamily="2" charset="-78"/>
                        </a:rPr>
                        <a:t>گردشگری</a:t>
                      </a:r>
                      <a:endParaRPr lang="en-US" sz="1600" kern="120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600" kern="1200">
                          <a:solidFill>
                            <a:schemeClr val="dk1"/>
                          </a:solidFill>
                          <a:effectLst/>
                          <a:latin typeface="Calibri" panose="020F0502020204030204" pitchFamily="34" charset="0"/>
                          <a:ea typeface="Calibri" panose="020F0502020204030204" pitchFamily="34" charset="0"/>
                          <a:cs typeface="B Koodak" panose="00000700000000000000" pitchFamily="2" charset="-78"/>
                        </a:rPr>
                        <a:t>الویت اول</a:t>
                      </a:r>
                      <a:endParaRPr lang="en-US" sz="1600" kern="120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gridSpan="2">
                  <a:txBody>
                    <a:bodyPr/>
                    <a:lstStyle/>
                    <a:p>
                      <a:pPr algn="ctr" rtl="1">
                        <a:lnSpc>
                          <a:spcPct val="115000"/>
                        </a:lnSpc>
                        <a:spcAft>
                          <a:spcPts val="0"/>
                        </a:spcAft>
                      </a:pPr>
                      <a:r>
                        <a:rPr lang="fa-IR" sz="1600" dirty="0">
                          <a:effectLst/>
                          <a:latin typeface="Calibri" panose="020F0502020204030204" pitchFamily="34" charset="0"/>
                          <a:ea typeface="Calibri" panose="020F0502020204030204" pitchFamily="34" charset="0"/>
                          <a:cs typeface="B Koodak" panose="00000700000000000000" pitchFamily="2" charset="-78"/>
                        </a:rPr>
                        <a:t>اداره کل تعاون، کار و رفاه اجتماعی</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hMerge="1">
                  <a:txBody>
                    <a:bodyPr/>
                    <a:lstStyle/>
                    <a:p>
                      <a:pPr algn="ctr" rtl="1">
                        <a:lnSpc>
                          <a:spcPct val="115000"/>
                        </a:lnSpc>
                        <a:spcAft>
                          <a:spcPts val="0"/>
                        </a:spcAft>
                      </a:pP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extLst>
                  <a:ext uri="{0D108BD9-81ED-4DB2-BD59-A6C34878D82A}">
                    <a16:rowId xmlns:a16="http://schemas.microsoft.com/office/drawing/2014/main" val="1101172599"/>
                  </a:ext>
                </a:extLst>
              </a:tr>
              <a:tr h="0">
                <a:tc>
                  <a:txBody>
                    <a:bodyPr/>
                    <a:lstStyle/>
                    <a:p>
                      <a:pPr algn="ctr" rtl="1">
                        <a:lnSpc>
                          <a:spcPct val="115000"/>
                        </a:lnSpc>
                        <a:spcAft>
                          <a:spcPts val="0"/>
                        </a:spcAft>
                      </a:pPr>
                      <a:r>
                        <a:rPr lang="fa-IR" sz="1600" dirty="0">
                          <a:effectLst/>
                          <a:latin typeface="Calibri" panose="020F0502020204030204" pitchFamily="34" charset="0"/>
                          <a:ea typeface="Calibri" panose="020F0502020204030204" pitchFamily="34" charset="0"/>
                          <a:cs typeface="B Koodak" panose="00000700000000000000" pitchFamily="2" charset="-78"/>
                        </a:rPr>
                        <a:t>32</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marL="0" algn="justLow" defTabSz="914400" rtl="1" eaLnBrk="1" latinLnBrk="0" hangingPunct="1">
                        <a:lnSpc>
                          <a:spcPct val="115000"/>
                        </a:lnSpc>
                        <a:spcAft>
                          <a:spcPts val="0"/>
                        </a:spcAft>
                      </a:pPr>
                      <a:r>
                        <a:rPr lang="ar-SA" sz="1600" kern="1200" dirty="0">
                          <a:solidFill>
                            <a:schemeClr val="tx1"/>
                          </a:solidFill>
                          <a:effectLst/>
                          <a:latin typeface="Calibri" panose="020F0502020204030204" pitchFamily="34" charset="0"/>
                          <a:ea typeface="Calibri" panose="020F0502020204030204" pitchFamily="34" charset="0"/>
                          <a:cs typeface="B Koodak" panose="00000700000000000000" pitchFamily="2" charset="-78"/>
                        </a:rPr>
                        <a:t>ایجاد شرکت تعاونی فرش دست بافت</a:t>
                      </a:r>
                      <a:endParaRPr lang="en-US" sz="1600" kern="1200" dirty="0">
                        <a:solidFill>
                          <a:schemeClr val="tx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600" kern="1200" dirty="0">
                          <a:solidFill>
                            <a:schemeClr val="dk1"/>
                          </a:solidFill>
                          <a:effectLst/>
                          <a:latin typeface="Calibri" panose="020F0502020204030204" pitchFamily="34" charset="0"/>
                          <a:ea typeface="Calibri" panose="020F0502020204030204" pitchFamily="34" charset="0"/>
                          <a:cs typeface="B Koodak" panose="00000700000000000000" pitchFamily="2" charset="-78"/>
                        </a:rPr>
                        <a:t>1000</a:t>
                      </a:r>
                      <a:endParaRPr lang="en-US" sz="1600" kern="1200" dirty="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600" kern="1200" dirty="0">
                          <a:solidFill>
                            <a:schemeClr val="dk1"/>
                          </a:solidFill>
                          <a:effectLst/>
                          <a:latin typeface="Calibri" panose="020F0502020204030204" pitchFamily="34" charset="0"/>
                          <a:ea typeface="Calibri" panose="020F0502020204030204" pitchFamily="34" charset="0"/>
                          <a:cs typeface="B Koodak" panose="00000700000000000000" pitchFamily="2" charset="-78"/>
                        </a:rPr>
                        <a:t>3</a:t>
                      </a:r>
                      <a:endParaRPr lang="en-US" sz="1600" kern="1200" dirty="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gridSpan="2">
                  <a:txBody>
                    <a:bodyPr/>
                    <a:lstStyle/>
                    <a:p>
                      <a:pPr marL="0" algn="ctr" defTabSz="914400" rtl="1" eaLnBrk="1" latinLnBrk="0" hangingPunct="1">
                        <a:lnSpc>
                          <a:spcPct val="115000"/>
                        </a:lnSpc>
                        <a:spcAft>
                          <a:spcPts val="0"/>
                        </a:spcAft>
                      </a:pPr>
                      <a:r>
                        <a:rPr lang="fa-IR" sz="1600" kern="1200">
                          <a:solidFill>
                            <a:schemeClr val="dk1"/>
                          </a:solidFill>
                          <a:effectLst/>
                          <a:latin typeface="Calibri" panose="020F0502020204030204" pitchFamily="34" charset="0"/>
                          <a:ea typeface="Calibri" panose="020F0502020204030204" pitchFamily="34" charset="0"/>
                          <a:cs typeface="B Koodak" panose="00000700000000000000" pitchFamily="2" charset="-78"/>
                        </a:rPr>
                        <a:t>به مرکزیت سلطانیه و عضویت دارندگان کارت فرش بافی و قالی بافی</a:t>
                      </a:r>
                      <a:endParaRPr lang="en-US" sz="1600" kern="120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hMerge="1">
                  <a:txBody>
                    <a:bodyPr/>
                    <a:lstStyle/>
                    <a:p>
                      <a:pPr marL="0" algn="ctr" defTabSz="914400" rtl="1" eaLnBrk="1" latinLnBrk="0" hangingPunct="1">
                        <a:lnSpc>
                          <a:spcPct val="115000"/>
                        </a:lnSpc>
                        <a:spcAft>
                          <a:spcPts val="0"/>
                        </a:spcAft>
                      </a:pPr>
                      <a:endParaRPr lang="en-US" sz="1600" kern="120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600" kern="1200">
                          <a:solidFill>
                            <a:schemeClr val="dk1"/>
                          </a:solidFill>
                          <a:effectLst/>
                          <a:latin typeface="Calibri" panose="020F0502020204030204" pitchFamily="34" charset="0"/>
                          <a:ea typeface="Calibri" panose="020F0502020204030204" pitchFamily="34" charset="0"/>
                          <a:cs typeface="B Koodak" panose="00000700000000000000" pitchFamily="2" charset="-78"/>
                        </a:rPr>
                        <a:t>صنایع دستی</a:t>
                      </a:r>
                      <a:endParaRPr lang="en-US" sz="1600" kern="120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600" kern="1200">
                          <a:solidFill>
                            <a:schemeClr val="dk1"/>
                          </a:solidFill>
                          <a:effectLst/>
                          <a:latin typeface="Calibri" panose="020F0502020204030204" pitchFamily="34" charset="0"/>
                          <a:ea typeface="Calibri" panose="020F0502020204030204" pitchFamily="34" charset="0"/>
                          <a:cs typeface="B Koodak" panose="00000700000000000000" pitchFamily="2" charset="-78"/>
                        </a:rPr>
                        <a:t>الویت اول</a:t>
                      </a:r>
                      <a:endParaRPr lang="en-US" sz="1600" kern="120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gridSpan="2">
                  <a:txBody>
                    <a:bodyPr/>
                    <a:lstStyle/>
                    <a:p>
                      <a:pPr algn="ctr" rtl="1">
                        <a:lnSpc>
                          <a:spcPct val="115000"/>
                        </a:lnSpc>
                        <a:spcAft>
                          <a:spcPts val="0"/>
                        </a:spcAft>
                      </a:pPr>
                      <a:r>
                        <a:rPr lang="fa-IR" sz="1600" dirty="0">
                          <a:effectLst/>
                          <a:latin typeface="Calibri" panose="020F0502020204030204" pitchFamily="34" charset="0"/>
                          <a:ea typeface="Calibri" panose="020F0502020204030204" pitchFamily="34" charset="0"/>
                          <a:cs typeface="B Koodak" panose="00000700000000000000" pitchFamily="2" charset="-78"/>
                        </a:rPr>
                        <a:t>اداره کل تعاون، کار و رفاه اجتماعی</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hMerge="1">
                  <a:txBody>
                    <a:bodyPr/>
                    <a:lstStyle/>
                    <a:p>
                      <a:endParaRPr lang="en-US"/>
                    </a:p>
                  </a:txBody>
                  <a:tcPr/>
                </a:tc>
                <a:extLst>
                  <a:ext uri="{0D108BD9-81ED-4DB2-BD59-A6C34878D82A}">
                    <a16:rowId xmlns:a16="http://schemas.microsoft.com/office/drawing/2014/main" val="874659856"/>
                  </a:ext>
                </a:extLst>
              </a:tr>
              <a:tr h="0">
                <a:tc>
                  <a:txBody>
                    <a:bodyPr/>
                    <a:lstStyle/>
                    <a:p>
                      <a:pPr algn="ctr" rtl="1">
                        <a:lnSpc>
                          <a:spcPct val="115000"/>
                        </a:lnSpc>
                        <a:spcAft>
                          <a:spcPts val="0"/>
                        </a:spcAft>
                      </a:pPr>
                      <a:r>
                        <a:rPr lang="fa-IR" sz="1600" dirty="0">
                          <a:effectLst/>
                          <a:latin typeface="Calibri" panose="020F0502020204030204" pitchFamily="34" charset="0"/>
                          <a:ea typeface="Calibri" panose="020F0502020204030204" pitchFamily="34" charset="0"/>
                          <a:cs typeface="B Koodak" panose="00000700000000000000" pitchFamily="2" charset="-78"/>
                        </a:rPr>
                        <a:t>33</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marL="0" algn="justLow" defTabSz="914400" rtl="1" eaLnBrk="1" latinLnBrk="0" hangingPunct="1">
                        <a:lnSpc>
                          <a:spcPct val="115000"/>
                        </a:lnSpc>
                        <a:spcAft>
                          <a:spcPts val="0"/>
                        </a:spcAft>
                      </a:pPr>
                      <a:r>
                        <a:rPr lang="fa-IR" sz="1600" kern="1200" dirty="0">
                          <a:solidFill>
                            <a:schemeClr val="tx1"/>
                          </a:solidFill>
                          <a:effectLst/>
                          <a:latin typeface="Calibri" panose="020F0502020204030204" pitchFamily="34" charset="0"/>
                          <a:ea typeface="Calibri" panose="020F0502020204030204" pitchFamily="34" charset="0"/>
                          <a:cs typeface="B Koodak" panose="00000700000000000000" pitchFamily="2" charset="-78"/>
                        </a:rPr>
                        <a:t>ایجاد واحد خدماتی حمل و نقل (باربری)</a:t>
                      </a:r>
                      <a:endParaRPr lang="en-US" sz="1600" kern="1200" dirty="0">
                        <a:solidFill>
                          <a:schemeClr val="tx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600" kern="1200" dirty="0">
                          <a:solidFill>
                            <a:schemeClr val="dk1"/>
                          </a:solidFill>
                          <a:effectLst/>
                          <a:latin typeface="Calibri" panose="020F0502020204030204" pitchFamily="34" charset="0"/>
                          <a:ea typeface="Calibri" panose="020F0502020204030204" pitchFamily="34" charset="0"/>
                          <a:cs typeface="B Koodak" panose="00000700000000000000" pitchFamily="2" charset="-78"/>
                        </a:rPr>
                        <a:t>1000</a:t>
                      </a:r>
                      <a:endParaRPr lang="en-US" sz="1600" kern="1200" dirty="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600" kern="1200" dirty="0">
                          <a:solidFill>
                            <a:schemeClr val="dk1"/>
                          </a:solidFill>
                          <a:effectLst/>
                          <a:latin typeface="Calibri" panose="020F0502020204030204" pitchFamily="34" charset="0"/>
                          <a:ea typeface="Calibri" panose="020F0502020204030204" pitchFamily="34" charset="0"/>
                          <a:cs typeface="B Koodak" panose="00000700000000000000" pitchFamily="2" charset="-78"/>
                        </a:rPr>
                        <a:t>4</a:t>
                      </a:r>
                      <a:endParaRPr lang="en-US" sz="1600" kern="1200" dirty="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gridSpan="2">
                  <a:txBody>
                    <a:bodyPr/>
                    <a:lstStyle/>
                    <a:p>
                      <a:pPr marL="0" algn="ctr" defTabSz="914400" rtl="1" eaLnBrk="1" latinLnBrk="0" hangingPunct="1">
                        <a:lnSpc>
                          <a:spcPct val="115000"/>
                        </a:lnSpc>
                        <a:spcAft>
                          <a:spcPts val="0"/>
                        </a:spcAft>
                      </a:pPr>
                      <a:r>
                        <a:rPr lang="fa-IR" sz="1600" kern="1200" dirty="0">
                          <a:solidFill>
                            <a:schemeClr val="dk1"/>
                          </a:solidFill>
                          <a:effectLst/>
                          <a:latin typeface="Calibri" panose="020F0502020204030204" pitchFamily="34" charset="0"/>
                          <a:ea typeface="Calibri" panose="020F0502020204030204" pitchFamily="34" charset="0"/>
                          <a:cs typeface="B Koodak" panose="00000700000000000000" pitchFamily="2" charset="-78"/>
                        </a:rPr>
                        <a:t>شهر سلطانیه</a:t>
                      </a:r>
                      <a:endParaRPr lang="en-US" sz="1600" kern="1200" dirty="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hMerge="1">
                  <a:txBody>
                    <a:bodyPr/>
                    <a:lstStyle/>
                    <a:p>
                      <a:pPr marL="0" algn="ctr" defTabSz="914400" rtl="1" eaLnBrk="1" latinLnBrk="0" hangingPunct="1">
                        <a:lnSpc>
                          <a:spcPct val="115000"/>
                        </a:lnSpc>
                        <a:spcAft>
                          <a:spcPts val="0"/>
                        </a:spcAft>
                      </a:pPr>
                      <a:endParaRPr lang="en-US" sz="1600" kern="1200" dirty="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600" kern="1200" dirty="0">
                          <a:solidFill>
                            <a:schemeClr val="dk1"/>
                          </a:solidFill>
                          <a:effectLst/>
                          <a:latin typeface="Calibri" panose="020F0502020204030204" pitchFamily="34" charset="0"/>
                          <a:ea typeface="Calibri" panose="020F0502020204030204" pitchFamily="34" charset="0"/>
                          <a:cs typeface="B Koodak" panose="00000700000000000000" pitchFamily="2" charset="-78"/>
                        </a:rPr>
                        <a:t>خدمات</a:t>
                      </a:r>
                      <a:endParaRPr lang="en-US" sz="1600" kern="1200" dirty="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600" kern="1200">
                          <a:solidFill>
                            <a:schemeClr val="dk1"/>
                          </a:solidFill>
                          <a:effectLst/>
                          <a:latin typeface="Calibri" panose="020F0502020204030204" pitchFamily="34" charset="0"/>
                          <a:ea typeface="Calibri" panose="020F0502020204030204" pitchFamily="34" charset="0"/>
                          <a:cs typeface="B Koodak" panose="00000700000000000000" pitchFamily="2" charset="-78"/>
                        </a:rPr>
                        <a:t>الویت دوم</a:t>
                      </a:r>
                      <a:endParaRPr lang="en-US" sz="1600" kern="120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gridSpan="2">
                  <a:txBody>
                    <a:bodyPr/>
                    <a:lstStyle/>
                    <a:p>
                      <a:pPr algn="ctr" rtl="1">
                        <a:lnSpc>
                          <a:spcPct val="115000"/>
                        </a:lnSpc>
                        <a:spcAft>
                          <a:spcPts val="0"/>
                        </a:spcAft>
                      </a:pPr>
                      <a:r>
                        <a:rPr lang="fa-IR" sz="1600" dirty="0">
                          <a:effectLst/>
                          <a:latin typeface="Calibri" panose="020F0502020204030204" pitchFamily="34" charset="0"/>
                          <a:ea typeface="Calibri" panose="020F0502020204030204" pitchFamily="34" charset="0"/>
                          <a:cs typeface="B Koodak" panose="00000700000000000000" pitchFamily="2" charset="-78"/>
                        </a:rPr>
                        <a:t>سازمان حمل و نقل و پایانه ها</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hMerge="1">
                  <a:txBody>
                    <a:bodyPr/>
                    <a:lstStyle/>
                    <a:p>
                      <a:endParaRPr lang="en-US"/>
                    </a:p>
                  </a:txBody>
                  <a:tcPr/>
                </a:tc>
                <a:extLst>
                  <a:ext uri="{0D108BD9-81ED-4DB2-BD59-A6C34878D82A}">
                    <a16:rowId xmlns:a16="http://schemas.microsoft.com/office/drawing/2014/main" val="3600016242"/>
                  </a:ext>
                </a:extLst>
              </a:tr>
              <a:tr h="0">
                <a:tc>
                  <a:txBody>
                    <a:bodyPr/>
                    <a:lstStyle/>
                    <a:p>
                      <a:pPr algn="ctr" rtl="1">
                        <a:lnSpc>
                          <a:spcPct val="115000"/>
                        </a:lnSpc>
                        <a:spcAft>
                          <a:spcPts val="0"/>
                        </a:spcAft>
                      </a:pPr>
                      <a:r>
                        <a:rPr lang="fa-IR" sz="1600" dirty="0">
                          <a:effectLst/>
                          <a:latin typeface="Calibri" panose="020F0502020204030204" pitchFamily="34" charset="0"/>
                          <a:ea typeface="Calibri" panose="020F0502020204030204" pitchFamily="34" charset="0"/>
                          <a:cs typeface="B Koodak" panose="00000700000000000000" pitchFamily="2" charset="-78"/>
                        </a:rPr>
                        <a:t>34</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marL="0" algn="justLow" defTabSz="914400" rtl="1" eaLnBrk="1" latinLnBrk="0" hangingPunct="1">
                        <a:lnSpc>
                          <a:spcPct val="115000"/>
                        </a:lnSpc>
                        <a:spcAft>
                          <a:spcPts val="0"/>
                        </a:spcAft>
                      </a:pPr>
                      <a:r>
                        <a:rPr lang="fa-IR" sz="1600" kern="1200" dirty="0">
                          <a:solidFill>
                            <a:schemeClr val="tx1"/>
                          </a:solidFill>
                          <a:effectLst/>
                          <a:latin typeface="Calibri" panose="020F0502020204030204" pitchFamily="34" charset="0"/>
                          <a:ea typeface="Calibri" panose="020F0502020204030204" pitchFamily="34" charset="0"/>
                          <a:cs typeface="B Koodak" panose="00000700000000000000" pitchFamily="2" charset="-78"/>
                        </a:rPr>
                        <a:t>ایجاد اتحادیه کامیونداران</a:t>
                      </a:r>
                      <a:endParaRPr lang="en-US" sz="1600" kern="1200" dirty="0">
                        <a:solidFill>
                          <a:schemeClr val="tx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600" kern="1200" dirty="0">
                          <a:solidFill>
                            <a:schemeClr val="dk1"/>
                          </a:solidFill>
                          <a:effectLst/>
                          <a:latin typeface="Calibri" panose="020F0502020204030204" pitchFamily="34" charset="0"/>
                          <a:ea typeface="Calibri" panose="020F0502020204030204" pitchFamily="34" charset="0"/>
                          <a:cs typeface="B Koodak" panose="00000700000000000000" pitchFamily="2" charset="-78"/>
                        </a:rPr>
                        <a:t>1000</a:t>
                      </a:r>
                      <a:endParaRPr lang="en-US" sz="1600" kern="1200" dirty="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600" kern="1200" dirty="0">
                          <a:solidFill>
                            <a:schemeClr val="dk1"/>
                          </a:solidFill>
                          <a:effectLst/>
                          <a:latin typeface="Calibri" panose="020F0502020204030204" pitchFamily="34" charset="0"/>
                          <a:ea typeface="Calibri" panose="020F0502020204030204" pitchFamily="34" charset="0"/>
                          <a:cs typeface="B Koodak" panose="00000700000000000000" pitchFamily="2" charset="-78"/>
                        </a:rPr>
                        <a:t>4</a:t>
                      </a:r>
                      <a:endParaRPr lang="en-US" sz="1600" kern="1200" dirty="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gridSpan="2">
                  <a:txBody>
                    <a:bodyPr/>
                    <a:lstStyle/>
                    <a:p>
                      <a:pPr marL="0" algn="ctr" defTabSz="914400" rtl="1" eaLnBrk="1" latinLnBrk="0" hangingPunct="1">
                        <a:lnSpc>
                          <a:spcPct val="115000"/>
                        </a:lnSpc>
                        <a:spcAft>
                          <a:spcPts val="0"/>
                        </a:spcAft>
                      </a:pPr>
                      <a:r>
                        <a:rPr lang="fa-IR" sz="1600" kern="1200" dirty="0">
                          <a:solidFill>
                            <a:schemeClr val="dk1"/>
                          </a:solidFill>
                          <a:effectLst/>
                          <a:latin typeface="Calibri" panose="020F0502020204030204" pitchFamily="34" charset="0"/>
                          <a:ea typeface="Calibri" panose="020F0502020204030204" pitchFamily="34" charset="0"/>
                          <a:cs typeface="B Koodak" panose="00000700000000000000" pitchFamily="2" charset="-78"/>
                        </a:rPr>
                        <a:t>شهر سلطانیه</a:t>
                      </a:r>
                      <a:endParaRPr lang="en-US" sz="1600" kern="1200" dirty="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hMerge="1">
                  <a:txBody>
                    <a:bodyPr/>
                    <a:lstStyle/>
                    <a:p>
                      <a:pPr marL="0" algn="ctr" defTabSz="914400" rtl="1" eaLnBrk="1" latinLnBrk="0" hangingPunct="1">
                        <a:lnSpc>
                          <a:spcPct val="115000"/>
                        </a:lnSpc>
                        <a:spcAft>
                          <a:spcPts val="0"/>
                        </a:spcAft>
                      </a:pPr>
                      <a:endParaRPr lang="en-US" sz="1600" kern="1200" dirty="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600" kern="1200" dirty="0">
                          <a:solidFill>
                            <a:schemeClr val="dk1"/>
                          </a:solidFill>
                          <a:effectLst/>
                          <a:latin typeface="Calibri" panose="020F0502020204030204" pitchFamily="34" charset="0"/>
                          <a:ea typeface="Calibri" panose="020F0502020204030204" pitchFamily="34" charset="0"/>
                          <a:cs typeface="B Koodak" panose="00000700000000000000" pitchFamily="2" charset="-78"/>
                        </a:rPr>
                        <a:t>خدمات</a:t>
                      </a:r>
                      <a:endParaRPr lang="en-US" sz="1600" kern="1200" dirty="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600" kern="1200" dirty="0">
                          <a:solidFill>
                            <a:schemeClr val="dk1"/>
                          </a:solidFill>
                          <a:effectLst/>
                          <a:latin typeface="Calibri" panose="020F0502020204030204" pitchFamily="34" charset="0"/>
                          <a:ea typeface="Calibri" panose="020F0502020204030204" pitchFamily="34" charset="0"/>
                          <a:cs typeface="B Koodak" panose="00000700000000000000" pitchFamily="2" charset="-78"/>
                        </a:rPr>
                        <a:t>الویت دوم</a:t>
                      </a:r>
                      <a:endParaRPr lang="en-US" sz="1600" kern="1200" dirty="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gridSpan="2">
                  <a:txBody>
                    <a:bodyPr/>
                    <a:lstStyle/>
                    <a:p>
                      <a:pPr algn="ctr" rtl="1">
                        <a:lnSpc>
                          <a:spcPct val="115000"/>
                        </a:lnSpc>
                        <a:spcAft>
                          <a:spcPts val="0"/>
                        </a:spcAft>
                      </a:pPr>
                      <a:r>
                        <a:rPr lang="fa-IR" sz="1600" dirty="0">
                          <a:effectLst/>
                          <a:latin typeface="Calibri" panose="020F0502020204030204" pitchFamily="34" charset="0"/>
                          <a:ea typeface="Calibri" panose="020F0502020204030204" pitchFamily="34" charset="0"/>
                          <a:cs typeface="B Koodak" panose="00000700000000000000" pitchFamily="2" charset="-78"/>
                        </a:rPr>
                        <a:t>سازمان حمل و نقل و پایانه ها</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8580" marR="68580" marT="0" marB="0" anchor="ctr"/>
                </a:tc>
                <a:tc hMerge="1">
                  <a:txBody>
                    <a:bodyPr/>
                    <a:lstStyle/>
                    <a:p>
                      <a:endParaRPr lang="en-US" dirty="0"/>
                    </a:p>
                  </a:txBody>
                  <a:tcPr/>
                </a:tc>
                <a:extLst>
                  <a:ext uri="{0D108BD9-81ED-4DB2-BD59-A6C34878D82A}">
                    <a16:rowId xmlns:a16="http://schemas.microsoft.com/office/drawing/2014/main" val="3795834746"/>
                  </a:ext>
                </a:extLst>
              </a:tr>
            </a:tbl>
          </a:graphicData>
        </a:graphic>
      </p:graphicFrame>
    </p:spTree>
    <p:extLst>
      <p:ext uri="{BB962C8B-B14F-4D97-AF65-F5344CB8AC3E}">
        <p14:creationId xmlns:p14="http://schemas.microsoft.com/office/powerpoint/2010/main" val="2844258927"/>
      </p:ext>
    </p:extLst>
  </p:cSld>
  <p:clrMapOvr>
    <a:masterClrMapping/>
  </p:clrMapOvr>
  <p:transition spd="slow">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BCCDA-ABA4-48B3-BFA8-7E408A917785}"/>
              </a:ext>
            </a:extLst>
          </p:cNvPr>
          <p:cNvSpPr>
            <a:spLocks noGrp="1"/>
          </p:cNvSpPr>
          <p:nvPr>
            <p:ph type="title"/>
          </p:nvPr>
        </p:nvSpPr>
        <p:spPr>
          <a:xfrm>
            <a:off x="511233" y="2543175"/>
            <a:ext cx="8229600" cy="914400"/>
          </a:xfrm>
        </p:spPr>
        <p:txBody>
          <a:bodyPr>
            <a:normAutofit/>
          </a:bodyPr>
          <a:lstStyle/>
          <a:p>
            <a:pPr algn="ctr" rtl="1"/>
            <a:r>
              <a:rPr lang="fa-IR" sz="5400" dirty="0">
                <a:cs typeface="B Homa" panose="00000400000000000000" pitchFamily="2" charset="-78"/>
              </a:rPr>
              <a:t>2-12-پروژه های عمرانی</a:t>
            </a:r>
            <a:endParaRPr lang="en-US" sz="5400" dirty="0">
              <a:cs typeface="B Homa" panose="00000400000000000000" pitchFamily="2" charset="-78"/>
            </a:endParaRPr>
          </a:p>
        </p:txBody>
      </p:sp>
    </p:spTree>
    <p:extLst>
      <p:ext uri="{BB962C8B-B14F-4D97-AF65-F5344CB8AC3E}">
        <p14:creationId xmlns:p14="http://schemas.microsoft.com/office/powerpoint/2010/main" val="3414627867"/>
      </p:ext>
    </p:extLst>
  </p:cSld>
  <p:clrMapOvr>
    <a:masterClrMapping/>
  </p:clrMapOvr>
  <p:transition spd="slow">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Table 3"/>
          <p:cNvGraphicFramePr>
            <a:graphicFrameLocks noGrp="1"/>
          </p:cNvGraphicFramePr>
          <p:nvPr>
            <p:extLst>
              <p:ext uri="{D42A27DB-BD31-4B8C-83A1-F6EECF244321}">
                <p14:modId xmlns:p14="http://schemas.microsoft.com/office/powerpoint/2010/main" val="1973328254"/>
              </p:ext>
            </p:extLst>
          </p:nvPr>
        </p:nvGraphicFramePr>
        <p:xfrm>
          <a:off x="76199" y="0"/>
          <a:ext cx="8801100" cy="6729583"/>
        </p:xfrm>
        <a:graphic>
          <a:graphicData uri="http://schemas.openxmlformats.org/drawingml/2006/table">
            <a:tbl>
              <a:tblPr rtl="1" firstRow="1" firstCol="1" bandRow="1">
                <a:tableStyleId>{00A15C55-8517-42AA-B614-E9B94910E393}</a:tableStyleId>
              </a:tblPr>
              <a:tblGrid>
                <a:gridCol w="508092">
                  <a:extLst>
                    <a:ext uri="{9D8B030D-6E8A-4147-A177-3AD203B41FA5}">
                      <a16:colId xmlns:a16="http://schemas.microsoft.com/office/drawing/2014/main" val="1320365851"/>
                    </a:ext>
                  </a:extLst>
                </a:gridCol>
                <a:gridCol w="1663607">
                  <a:extLst>
                    <a:ext uri="{9D8B030D-6E8A-4147-A177-3AD203B41FA5}">
                      <a16:colId xmlns:a16="http://schemas.microsoft.com/office/drawing/2014/main" val="1272141431"/>
                    </a:ext>
                  </a:extLst>
                </a:gridCol>
                <a:gridCol w="781050">
                  <a:extLst>
                    <a:ext uri="{9D8B030D-6E8A-4147-A177-3AD203B41FA5}">
                      <a16:colId xmlns:a16="http://schemas.microsoft.com/office/drawing/2014/main" val="4022194169"/>
                    </a:ext>
                  </a:extLst>
                </a:gridCol>
                <a:gridCol w="933450">
                  <a:extLst>
                    <a:ext uri="{9D8B030D-6E8A-4147-A177-3AD203B41FA5}">
                      <a16:colId xmlns:a16="http://schemas.microsoft.com/office/drawing/2014/main" val="1768545803"/>
                    </a:ext>
                  </a:extLst>
                </a:gridCol>
                <a:gridCol w="990600">
                  <a:extLst>
                    <a:ext uri="{9D8B030D-6E8A-4147-A177-3AD203B41FA5}">
                      <a16:colId xmlns:a16="http://schemas.microsoft.com/office/drawing/2014/main" val="4216627560"/>
                    </a:ext>
                  </a:extLst>
                </a:gridCol>
                <a:gridCol w="1619250">
                  <a:extLst>
                    <a:ext uri="{9D8B030D-6E8A-4147-A177-3AD203B41FA5}">
                      <a16:colId xmlns:a16="http://schemas.microsoft.com/office/drawing/2014/main" val="581993801"/>
                    </a:ext>
                  </a:extLst>
                </a:gridCol>
                <a:gridCol w="1635782">
                  <a:extLst>
                    <a:ext uri="{9D8B030D-6E8A-4147-A177-3AD203B41FA5}">
                      <a16:colId xmlns:a16="http://schemas.microsoft.com/office/drawing/2014/main" val="308624710"/>
                    </a:ext>
                  </a:extLst>
                </a:gridCol>
                <a:gridCol w="669269">
                  <a:extLst>
                    <a:ext uri="{9D8B030D-6E8A-4147-A177-3AD203B41FA5}">
                      <a16:colId xmlns:a16="http://schemas.microsoft.com/office/drawing/2014/main" val="4004329314"/>
                    </a:ext>
                  </a:extLst>
                </a:gridCol>
              </a:tblGrid>
              <a:tr h="1089846">
                <a:tc>
                  <a:txBody>
                    <a:bodyPr/>
                    <a:lstStyle/>
                    <a:p>
                      <a:pPr algn="ctr" rtl="1">
                        <a:lnSpc>
                          <a:spcPct val="115000"/>
                        </a:lnSpc>
                        <a:spcAft>
                          <a:spcPts val="0"/>
                        </a:spcAft>
                      </a:pPr>
                      <a:r>
                        <a:rPr lang="fa-IR" sz="1400" dirty="0">
                          <a:effectLst/>
                          <a:cs typeface="B Koodak" panose="00000700000000000000" pitchFamily="2" charset="-78"/>
                        </a:rPr>
                        <a:t>ردیف</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algn="ctr" rtl="1">
                        <a:lnSpc>
                          <a:spcPct val="115000"/>
                        </a:lnSpc>
                        <a:spcAft>
                          <a:spcPts val="0"/>
                        </a:spcAft>
                      </a:pPr>
                      <a:r>
                        <a:rPr lang="fa-IR" sz="1400" dirty="0">
                          <a:effectLst/>
                          <a:cs typeface="B Koodak" panose="00000700000000000000" pitchFamily="2" charset="-78"/>
                        </a:rPr>
                        <a:t>عنوان پروژه</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algn="ctr" rtl="1">
                        <a:lnSpc>
                          <a:spcPct val="115000"/>
                        </a:lnSpc>
                        <a:spcAft>
                          <a:spcPts val="0"/>
                        </a:spcAft>
                      </a:pPr>
                      <a:r>
                        <a:rPr lang="fa-IR" sz="1400" dirty="0">
                          <a:effectLst/>
                          <a:cs typeface="B Koodak" panose="00000700000000000000" pitchFamily="2" charset="-78"/>
                        </a:rPr>
                        <a:t>عنوان فصل</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algn="ctr" rtl="1">
                        <a:lnSpc>
                          <a:spcPct val="115000"/>
                        </a:lnSpc>
                        <a:spcAft>
                          <a:spcPts val="0"/>
                        </a:spcAft>
                      </a:pPr>
                      <a:r>
                        <a:rPr lang="fa-IR" sz="1400" dirty="0">
                          <a:effectLst/>
                          <a:cs typeface="B Koodak" panose="00000700000000000000" pitchFamily="2" charset="-78"/>
                        </a:rPr>
                        <a:t>عنوان برنامه</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algn="ctr" rtl="1">
                        <a:lnSpc>
                          <a:spcPct val="115000"/>
                        </a:lnSpc>
                        <a:spcAft>
                          <a:spcPts val="0"/>
                        </a:spcAft>
                      </a:pPr>
                      <a:r>
                        <a:rPr lang="fa-IR" sz="1400">
                          <a:effectLst/>
                          <a:cs typeface="B Koodak" panose="00000700000000000000" pitchFamily="2" charset="-78"/>
                        </a:rPr>
                        <a:t>اعتبار مورد نیاز</a:t>
                      </a:r>
                      <a:endParaRPr lang="en-US" sz="1400">
                        <a:effectLst/>
                        <a:cs typeface="B Koodak" panose="00000700000000000000" pitchFamily="2" charset="-78"/>
                      </a:endParaRPr>
                    </a:p>
                    <a:p>
                      <a:pPr algn="ctr" rtl="1">
                        <a:lnSpc>
                          <a:spcPct val="115000"/>
                        </a:lnSpc>
                        <a:spcAft>
                          <a:spcPts val="0"/>
                        </a:spcAft>
                      </a:pPr>
                      <a:r>
                        <a:rPr lang="fa-IR" sz="1400">
                          <a:effectLst/>
                          <a:cs typeface="B Koodak" panose="00000700000000000000" pitchFamily="2" charset="-78"/>
                        </a:rPr>
                        <a:t>میلیون ریال</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algn="ctr" rtl="1">
                        <a:lnSpc>
                          <a:spcPct val="115000"/>
                        </a:lnSpc>
                        <a:spcAft>
                          <a:spcPts val="0"/>
                        </a:spcAft>
                      </a:pPr>
                      <a:r>
                        <a:rPr lang="fa-IR" sz="1400" dirty="0">
                          <a:effectLst/>
                          <a:cs typeface="B Koodak" panose="00000700000000000000" pitchFamily="2" charset="-78"/>
                        </a:rPr>
                        <a:t>محل اجرا</a:t>
                      </a:r>
                      <a:endParaRPr lang="en-US" sz="1400" dirty="0">
                        <a:effectLst/>
                        <a:cs typeface="B Koodak" panose="00000700000000000000" pitchFamily="2" charset="-78"/>
                      </a:endParaRPr>
                    </a:p>
                    <a:p>
                      <a:pPr algn="ctr" rtl="1">
                        <a:lnSpc>
                          <a:spcPct val="115000"/>
                        </a:lnSpc>
                        <a:spcAft>
                          <a:spcPts val="0"/>
                        </a:spcAft>
                      </a:pPr>
                      <a:r>
                        <a:rPr lang="fa-IR" sz="1400" dirty="0">
                          <a:effectLst/>
                          <a:cs typeface="B Koodak" panose="00000700000000000000" pitchFamily="2" charset="-78"/>
                        </a:rPr>
                        <a:t>نام روستا</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algn="ctr" rtl="1">
                        <a:lnSpc>
                          <a:spcPct val="115000"/>
                        </a:lnSpc>
                        <a:spcAft>
                          <a:spcPts val="0"/>
                        </a:spcAft>
                      </a:pPr>
                      <a:r>
                        <a:rPr lang="fa-IR" sz="1400" dirty="0">
                          <a:effectLst/>
                          <a:cs typeface="B Koodak" panose="00000700000000000000" pitchFamily="2" charset="-78"/>
                        </a:rPr>
                        <a:t>دستگاه اجرائی</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r>
                        <a:rPr lang="fa-IR" sz="1400" dirty="0">
                          <a:effectLst/>
                          <a:cs typeface="B Koodak" panose="00000700000000000000" pitchFamily="2" charset="-78"/>
                        </a:rPr>
                        <a:t>الویت پروژه 2</a:t>
                      </a:r>
                      <a:endParaRPr lang="en-US" dirty="0"/>
                    </a:p>
                  </a:txBody>
                  <a:tcPr marL="61148" marR="61148" marT="0" marB="0" anchor="ctr"/>
                </a:tc>
                <a:extLst>
                  <a:ext uri="{0D108BD9-81ED-4DB2-BD59-A6C34878D82A}">
                    <a16:rowId xmlns:a16="http://schemas.microsoft.com/office/drawing/2014/main" val="2805925555"/>
                  </a:ext>
                </a:extLst>
              </a:tr>
              <a:tr h="821473">
                <a:tc>
                  <a:txBody>
                    <a:bodyPr/>
                    <a:lstStyle/>
                    <a:p>
                      <a:pPr algn="ctr" rtl="1">
                        <a:lnSpc>
                          <a:spcPct val="115000"/>
                        </a:lnSpc>
                        <a:spcAft>
                          <a:spcPts val="0"/>
                        </a:spcAft>
                      </a:pPr>
                      <a:r>
                        <a:rPr lang="fa-IR" sz="1400" dirty="0">
                          <a:effectLst/>
                          <a:latin typeface="Calibri" panose="020F0502020204030204" pitchFamily="34" charset="0"/>
                          <a:ea typeface="Calibri" panose="020F0502020204030204" pitchFamily="34" charset="0"/>
                          <a:cs typeface="B Koodak" panose="00000700000000000000" pitchFamily="2" charset="-78"/>
                        </a:rPr>
                        <a:t>1</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algn="justLow" rtl="1">
                        <a:lnSpc>
                          <a:spcPct val="115000"/>
                        </a:lnSpc>
                        <a:spcAft>
                          <a:spcPts val="0"/>
                        </a:spcAft>
                      </a:pPr>
                      <a:r>
                        <a:rPr lang="fa-IR" sz="1400" kern="1200" dirty="0">
                          <a:solidFill>
                            <a:schemeClr val="tx1"/>
                          </a:solidFill>
                          <a:effectLst/>
                          <a:latin typeface="+mn-lt"/>
                          <a:ea typeface="+mn-ea"/>
                          <a:cs typeface="B Koodak" panose="00000700000000000000" pitchFamily="2" charset="-78"/>
                        </a:rPr>
                        <a:t>انجام مطالعه و طراحی ساماندهی و اصلاح ورودی شهر سلطانیه با تأکید بر المان‌های تاریخی شهرستان(مطالعه)</a:t>
                      </a:r>
                      <a:endParaRPr lang="en-US" sz="1400" kern="1200" dirty="0">
                        <a:solidFill>
                          <a:schemeClr val="tx1"/>
                        </a:solidFill>
                        <a:effectLst/>
                        <a:latin typeface="+mn-lt"/>
                        <a:ea typeface="+mn-ea"/>
                        <a:cs typeface="B Koodak" panose="00000700000000000000" pitchFamily="2" charset="-78"/>
                      </a:endParaRPr>
                    </a:p>
                  </a:txBody>
                  <a:tcPr marL="61148" marR="61148" marT="0" marB="0" anchor="ctr"/>
                </a:tc>
                <a:tc>
                  <a:txBody>
                    <a:bodyPr/>
                    <a:lstStyle/>
                    <a:p>
                      <a:pPr algn="ctr" rtl="1">
                        <a:lnSpc>
                          <a:spcPct val="80000"/>
                        </a:lnSpc>
                        <a:spcAft>
                          <a:spcPts val="1000"/>
                        </a:spcAft>
                      </a:pPr>
                      <a:r>
                        <a:rPr lang="fa-IR" sz="1400" kern="1200" dirty="0">
                          <a:solidFill>
                            <a:schemeClr val="tx1"/>
                          </a:solidFill>
                          <a:effectLst/>
                          <a:latin typeface="+mn-lt"/>
                          <a:ea typeface="+mn-ea"/>
                          <a:cs typeface="B Koodak" panose="00000700000000000000" pitchFamily="2" charset="-78"/>
                        </a:rPr>
                        <a:t>مطالعه</a:t>
                      </a:r>
                      <a:endParaRPr lang="en-US" sz="1400" kern="1200" dirty="0">
                        <a:solidFill>
                          <a:schemeClr val="tx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latinLnBrk="0" hangingPunct="1">
                        <a:lnSpc>
                          <a:spcPct val="80000"/>
                        </a:lnSpc>
                        <a:spcAft>
                          <a:spcPts val="1000"/>
                        </a:spcAft>
                      </a:pPr>
                      <a:r>
                        <a:rPr lang="ar-SA" sz="1400" kern="1200" dirty="0">
                          <a:solidFill>
                            <a:schemeClr val="tx1"/>
                          </a:solidFill>
                          <a:effectLst/>
                          <a:latin typeface="+mn-lt"/>
                          <a:ea typeface="+mn-ea"/>
                          <a:cs typeface="B Koodak" panose="00000700000000000000" pitchFamily="2" charset="-78"/>
                        </a:rPr>
                        <a:t>ساماندهی</a:t>
                      </a:r>
                      <a:endParaRPr lang="en-US" sz="1400" kern="1200" dirty="0">
                        <a:solidFill>
                          <a:schemeClr val="tx1"/>
                        </a:solidFill>
                        <a:effectLst/>
                        <a:latin typeface="+mn-lt"/>
                        <a:ea typeface="+mn-ea"/>
                        <a:cs typeface="B Koodak" panose="00000700000000000000" pitchFamily="2" charset="-78"/>
                      </a:endParaRPr>
                    </a:p>
                  </a:txBody>
                  <a:tcPr marL="68580" marR="68580" marT="0" marB="0" anchor="ctr"/>
                </a:tc>
                <a:tc>
                  <a:txBody>
                    <a:bodyPr/>
                    <a:lstStyle/>
                    <a:p>
                      <a:pPr algn="ctr" rtl="1">
                        <a:lnSpc>
                          <a:spcPct val="80000"/>
                        </a:lnSpc>
                        <a:spcAft>
                          <a:spcPts val="1000"/>
                        </a:spcAft>
                      </a:pPr>
                      <a:r>
                        <a:rPr lang="fa-IR" sz="1400" kern="1200" dirty="0">
                          <a:solidFill>
                            <a:schemeClr val="tx1"/>
                          </a:solidFill>
                          <a:effectLst/>
                          <a:latin typeface="+mn-lt"/>
                          <a:ea typeface="+mn-ea"/>
                          <a:cs typeface="B Koodak" panose="00000700000000000000" pitchFamily="2" charset="-78"/>
                        </a:rPr>
                        <a:t>4000</a:t>
                      </a:r>
                      <a:endParaRPr lang="en-US" sz="1400" kern="1200" dirty="0">
                        <a:solidFill>
                          <a:schemeClr val="tx1"/>
                        </a:solidFill>
                        <a:effectLst/>
                        <a:latin typeface="+mn-lt"/>
                        <a:ea typeface="+mn-ea"/>
                        <a:cs typeface="B Koodak" panose="00000700000000000000" pitchFamily="2" charset="-78"/>
                      </a:endParaRPr>
                    </a:p>
                  </a:txBody>
                  <a:tcPr marL="68580" marR="68580" marT="0" marB="0" anchor="ctr"/>
                </a:tc>
                <a:tc>
                  <a:txBody>
                    <a:bodyPr/>
                    <a:lstStyle/>
                    <a:p>
                      <a:pPr algn="justLow" rtl="1">
                        <a:lnSpc>
                          <a:spcPct val="80000"/>
                        </a:lnSpc>
                        <a:spcAft>
                          <a:spcPts val="1000"/>
                        </a:spcAft>
                      </a:pPr>
                      <a:r>
                        <a:rPr lang="fa-IR" sz="1400" kern="1200">
                          <a:solidFill>
                            <a:schemeClr val="tx1"/>
                          </a:solidFill>
                          <a:effectLst/>
                          <a:latin typeface="+mn-lt"/>
                          <a:ea typeface="+mn-ea"/>
                          <a:cs typeface="B Koodak" panose="00000700000000000000" pitchFamily="2" charset="-78"/>
                        </a:rPr>
                        <a:t>ورودی شهر سلطانیه (محور ابهر – زنجان)</a:t>
                      </a:r>
                      <a:endParaRPr lang="en-US" sz="1400" kern="1200">
                        <a:solidFill>
                          <a:schemeClr val="tx1"/>
                        </a:solidFill>
                        <a:effectLst/>
                        <a:latin typeface="+mn-lt"/>
                        <a:ea typeface="+mn-ea"/>
                        <a:cs typeface="B Koodak" panose="00000700000000000000" pitchFamily="2" charset="-78"/>
                      </a:endParaRPr>
                    </a:p>
                  </a:txBody>
                  <a:tcPr marL="68580" marR="68580" marT="0" marB="0" anchor="ctr"/>
                </a:tc>
                <a:tc>
                  <a:txBody>
                    <a:bodyPr/>
                    <a:lstStyle/>
                    <a:p>
                      <a:pPr algn="ctr" rtl="1">
                        <a:lnSpc>
                          <a:spcPct val="80000"/>
                        </a:lnSpc>
                        <a:spcAft>
                          <a:spcPts val="1000"/>
                        </a:spcAft>
                      </a:pPr>
                      <a:r>
                        <a:rPr lang="fa-IR" sz="1400" kern="1200">
                          <a:solidFill>
                            <a:schemeClr val="tx1"/>
                          </a:solidFill>
                          <a:effectLst/>
                          <a:latin typeface="+mn-lt"/>
                          <a:ea typeface="+mn-ea"/>
                          <a:cs typeface="B Koodak" panose="00000700000000000000" pitchFamily="2" charset="-78"/>
                        </a:rPr>
                        <a:t>شهرداری سلطانیه، اداره کل میراث فرهنگی، صنایع دستی و گردشگری-اداره کل راه و ترابری</a:t>
                      </a:r>
                      <a:endParaRPr lang="en-US" sz="1400" kern="1200">
                        <a:solidFill>
                          <a:schemeClr val="tx1"/>
                        </a:solidFill>
                        <a:effectLst/>
                        <a:latin typeface="+mn-lt"/>
                        <a:ea typeface="+mn-ea"/>
                        <a:cs typeface="B Koodak" panose="00000700000000000000" pitchFamily="2" charset="-78"/>
                      </a:endParaRPr>
                    </a:p>
                  </a:txBody>
                  <a:tcPr marL="68580" marR="68580" marT="0" marB="0" anchor="ctr"/>
                </a:tc>
                <a:tc>
                  <a:txBody>
                    <a:bodyPr/>
                    <a:lstStyle/>
                    <a:p>
                      <a:pPr algn="ctr" rtl="1">
                        <a:lnSpc>
                          <a:spcPct val="80000"/>
                        </a:lnSpc>
                        <a:spcAft>
                          <a:spcPts val="1000"/>
                        </a:spcAft>
                      </a:pPr>
                      <a:r>
                        <a:rPr lang="fa-IR" sz="1400" kern="1200">
                          <a:solidFill>
                            <a:schemeClr val="tx1"/>
                          </a:solidFill>
                          <a:effectLst/>
                          <a:latin typeface="+mn-lt"/>
                          <a:ea typeface="+mn-ea"/>
                          <a:cs typeface="B Koodak" panose="00000700000000000000" pitchFamily="2" charset="-78"/>
                        </a:rPr>
                        <a:t>اولویت اول</a:t>
                      </a:r>
                      <a:endParaRPr lang="en-US" sz="1400" kern="1200">
                        <a:solidFill>
                          <a:schemeClr val="tx1"/>
                        </a:solidFill>
                        <a:effectLst/>
                        <a:latin typeface="+mn-lt"/>
                        <a:ea typeface="+mn-ea"/>
                        <a:cs typeface="B Koodak" panose="00000700000000000000" pitchFamily="2" charset="-78"/>
                      </a:endParaRPr>
                    </a:p>
                  </a:txBody>
                  <a:tcPr marL="68580" marR="68580" marT="0" marB="0" anchor="ctr"/>
                </a:tc>
                <a:extLst>
                  <a:ext uri="{0D108BD9-81ED-4DB2-BD59-A6C34878D82A}">
                    <a16:rowId xmlns:a16="http://schemas.microsoft.com/office/drawing/2014/main" val="1356936599"/>
                  </a:ext>
                </a:extLst>
              </a:tr>
              <a:tr h="821473">
                <a:tc>
                  <a:txBody>
                    <a:bodyPr/>
                    <a:lstStyle/>
                    <a:p>
                      <a:pPr algn="ctr" rtl="1">
                        <a:lnSpc>
                          <a:spcPct val="115000"/>
                        </a:lnSpc>
                        <a:spcAft>
                          <a:spcPts val="0"/>
                        </a:spcAft>
                      </a:pPr>
                      <a:r>
                        <a:rPr lang="fa-IR" sz="1400" dirty="0">
                          <a:effectLst/>
                          <a:latin typeface="Calibri" panose="020F0502020204030204" pitchFamily="34" charset="0"/>
                          <a:ea typeface="Calibri" panose="020F0502020204030204" pitchFamily="34" charset="0"/>
                          <a:cs typeface="B Koodak" panose="00000700000000000000" pitchFamily="2" charset="-78"/>
                        </a:rPr>
                        <a:t>2</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algn="justLow" rtl="1">
                        <a:lnSpc>
                          <a:spcPct val="80000"/>
                        </a:lnSpc>
                        <a:spcAft>
                          <a:spcPts val="1000"/>
                        </a:spcAft>
                      </a:pPr>
                      <a:r>
                        <a:rPr lang="fa-IR" sz="1400" kern="1200" dirty="0">
                          <a:solidFill>
                            <a:schemeClr val="tx1"/>
                          </a:solidFill>
                          <a:effectLst/>
                          <a:latin typeface="+mn-lt"/>
                          <a:ea typeface="+mn-ea"/>
                          <a:cs typeface="B Koodak" panose="00000700000000000000" pitchFamily="2" charset="-78"/>
                        </a:rPr>
                        <a:t>انجام مطالعة احیا و حفاظت چمن سلطانیه</a:t>
                      </a:r>
                      <a:endParaRPr lang="en-US" sz="1400" kern="1200" dirty="0">
                        <a:solidFill>
                          <a:schemeClr val="tx1"/>
                        </a:solidFill>
                        <a:effectLst/>
                        <a:latin typeface="+mn-lt"/>
                        <a:ea typeface="+mn-ea"/>
                        <a:cs typeface="B Koodak" panose="00000700000000000000" pitchFamily="2" charset="-78"/>
                      </a:endParaRPr>
                    </a:p>
                  </a:txBody>
                  <a:tcPr marL="68580" marR="68580" marT="0" marB="0" anchor="ctr"/>
                </a:tc>
                <a:tc>
                  <a:txBody>
                    <a:bodyPr/>
                    <a:lstStyle/>
                    <a:p>
                      <a:pPr algn="ctr" rtl="1">
                        <a:lnSpc>
                          <a:spcPct val="80000"/>
                        </a:lnSpc>
                        <a:spcAft>
                          <a:spcPts val="1000"/>
                        </a:spcAft>
                      </a:pPr>
                      <a:r>
                        <a:rPr lang="fa-IR" sz="1400" kern="1200" noProof="0">
                          <a:solidFill>
                            <a:schemeClr val="tx1"/>
                          </a:solidFill>
                          <a:effectLst/>
                          <a:latin typeface="+mn-lt"/>
                          <a:ea typeface="+mn-ea"/>
                          <a:cs typeface="B Koodak" panose="00000700000000000000" pitchFamily="2" charset="-78"/>
                        </a:rPr>
                        <a:t>مطالعه</a:t>
                      </a:r>
                      <a:endParaRPr lang="en-US" sz="1400" kern="1200" dirty="0">
                        <a:solidFill>
                          <a:schemeClr val="tx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latinLnBrk="0" hangingPunct="1">
                        <a:lnSpc>
                          <a:spcPct val="80000"/>
                        </a:lnSpc>
                        <a:spcAft>
                          <a:spcPts val="1000"/>
                        </a:spcAft>
                      </a:pPr>
                      <a:r>
                        <a:rPr lang="ar-SA" sz="1400" kern="1200" dirty="0">
                          <a:solidFill>
                            <a:schemeClr val="tx1"/>
                          </a:solidFill>
                          <a:effectLst/>
                          <a:latin typeface="+mn-lt"/>
                          <a:ea typeface="+mn-ea"/>
                          <a:cs typeface="B Koodak" panose="00000700000000000000" pitchFamily="2" charset="-78"/>
                        </a:rPr>
                        <a:t>احیاء و حفاظت</a:t>
                      </a:r>
                      <a:endParaRPr lang="en-US" sz="1400" kern="1200" dirty="0">
                        <a:solidFill>
                          <a:schemeClr val="tx1"/>
                        </a:solidFill>
                        <a:effectLst/>
                        <a:latin typeface="+mn-lt"/>
                        <a:ea typeface="+mn-ea"/>
                        <a:cs typeface="B Koodak" panose="00000700000000000000" pitchFamily="2" charset="-78"/>
                      </a:endParaRPr>
                    </a:p>
                  </a:txBody>
                  <a:tcPr marL="68580" marR="68580" marT="0" marB="0" anchor="ctr"/>
                </a:tc>
                <a:tc>
                  <a:txBody>
                    <a:bodyPr/>
                    <a:lstStyle/>
                    <a:p>
                      <a:pPr algn="ctr" rtl="1">
                        <a:lnSpc>
                          <a:spcPct val="80000"/>
                        </a:lnSpc>
                        <a:spcAft>
                          <a:spcPts val="1000"/>
                        </a:spcAft>
                      </a:pPr>
                      <a:r>
                        <a:rPr lang="fa-IR" sz="1400" kern="1200" dirty="0">
                          <a:solidFill>
                            <a:schemeClr val="tx1"/>
                          </a:solidFill>
                          <a:effectLst/>
                          <a:latin typeface="+mn-lt"/>
                          <a:ea typeface="+mn-ea"/>
                          <a:cs typeface="B Koodak" panose="00000700000000000000" pitchFamily="2" charset="-78"/>
                        </a:rPr>
                        <a:t>3000</a:t>
                      </a:r>
                      <a:endParaRPr lang="en-US" sz="1400" kern="1200" dirty="0">
                        <a:solidFill>
                          <a:schemeClr val="tx1"/>
                        </a:solidFill>
                        <a:effectLst/>
                        <a:latin typeface="+mn-lt"/>
                        <a:ea typeface="+mn-ea"/>
                        <a:cs typeface="B Koodak" panose="00000700000000000000" pitchFamily="2" charset="-78"/>
                      </a:endParaRPr>
                    </a:p>
                  </a:txBody>
                  <a:tcPr marL="68580" marR="68580" marT="0" marB="0" anchor="ctr"/>
                </a:tc>
                <a:tc>
                  <a:txBody>
                    <a:bodyPr/>
                    <a:lstStyle/>
                    <a:p>
                      <a:pPr algn="justLow" rtl="1">
                        <a:lnSpc>
                          <a:spcPct val="80000"/>
                        </a:lnSpc>
                        <a:spcAft>
                          <a:spcPts val="1000"/>
                        </a:spcAft>
                      </a:pPr>
                      <a:r>
                        <a:rPr lang="fa-IR" sz="1400" kern="1200">
                          <a:solidFill>
                            <a:schemeClr val="tx1"/>
                          </a:solidFill>
                          <a:effectLst/>
                          <a:latin typeface="+mn-lt"/>
                          <a:ea typeface="+mn-ea"/>
                          <a:cs typeface="B Koodak" panose="00000700000000000000" pitchFamily="2" charset="-78"/>
                        </a:rPr>
                        <a:t>ورودی شهر سلطانیه (محور ابهر – زنجان)</a:t>
                      </a:r>
                      <a:endParaRPr lang="en-US" sz="1400" kern="1200">
                        <a:solidFill>
                          <a:schemeClr val="tx1"/>
                        </a:solidFill>
                        <a:effectLst/>
                        <a:latin typeface="+mn-lt"/>
                        <a:ea typeface="+mn-ea"/>
                        <a:cs typeface="B Koodak" panose="00000700000000000000" pitchFamily="2" charset="-78"/>
                      </a:endParaRPr>
                    </a:p>
                  </a:txBody>
                  <a:tcPr marL="68580" marR="68580" marT="0" marB="0" anchor="ctr"/>
                </a:tc>
                <a:tc>
                  <a:txBody>
                    <a:bodyPr/>
                    <a:lstStyle/>
                    <a:p>
                      <a:pPr algn="ctr" rtl="1">
                        <a:lnSpc>
                          <a:spcPct val="80000"/>
                        </a:lnSpc>
                        <a:spcAft>
                          <a:spcPts val="1000"/>
                        </a:spcAft>
                      </a:pPr>
                      <a:r>
                        <a:rPr lang="fa-IR" sz="1400" kern="1200">
                          <a:solidFill>
                            <a:schemeClr val="tx1"/>
                          </a:solidFill>
                          <a:effectLst/>
                          <a:latin typeface="+mn-lt"/>
                          <a:ea typeface="+mn-ea"/>
                          <a:cs typeface="B Koodak" panose="00000700000000000000" pitchFamily="2" charset="-78"/>
                        </a:rPr>
                        <a:t>ادارة کل منابع طبیعی و شرکت آب منطقه‌ای</a:t>
                      </a:r>
                      <a:endParaRPr lang="en-US" sz="1400" kern="1200">
                        <a:solidFill>
                          <a:schemeClr val="tx1"/>
                        </a:solidFill>
                        <a:effectLst/>
                        <a:latin typeface="+mn-lt"/>
                        <a:ea typeface="+mn-ea"/>
                        <a:cs typeface="B Koodak" panose="00000700000000000000" pitchFamily="2" charset="-78"/>
                      </a:endParaRPr>
                    </a:p>
                  </a:txBody>
                  <a:tcPr marL="68580" marR="68580" marT="0" marB="0" anchor="ctr"/>
                </a:tc>
                <a:tc>
                  <a:txBody>
                    <a:bodyPr/>
                    <a:lstStyle/>
                    <a:p>
                      <a:pPr algn="ctr" rtl="1">
                        <a:lnSpc>
                          <a:spcPct val="80000"/>
                        </a:lnSpc>
                        <a:spcAft>
                          <a:spcPts val="1000"/>
                        </a:spcAft>
                      </a:pPr>
                      <a:r>
                        <a:rPr lang="fa-IR" sz="1400" kern="1200">
                          <a:solidFill>
                            <a:schemeClr val="tx1"/>
                          </a:solidFill>
                          <a:effectLst/>
                          <a:latin typeface="+mn-lt"/>
                          <a:ea typeface="+mn-ea"/>
                          <a:cs typeface="B Koodak" panose="00000700000000000000" pitchFamily="2" charset="-78"/>
                        </a:rPr>
                        <a:t>اولویت اول</a:t>
                      </a:r>
                      <a:endParaRPr lang="en-US" sz="1400" kern="1200">
                        <a:solidFill>
                          <a:schemeClr val="tx1"/>
                        </a:solidFill>
                        <a:effectLst/>
                        <a:latin typeface="+mn-lt"/>
                        <a:ea typeface="+mn-ea"/>
                        <a:cs typeface="B Koodak" panose="00000700000000000000" pitchFamily="2" charset="-78"/>
                      </a:endParaRPr>
                    </a:p>
                  </a:txBody>
                  <a:tcPr marL="68580" marR="68580" marT="0" marB="0" anchor="ctr"/>
                </a:tc>
                <a:extLst>
                  <a:ext uri="{0D108BD9-81ED-4DB2-BD59-A6C34878D82A}">
                    <a16:rowId xmlns:a16="http://schemas.microsoft.com/office/drawing/2014/main" val="1264425032"/>
                  </a:ext>
                </a:extLst>
              </a:tr>
              <a:tr h="821473">
                <a:tc>
                  <a:txBody>
                    <a:bodyPr/>
                    <a:lstStyle/>
                    <a:p>
                      <a:pPr algn="ctr" rtl="1">
                        <a:lnSpc>
                          <a:spcPct val="115000"/>
                        </a:lnSpc>
                        <a:spcAft>
                          <a:spcPts val="0"/>
                        </a:spcAft>
                      </a:pPr>
                      <a:r>
                        <a:rPr lang="fa-IR" sz="1400" dirty="0">
                          <a:effectLst/>
                          <a:latin typeface="Calibri" panose="020F0502020204030204" pitchFamily="34" charset="0"/>
                          <a:ea typeface="Calibri" panose="020F0502020204030204" pitchFamily="34" charset="0"/>
                          <a:cs typeface="B Koodak" panose="00000700000000000000" pitchFamily="2" charset="-78"/>
                        </a:rPr>
                        <a:t>3</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algn="justLow" rtl="1">
                        <a:lnSpc>
                          <a:spcPct val="80000"/>
                        </a:lnSpc>
                        <a:spcAft>
                          <a:spcPts val="1000"/>
                        </a:spcAft>
                      </a:pPr>
                      <a:r>
                        <a:rPr lang="fa-IR" sz="1400" kern="1200" dirty="0">
                          <a:solidFill>
                            <a:schemeClr val="tx1"/>
                          </a:solidFill>
                          <a:effectLst/>
                          <a:latin typeface="+mn-lt"/>
                          <a:ea typeface="+mn-ea"/>
                          <a:cs typeface="B Koodak" panose="00000700000000000000" pitchFamily="2" charset="-78"/>
                        </a:rPr>
                        <a:t>انجام طرح ممیزی چمن سلطانیه</a:t>
                      </a:r>
                      <a:endParaRPr lang="en-US" sz="1400" kern="1200" dirty="0">
                        <a:solidFill>
                          <a:schemeClr val="tx1"/>
                        </a:solidFill>
                        <a:effectLst/>
                        <a:latin typeface="+mn-lt"/>
                        <a:ea typeface="+mn-ea"/>
                        <a:cs typeface="B Koodak" panose="00000700000000000000" pitchFamily="2" charset="-78"/>
                      </a:endParaRPr>
                    </a:p>
                  </a:txBody>
                  <a:tcPr marL="68580" marR="68580" marT="0" marB="0" anchor="ctr"/>
                </a:tc>
                <a:tc>
                  <a:txBody>
                    <a:bodyPr/>
                    <a:lstStyle/>
                    <a:p>
                      <a:pPr algn="ctr" rtl="1">
                        <a:lnSpc>
                          <a:spcPct val="80000"/>
                        </a:lnSpc>
                        <a:spcAft>
                          <a:spcPts val="1000"/>
                        </a:spcAft>
                      </a:pPr>
                      <a:r>
                        <a:rPr lang="fa-IR" sz="1400" kern="1200" noProof="0" dirty="0">
                          <a:solidFill>
                            <a:schemeClr val="tx1"/>
                          </a:solidFill>
                          <a:effectLst/>
                          <a:latin typeface="+mn-lt"/>
                          <a:ea typeface="+mn-ea"/>
                          <a:cs typeface="B Koodak" panose="00000700000000000000" pitchFamily="2" charset="-78"/>
                        </a:rPr>
                        <a:t>مطالعه</a:t>
                      </a:r>
                      <a:endParaRPr lang="en-US" sz="1400" kern="1200" dirty="0">
                        <a:solidFill>
                          <a:schemeClr val="tx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latinLnBrk="0" hangingPunct="1">
                        <a:lnSpc>
                          <a:spcPct val="80000"/>
                        </a:lnSpc>
                        <a:spcAft>
                          <a:spcPts val="1000"/>
                        </a:spcAft>
                      </a:pPr>
                      <a:r>
                        <a:rPr lang="ar-SA" sz="1400" kern="1200" dirty="0">
                          <a:solidFill>
                            <a:schemeClr val="tx1"/>
                          </a:solidFill>
                          <a:effectLst/>
                          <a:latin typeface="+mn-lt"/>
                          <a:ea typeface="+mn-ea"/>
                          <a:cs typeface="B Koodak" panose="00000700000000000000" pitchFamily="2" charset="-78"/>
                        </a:rPr>
                        <a:t>احیاء و حفاظت</a:t>
                      </a:r>
                      <a:endParaRPr lang="en-US" sz="1400" kern="1200" dirty="0">
                        <a:solidFill>
                          <a:schemeClr val="tx1"/>
                        </a:solidFill>
                        <a:effectLst/>
                        <a:latin typeface="+mn-lt"/>
                        <a:ea typeface="+mn-ea"/>
                        <a:cs typeface="B Koodak" panose="00000700000000000000" pitchFamily="2" charset="-78"/>
                      </a:endParaRPr>
                    </a:p>
                  </a:txBody>
                  <a:tcPr marL="68580" marR="68580" marT="0" marB="0" anchor="ctr"/>
                </a:tc>
                <a:tc>
                  <a:txBody>
                    <a:bodyPr/>
                    <a:lstStyle/>
                    <a:p>
                      <a:pPr algn="ctr" rtl="1">
                        <a:lnSpc>
                          <a:spcPct val="80000"/>
                        </a:lnSpc>
                        <a:spcAft>
                          <a:spcPts val="1000"/>
                        </a:spcAft>
                      </a:pPr>
                      <a:r>
                        <a:rPr lang="fa-IR" sz="1400" kern="1200" dirty="0">
                          <a:solidFill>
                            <a:schemeClr val="tx1"/>
                          </a:solidFill>
                          <a:effectLst/>
                          <a:latin typeface="+mn-lt"/>
                          <a:ea typeface="+mn-ea"/>
                          <a:cs typeface="B Koodak" panose="00000700000000000000" pitchFamily="2" charset="-78"/>
                        </a:rPr>
                        <a:t>3000</a:t>
                      </a:r>
                      <a:endParaRPr lang="en-US" sz="1400" kern="1200" dirty="0">
                        <a:solidFill>
                          <a:schemeClr val="tx1"/>
                        </a:solidFill>
                        <a:effectLst/>
                        <a:latin typeface="+mn-lt"/>
                        <a:ea typeface="+mn-ea"/>
                        <a:cs typeface="B Koodak" panose="00000700000000000000" pitchFamily="2" charset="-78"/>
                      </a:endParaRPr>
                    </a:p>
                  </a:txBody>
                  <a:tcPr marL="68580" marR="68580" marT="0" marB="0" anchor="ctr"/>
                </a:tc>
                <a:tc>
                  <a:txBody>
                    <a:bodyPr/>
                    <a:lstStyle/>
                    <a:p>
                      <a:pPr algn="justLow" rtl="1">
                        <a:lnSpc>
                          <a:spcPct val="80000"/>
                        </a:lnSpc>
                        <a:spcAft>
                          <a:spcPts val="1000"/>
                        </a:spcAft>
                      </a:pPr>
                      <a:r>
                        <a:rPr lang="fa-IR" sz="1400" kern="1200" dirty="0">
                          <a:solidFill>
                            <a:schemeClr val="tx1"/>
                          </a:solidFill>
                          <a:effectLst/>
                          <a:latin typeface="+mn-lt"/>
                          <a:ea typeface="+mn-ea"/>
                          <a:cs typeface="B Koodak" panose="00000700000000000000" pitchFamily="2" charset="-78"/>
                        </a:rPr>
                        <a:t>ورودی شهر سلطانیه</a:t>
                      </a:r>
                      <a:endParaRPr lang="en-US" sz="1400" kern="1200" dirty="0">
                        <a:solidFill>
                          <a:schemeClr val="tx1"/>
                        </a:solidFill>
                        <a:effectLst/>
                        <a:latin typeface="+mn-lt"/>
                        <a:ea typeface="+mn-ea"/>
                        <a:cs typeface="B Koodak" panose="00000700000000000000" pitchFamily="2" charset="-78"/>
                      </a:endParaRPr>
                    </a:p>
                  </a:txBody>
                  <a:tcPr marL="68580" marR="68580" marT="0" marB="0" anchor="ctr"/>
                </a:tc>
                <a:tc>
                  <a:txBody>
                    <a:bodyPr/>
                    <a:lstStyle/>
                    <a:p>
                      <a:pPr algn="ctr" rtl="1">
                        <a:lnSpc>
                          <a:spcPct val="80000"/>
                        </a:lnSpc>
                        <a:spcAft>
                          <a:spcPts val="1000"/>
                        </a:spcAft>
                      </a:pPr>
                      <a:r>
                        <a:rPr lang="fa-IR" sz="1400" kern="1200" dirty="0">
                          <a:solidFill>
                            <a:schemeClr val="tx1"/>
                          </a:solidFill>
                          <a:effectLst/>
                          <a:latin typeface="+mn-lt"/>
                          <a:ea typeface="+mn-ea"/>
                          <a:cs typeface="B Koodak" panose="00000700000000000000" pitchFamily="2" charset="-78"/>
                        </a:rPr>
                        <a:t>اداره کل منابع طبیعی و آبخیزداری</a:t>
                      </a:r>
                      <a:endParaRPr lang="en-US" sz="1400" kern="1200" dirty="0">
                        <a:solidFill>
                          <a:schemeClr val="tx1"/>
                        </a:solidFill>
                        <a:effectLst/>
                        <a:latin typeface="+mn-lt"/>
                        <a:ea typeface="+mn-ea"/>
                        <a:cs typeface="B Koodak" panose="00000700000000000000" pitchFamily="2" charset="-78"/>
                      </a:endParaRPr>
                    </a:p>
                  </a:txBody>
                  <a:tcPr marL="68580" marR="68580" marT="0" marB="0" anchor="ctr"/>
                </a:tc>
                <a:tc>
                  <a:txBody>
                    <a:bodyPr/>
                    <a:lstStyle/>
                    <a:p>
                      <a:pPr algn="ctr" rtl="1">
                        <a:lnSpc>
                          <a:spcPct val="80000"/>
                        </a:lnSpc>
                        <a:spcAft>
                          <a:spcPts val="1000"/>
                        </a:spcAft>
                      </a:pPr>
                      <a:r>
                        <a:rPr lang="fa-IR" sz="1400" kern="1200" dirty="0">
                          <a:solidFill>
                            <a:schemeClr val="tx1"/>
                          </a:solidFill>
                          <a:effectLst/>
                          <a:latin typeface="+mn-lt"/>
                          <a:ea typeface="+mn-ea"/>
                          <a:cs typeface="B Koodak" panose="00000700000000000000" pitchFamily="2" charset="-78"/>
                        </a:rPr>
                        <a:t>اولویت اول</a:t>
                      </a:r>
                      <a:endParaRPr lang="en-US" sz="1400" kern="1200" dirty="0">
                        <a:solidFill>
                          <a:schemeClr val="tx1"/>
                        </a:solidFill>
                        <a:effectLst/>
                        <a:latin typeface="+mn-lt"/>
                        <a:ea typeface="+mn-ea"/>
                        <a:cs typeface="B Koodak" panose="00000700000000000000" pitchFamily="2" charset="-78"/>
                      </a:endParaRPr>
                    </a:p>
                  </a:txBody>
                  <a:tcPr marL="68580" marR="68580" marT="0" marB="0" anchor="ctr"/>
                </a:tc>
                <a:extLst>
                  <a:ext uri="{0D108BD9-81ED-4DB2-BD59-A6C34878D82A}">
                    <a16:rowId xmlns:a16="http://schemas.microsoft.com/office/drawing/2014/main" val="2697070717"/>
                  </a:ext>
                </a:extLst>
              </a:tr>
              <a:tr h="821473">
                <a:tc>
                  <a:txBody>
                    <a:bodyPr/>
                    <a:lstStyle/>
                    <a:p>
                      <a:pPr algn="ctr" rtl="1">
                        <a:lnSpc>
                          <a:spcPct val="115000"/>
                        </a:lnSpc>
                        <a:spcAft>
                          <a:spcPts val="0"/>
                        </a:spcAft>
                      </a:pPr>
                      <a:r>
                        <a:rPr lang="fa-IR" sz="1400" dirty="0">
                          <a:effectLst/>
                          <a:latin typeface="Calibri" panose="020F0502020204030204" pitchFamily="34" charset="0"/>
                          <a:ea typeface="Calibri" panose="020F0502020204030204" pitchFamily="34" charset="0"/>
                          <a:cs typeface="B Koodak" panose="00000700000000000000" pitchFamily="2" charset="-78"/>
                        </a:rPr>
                        <a:t>4</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algn="justLow" rtl="1">
                        <a:lnSpc>
                          <a:spcPct val="115000"/>
                        </a:lnSpc>
                        <a:spcAft>
                          <a:spcPts val="0"/>
                        </a:spcAft>
                      </a:pPr>
                      <a:r>
                        <a:rPr lang="ar-SA" sz="1400" dirty="0">
                          <a:solidFill>
                            <a:schemeClr val="tx1"/>
                          </a:solidFill>
                          <a:effectLst/>
                          <a:cs typeface="B Koodak" panose="00000700000000000000" pitchFamily="2" charset="-78"/>
                        </a:rPr>
                        <a:t>بهسازی وارتقاء کیفیت شبکه توزیع آب روستایی ( شبکه آب شرب )در سطح 7 روستا</a:t>
                      </a:r>
                      <a:endParaRPr lang="en-US" sz="1400" dirty="0">
                        <a:solidFill>
                          <a:schemeClr val="tx1"/>
                        </a:solidFill>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algn="ctr" rtl="1">
                        <a:lnSpc>
                          <a:spcPct val="115000"/>
                        </a:lnSpc>
                        <a:spcAft>
                          <a:spcPts val="0"/>
                        </a:spcAft>
                      </a:pPr>
                      <a:r>
                        <a:rPr lang="ar-SA" sz="1400" dirty="0">
                          <a:effectLst/>
                          <a:cs typeface="B Koodak" panose="00000700000000000000" pitchFamily="2" charset="-78"/>
                        </a:rPr>
                        <a:t>زیرساختی</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algn="ctr" rtl="1">
                        <a:lnSpc>
                          <a:spcPct val="115000"/>
                        </a:lnSpc>
                        <a:spcAft>
                          <a:spcPts val="0"/>
                        </a:spcAft>
                      </a:pPr>
                      <a:r>
                        <a:rPr lang="ar-SA" sz="1400" dirty="0">
                          <a:effectLst/>
                          <a:cs typeface="B Koodak" panose="00000700000000000000" pitchFamily="2" charset="-78"/>
                        </a:rPr>
                        <a:t>تعویض شبکه آب</a:t>
                      </a:r>
                    </a:p>
                    <a:p>
                      <a:pPr algn="ctr" rtl="1">
                        <a:lnSpc>
                          <a:spcPct val="115000"/>
                        </a:lnSpc>
                        <a:spcAft>
                          <a:spcPts val="0"/>
                        </a:spcAft>
                      </a:pPr>
                      <a:r>
                        <a:rPr lang="ar-SA" sz="1400" dirty="0">
                          <a:effectLst/>
                          <a:cs typeface="B Koodak" panose="00000700000000000000" pitchFamily="2" charset="-78"/>
                        </a:rPr>
                        <a:t>آشامیدنی</a:t>
                      </a:r>
                    </a:p>
                  </a:txBody>
                  <a:tcPr marL="61148" marR="61148" marT="0" marB="0" anchor="ctr"/>
                </a:tc>
                <a:tc>
                  <a:txBody>
                    <a:bodyPr/>
                    <a:lstStyle/>
                    <a:p>
                      <a:pPr algn="ctr" rtl="1">
                        <a:lnSpc>
                          <a:spcPct val="115000"/>
                        </a:lnSpc>
                        <a:spcAft>
                          <a:spcPts val="0"/>
                        </a:spcAft>
                      </a:pPr>
                      <a:r>
                        <a:rPr lang="fa-IR" sz="1400" dirty="0">
                          <a:effectLst/>
                          <a:cs typeface="B Koodak" panose="00000700000000000000" pitchFamily="2" charset="-78"/>
                        </a:rPr>
                        <a:t>10500 </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algn="ctr" rtl="1">
                        <a:lnSpc>
                          <a:spcPct val="115000"/>
                        </a:lnSpc>
                        <a:spcAft>
                          <a:spcPts val="0"/>
                        </a:spcAft>
                      </a:pPr>
                      <a:r>
                        <a:rPr lang="fa-IR" sz="1400" dirty="0">
                          <a:effectLst/>
                          <a:cs typeface="B Koodak" panose="00000700000000000000" pitchFamily="2" charset="-78"/>
                        </a:rPr>
                        <a:t>ویر، قلعه، کبود گنبد، سنبل آباد، بویین، والایش، دوسنگان</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algn="ctr" rtl="1">
                        <a:lnSpc>
                          <a:spcPct val="115000"/>
                        </a:lnSpc>
                        <a:spcAft>
                          <a:spcPts val="0"/>
                        </a:spcAft>
                      </a:pPr>
                      <a:r>
                        <a:rPr lang="ar-SA" sz="1400" dirty="0">
                          <a:effectLst/>
                          <a:cs typeface="B Koodak" panose="00000700000000000000" pitchFamily="2" charset="-78"/>
                        </a:rPr>
                        <a:t>آب و فاضلاب</a:t>
                      </a:r>
                      <a:endParaRPr lang="en-US" sz="1400" dirty="0">
                        <a:effectLst/>
                        <a:cs typeface="B Koodak" panose="00000700000000000000" pitchFamily="2" charset="-78"/>
                      </a:endParaRPr>
                    </a:p>
                    <a:p>
                      <a:pPr algn="ctr" rtl="1">
                        <a:lnSpc>
                          <a:spcPct val="115000"/>
                        </a:lnSpc>
                        <a:spcAft>
                          <a:spcPts val="0"/>
                        </a:spcAft>
                      </a:pPr>
                      <a:r>
                        <a:rPr lang="ar-SA" sz="1400" dirty="0">
                          <a:effectLst/>
                          <a:cs typeface="B Koodak" panose="00000700000000000000" pitchFamily="2" charset="-78"/>
                        </a:rPr>
                        <a:t>روستایی</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algn="ctr" rtl="0">
                        <a:lnSpc>
                          <a:spcPct val="115000"/>
                        </a:lnSpc>
                        <a:spcAft>
                          <a:spcPts val="0"/>
                        </a:spcAft>
                      </a:pPr>
                      <a:r>
                        <a:rPr lang="ar-SA" sz="1400" dirty="0">
                          <a:effectLst/>
                          <a:cs typeface="B Koodak" panose="00000700000000000000" pitchFamily="2" charset="-78"/>
                        </a:rPr>
                        <a:t>اولویت اول</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extLst>
                  <a:ext uri="{0D108BD9-81ED-4DB2-BD59-A6C34878D82A}">
                    <a16:rowId xmlns:a16="http://schemas.microsoft.com/office/drawing/2014/main" val="3052076943"/>
                  </a:ext>
                </a:extLst>
              </a:tr>
              <a:tr h="821473">
                <a:tc>
                  <a:txBody>
                    <a:bodyPr/>
                    <a:lstStyle/>
                    <a:p>
                      <a:pPr algn="ctr" rtl="1">
                        <a:lnSpc>
                          <a:spcPct val="115000"/>
                        </a:lnSpc>
                        <a:spcAft>
                          <a:spcPts val="0"/>
                        </a:spcAft>
                      </a:pPr>
                      <a:r>
                        <a:rPr lang="fa-IR" sz="1400" dirty="0">
                          <a:effectLst/>
                          <a:latin typeface="Calibri" panose="020F0502020204030204" pitchFamily="34" charset="0"/>
                          <a:ea typeface="Calibri" panose="020F0502020204030204" pitchFamily="34" charset="0"/>
                          <a:cs typeface="B Koodak" panose="00000700000000000000" pitchFamily="2" charset="-78"/>
                        </a:rPr>
                        <a:t>5</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algn="justLow" rtl="1">
                        <a:lnSpc>
                          <a:spcPct val="115000"/>
                        </a:lnSpc>
                        <a:spcAft>
                          <a:spcPts val="0"/>
                        </a:spcAft>
                      </a:pPr>
                      <a:r>
                        <a:rPr lang="fa-IR" sz="1400" dirty="0">
                          <a:solidFill>
                            <a:schemeClr val="tx1"/>
                          </a:solidFill>
                          <a:effectLst/>
                          <a:latin typeface="Calibri" panose="020F0502020204030204" pitchFamily="34" charset="0"/>
                          <a:ea typeface="Calibri" panose="020F0502020204030204" pitchFamily="34" charset="0"/>
                          <a:cs typeface="B Koodak" panose="00000700000000000000" pitchFamily="2" charset="-78"/>
                        </a:rPr>
                        <a:t>تعویض شبکه توزیع آب روستایی ( شبکه آب شرب )در سطح 5 روستا</a:t>
                      </a:r>
                      <a:endParaRPr lang="en-US" sz="1400" dirty="0">
                        <a:solidFill>
                          <a:schemeClr val="tx1"/>
                        </a:solidFill>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marL="0" marR="0" indent="0" algn="ctr" defTabSz="914400" rtl="1" eaLnBrk="1" fontAlgn="auto" latinLnBrk="0" hangingPunct="1">
                        <a:lnSpc>
                          <a:spcPct val="115000"/>
                        </a:lnSpc>
                        <a:spcBef>
                          <a:spcPts val="0"/>
                        </a:spcBef>
                        <a:spcAft>
                          <a:spcPts val="0"/>
                        </a:spcAft>
                        <a:buClrTx/>
                        <a:buSzTx/>
                        <a:buFontTx/>
                        <a:buNone/>
                        <a:tabLst/>
                        <a:defRPr/>
                      </a:pPr>
                      <a:r>
                        <a:rPr lang="ar-SA" sz="1400" dirty="0">
                          <a:effectLst/>
                          <a:cs typeface="B Koodak" panose="00000700000000000000" pitchFamily="2" charset="-78"/>
                        </a:rPr>
                        <a:t>زیرساختی</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p>
                      <a:pPr algn="ctr" rtl="1">
                        <a:lnSpc>
                          <a:spcPct val="115000"/>
                        </a:lnSpc>
                        <a:spcAft>
                          <a:spcPts val="0"/>
                        </a:spcAft>
                      </a:pP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algn="ctr" rtl="1">
                        <a:lnSpc>
                          <a:spcPct val="115000"/>
                        </a:lnSpc>
                        <a:spcAft>
                          <a:spcPts val="0"/>
                        </a:spcAft>
                      </a:pPr>
                      <a:r>
                        <a:rPr lang="fa-IR" sz="1400" dirty="0">
                          <a:effectLst/>
                          <a:latin typeface="Calibri" panose="020F0502020204030204" pitchFamily="34" charset="0"/>
                          <a:ea typeface="Calibri" panose="020F0502020204030204" pitchFamily="34" charset="0"/>
                          <a:cs typeface="B Koodak" panose="00000700000000000000" pitchFamily="2" charset="-78"/>
                        </a:rPr>
                        <a:t>بهسازی شبکه آب</a:t>
                      </a:r>
                    </a:p>
                    <a:p>
                      <a:pPr algn="ctr" rtl="1">
                        <a:lnSpc>
                          <a:spcPct val="115000"/>
                        </a:lnSpc>
                        <a:spcAft>
                          <a:spcPts val="0"/>
                        </a:spcAft>
                      </a:pPr>
                      <a:r>
                        <a:rPr lang="fa-IR" sz="1400" dirty="0">
                          <a:effectLst/>
                          <a:latin typeface="Calibri" panose="020F0502020204030204" pitchFamily="34" charset="0"/>
                          <a:ea typeface="Calibri" panose="020F0502020204030204" pitchFamily="34" charset="0"/>
                          <a:cs typeface="B Koodak" panose="00000700000000000000" pitchFamily="2" charset="-78"/>
                        </a:rPr>
                        <a:t>آشامیدنی</a:t>
                      </a:r>
                    </a:p>
                    <a:p>
                      <a:pPr algn="ctr" rtl="1">
                        <a:lnSpc>
                          <a:spcPct val="115000"/>
                        </a:lnSpc>
                        <a:spcAft>
                          <a:spcPts val="0"/>
                        </a:spcAft>
                      </a:pP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algn="ctr" rtl="1">
                        <a:lnSpc>
                          <a:spcPct val="115000"/>
                        </a:lnSpc>
                        <a:spcAft>
                          <a:spcPts val="0"/>
                        </a:spcAft>
                      </a:pPr>
                      <a:r>
                        <a:rPr lang="fa-IR" sz="1400" dirty="0">
                          <a:effectLst/>
                          <a:latin typeface="Calibri" panose="020F0502020204030204" pitchFamily="34" charset="0"/>
                          <a:ea typeface="Calibri" panose="020F0502020204030204" pitchFamily="34" charset="0"/>
                          <a:cs typeface="B Koodak" panose="00000700000000000000" pitchFamily="2" charset="-78"/>
                        </a:rPr>
                        <a:t>7500</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marL="0" algn="ctr" defTabSz="914400" rtl="1" eaLnBrk="1" latinLnBrk="0" hangingPunct="1">
                        <a:lnSpc>
                          <a:spcPct val="115000"/>
                        </a:lnSpc>
                        <a:spcAft>
                          <a:spcPts val="0"/>
                        </a:spcAft>
                      </a:pPr>
                      <a:r>
                        <a:rPr lang="fa-IR" sz="1400" kern="1200" dirty="0">
                          <a:solidFill>
                            <a:schemeClr val="dk1"/>
                          </a:solidFill>
                          <a:effectLst/>
                          <a:latin typeface="+mn-lt"/>
                          <a:ea typeface="+mn-ea"/>
                          <a:cs typeface="B Koodak" panose="00000700000000000000" pitchFamily="2" charset="-78"/>
                        </a:rPr>
                        <a:t>قیاسیه، اسدآباد، اولنگ، ندیرآباد، المکی</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ar-SA" sz="1400" kern="1200" dirty="0">
                          <a:solidFill>
                            <a:schemeClr val="dk1"/>
                          </a:solidFill>
                          <a:effectLst/>
                          <a:latin typeface="+mn-lt"/>
                          <a:ea typeface="+mn-ea"/>
                          <a:cs typeface="B Koodak" panose="00000700000000000000" pitchFamily="2" charset="-78"/>
                        </a:rPr>
                        <a:t>آب و فاضلاب</a:t>
                      </a:r>
                      <a:endParaRPr lang="en-US" sz="1400" kern="1200" dirty="0">
                        <a:solidFill>
                          <a:schemeClr val="dk1"/>
                        </a:solidFill>
                        <a:effectLst/>
                        <a:latin typeface="+mn-lt"/>
                        <a:ea typeface="+mn-ea"/>
                        <a:cs typeface="B Koodak" panose="00000700000000000000" pitchFamily="2" charset="-78"/>
                      </a:endParaRPr>
                    </a:p>
                    <a:p>
                      <a:pPr marL="0" algn="ctr" defTabSz="914400" rtl="1" eaLnBrk="1" latinLnBrk="0" hangingPunct="1">
                        <a:lnSpc>
                          <a:spcPct val="115000"/>
                        </a:lnSpc>
                        <a:spcAft>
                          <a:spcPts val="0"/>
                        </a:spcAft>
                      </a:pPr>
                      <a:r>
                        <a:rPr lang="ar-SA" sz="1400" kern="1200" dirty="0">
                          <a:solidFill>
                            <a:schemeClr val="dk1"/>
                          </a:solidFill>
                          <a:effectLst/>
                          <a:latin typeface="+mn-lt"/>
                          <a:ea typeface="+mn-ea"/>
                          <a:cs typeface="B Koodak" panose="00000700000000000000" pitchFamily="2" charset="-78"/>
                        </a:rPr>
                        <a:t>روستایی</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ar-SA" sz="1400" dirty="0">
                          <a:effectLst/>
                          <a:cs typeface="B Koodak" panose="00000700000000000000" pitchFamily="2" charset="-78"/>
                        </a:rPr>
                        <a:t>اولویت اول</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p>
                      <a:pPr algn="ctr" rtl="0">
                        <a:lnSpc>
                          <a:spcPct val="115000"/>
                        </a:lnSpc>
                        <a:spcAft>
                          <a:spcPts val="0"/>
                        </a:spcAft>
                      </a:pP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extLst>
                  <a:ext uri="{0D108BD9-81ED-4DB2-BD59-A6C34878D82A}">
                    <a16:rowId xmlns:a16="http://schemas.microsoft.com/office/drawing/2014/main" val="2233205526"/>
                  </a:ext>
                </a:extLst>
              </a:tr>
              <a:tr h="821473">
                <a:tc>
                  <a:txBody>
                    <a:bodyPr/>
                    <a:lstStyle/>
                    <a:p>
                      <a:pPr algn="ctr" rtl="1">
                        <a:lnSpc>
                          <a:spcPct val="115000"/>
                        </a:lnSpc>
                        <a:spcAft>
                          <a:spcPts val="0"/>
                        </a:spcAft>
                      </a:pPr>
                      <a:r>
                        <a:rPr lang="fa-IR" sz="1400" dirty="0">
                          <a:effectLst/>
                          <a:latin typeface="Calibri" panose="020F0502020204030204" pitchFamily="34" charset="0"/>
                          <a:ea typeface="Calibri" panose="020F0502020204030204" pitchFamily="34" charset="0"/>
                          <a:cs typeface="B Koodak" panose="00000700000000000000" pitchFamily="2" charset="-78"/>
                        </a:rPr>
                        <a:t>6</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marL="0" algn="justLow" defTabSz="914400" rtl="1" eaLnBrk="1" latinLnBrk="0" hangingPunct="1">
                        <a:lnSpc>
                          <a:spcPct val="115000"/>
                        </a:lnSpc>
                        <a:spcAft>
                          <a:spcPts val="0"/>
                        </a:spcAft>
                      </a:pPr>
                      <a:r>
                        <a:rPr lang="fa-IR" sz="1400" kern="1200" dirty="0">
                          <a:solidFill>
                            <a:schemeClr val="tx1"/>
                          </a:solidFill>
                          <a:effectLst/>
                          <a:latin typeface="+mn-lt"/>
                          <a:ea typeface="+mn-ea"/>
                          <a:cs typeface="B Koodak" panose="00000700000000000000" pitchFamily="2" charset="-78"/>
                        </a:rPr>
                        <a:t>تجهیز منبع تامین آب (تجهیز چاه، احداث اتاق فرمان، اجرای خط انتقال)</a:t>
                      </a:r>
                      <a:endParaRPr lang="en-US" sz="1400" kern="1200" dirty="0">
                        <a:solidFill>
                          <a:schemeClr val="tx1"/>
                        </a:solidFill>
                        <a:effectLst/>
                        <a:latin typeface="+mn-lt"/>
                        <a:ea typeface="+mn-ea"/>
                        <a:cs typeface="B Koodak" panose="00000700000000000000" pitchFamily="2" charset="-78"/>
                      </a:endParaRPr>
                    </a:p>
                  </a:txBody>
                  <a:tcPr marL="68580" marR="68580" marT="0" marB="0" anchor="ctr"/>
                </a:tc>
                <a:tc>
                  <a:txBody>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lang="ar-SA" sz="1400" kern="1200" noProof="0">
                          <a:solidFill>
                            <a:schemeClr val="dk1"/>
                          </a:solidFill>
                          <a:effectLst/>
                          <a:latin typeface="+mn-lt"/>
                          <a:ea typeface="+mn-ea"/>
                          <a:cs typeface="B Koodak" panose="00000700000000000000" pitchFamily="2" charset="-78"/>
                        </a:rPr>
                        <a:t>زیرساختی</a:t>
                      </a:r>
                      <a:endParaRPr lang="en-US" sz="1400" kern="1200" noProof="0" dirty="0">
                        <a:solidFill>
                          <a:schemeClr val="dk1"/>
                        </a:solidFill>
                        <a:effectLst/>
                        <a:latin typeface="+mn-lt"/>
                        <a:ea typeface="+mn-ea"/>
                        <a:cs typeface="B Koodak" panose="00000700000000000000" pitchFamily="2" charset="-78"/>
                      </a:endParaRPr>
                    </a:p>
                  </a:txBody>
                  <a:tcPr marL="61148" marR="61148" marT="0" marB="0" anchor="ctr"/>
                </a:tc>
                <a:tc>
                  <a:txBody>
                    <a:bodyPr/>
                    <a:lstStyle/>
                    <a:p>
                      <a:pPr marL="0" algn="ctr" defTabSz="914400" rtl="1" eaLnBrk="1" latinLnBrk="0" hangingPunct="1">
                        <a:lnSpc>
                          <a:spcPct val="115000"/>
                        </a:lnSpc>
                        <a:spcAft>
                          <a:spcPts val="0"/>
                        </a:spcAft>
                      </a:pPr>
                      <a:r>
                        <a:rPr lang="fa-IR" sz="1400" kern="1200" dirty="0">
                          <a:solidFill>
                            <a:schemeClr val="dk1"/>
                          </a:solidFill>
                          <a:effectLst/>
                          <a:latin typeface="+mn-lt"/>
                          <a:ea typeface="+mn-ea"/>
                          <a:cs typeface="B Koodak" panose="00000700000000000000" pitchFamily="2" charset="-78"/>
                        </a:rPr>
                        <a:t>تجهیز چاه و اجرای خط انتقال</a:t>
                      </a:r>
                      <a:endParaRPr lang="en-US" sz="1400" kern="1200" dirty="0">
                        <a:solidFill>
                          <a:schemeClr val="dk1"/>
                        </a:solidFill>
                        <a:effectLst/>
                        <a:latin typeface="+mn-lt"/>
                        <a:ea typeface="+mn-ea"/>
                        <a:cs typeface="B Koodak" panose="00000700000000000000" pitchFamily="2" charset="-78"/>
                      </a:endParaRPr>
                    </a:p>
                  </a:txBody>
                  <a:tcPr marL="61148" marR="61148" marT="0" marB="0" anchor="ctr"/>
                </a:tc>
                <a:tc>
                  <a:txBody>
                    <a:bodyPr/>
                    <a:lstStyle/>
                    <a:p>
                      <a:pPr algn="ctr" rtl="1">
                        <a:lnSpc>
                          <a:spcPct val="115000"/>
                        </a:lnSpc>
                        <a:spcAft>
                          <a:spcPts val="0"/>
                        </a:spcAft>
                      </a:pPr>
                      <a:r>
                        <a:rPr lang="fa-IR" sz="1400" dirty="0">
                          <a:effectLst/>
                          <a:latin typeface="Calibri" panose="020F0502020204030204" pitchFamily="34" charset="0"/>
                          <a:ea typeface="Calibri" panose="020F0502020204030204" pitchFamily="34" charset="0"/>
                          <a:cs typeface="B Koodak" panose="00000700000000000000" pitchFamily="2" charset="-78"/>
                        </a:rPr>
                        <a:t>10000</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marL="0" algn="ctr" defTabSz="914400" rtl="1" eaLnBrk="1" latinLnBrk="0" hangingPunct="1">
                        <a:lnSpc>
                          <a:spcPct val="115000"/>
                        </a:lnSpc>
                        <a:spcAft>
                          <a:spcPts val="0"/>
                        </a:spcAft>
                      </a:pPr>
                      <a:r>
                        <a:rPr lang="fa-IR" sz="1400" kern="1200">
                          <a:solidFill>
                            <a:schemeClr val="dk1"/>
                          </a:solidFill>
                          <a:effectLst/>
                          <a:latin typeface="+mn-lt"/>
                          <a:ea typeface="+mn-ea"/>
                          <a:cs typeface="B Koodak" panose="00000700000000000000" pitchFamily="2" charset="-78"/>
                        </a:rPr>
                        <a:t>ارجین، اولنگ، قیاسیه، اسدآباد</a:t>
                      </a:r>
                      <a:endParaRPr lang="en-US" sz="1400" kern="120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kumimoji="0" lang="ar-SA" sz="1400" b="0" i="0" u="none" strike="noStrike" kern="1200" cap="none" spc="0" normalizeH="0" baseline="0" noProof="0">
                          <a:ln>
                            <a:noFill/>
                          </a:ln>
                          <a:solidFill>
                            <a:prstClr val="black"/>
                          </a:solidFill>
                          <a:effectLst/>
                          <a:uLnTx/>
                          <a:uFillTx/>
                          <a:latin typeface="Georgia"/>
                          <a:ea typeface="+mn-ea"/>
                          <a:cs typeface="B Koodak" panose="00000700000000000000" pitchFamily="2" charset="-78"/>
                        </a:rPr>
                        <a:t>آب و فاضلاب</a:t>
                      </a:r>
                      <a:endParaRPr kumimoji="0" lang="en-US" sz="1400" b="0" i="0" u="none" strike="noStrike" kern="1200" cap="none" spc="0" normalizeH="0" baseline="0" noProof="0">
                        <a:ln>
                          <a:noFill/>
                        </a:ln>
                        <a:solidFill>
                          <a:prstClr val="black"/>
                        </a:solidFill>
                        <a:effectLst/>
                        <a:uLnTx/>
                        <a:uFillTx/>
                        <a:latin typeface="Georgia"/>
                        <a:ea typeface="+mn-ea"/>
                        <a:cs typeface="B Koodak" panose="00000700000000000000" pitchFamily="2" charset="-78"/>
                      </a:endParaRPr>
                    </a:p>
                    <a:p>
                      <a:pPr marL="0" marR="0" lvl="0" indent="0" algn="ctr" defTabSz="914400" rtl="1" eaLnBrk="1" fontAlgn="auto" latinLnBrk="0" hangingPunct="1">
                        <a:lnSpc>
                          <a:spcPct val="115000"/>
                        </a:lnSpc>
                        <a:spcBef>
                          <a:spcPts val="0"/>
                        </a:spcBef>
                        <a:spcAft>
                          <a:spcPts val="0"/>
                        </a:spcAft>
                        <a:buClrTx/>
                        <a:buSzTx/>
                        <a:buFontTx/>
                        <a:buNone/>
                        <a:tabLst/>
                        <a:defRPr/>
                      </a:pPr>
                      <a:r>
                        <a:rPr kumimoji="0" lang="ar-SA" sz="1400" b="0" i="0" u="none" strike="noStrike" kern="1200" cap="none" spc="0" normalizeH="0" baseline="0" noProof="0">
                          <a:ln>
                            <a:noFill/>
                          </a:ln>
                          <a:solidFill>
                            <a:prstClr val="black"/>
                          </a:solidFill>
                          <a:effectLst/>
                          <a:uLnTx/>
                          <a:uFillTx/>
                          <a:latin typeface="Georgia"/>
                          <a:ea typeface="+mn-ea"/>
                          <a:cs typeface="B Koodak" panose="00000700000000000000" pitchFamily="2" charset="-78"/>
                        </a:rPr>
                        <a:t>روستایی</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Koodak" panose="00000700000000000000" pitchFamily="2" charset="-78"/>
                      </a:endParaRPr>
                    </a:p>
                  </a:txBody>
                  <a:tcPr marL="61148" marR="61148" marT="0" marB="0"/>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ar-SA" sz="1400" b="0" i="0" u="none" strike="noStrike" kern="1200" cap="none" spc="0" normalizeH="0" baseline="0" noProof="0" dirty="0">
                          <a:ln>
                            <a:noFill/>
                          </a:ln>
                          <a:solidFill>
                            <a:prstClr val="black"/>
                          </a:solidFill>
                          <a:effectLst/>
                          <a:uLnTx/>
                          <a:uFillTx/>
                          <a:latin typeface="Georgia"/>
                          <a:ea typeface="+mn-ea"/>
                          <a:cs typeface="B Koodak" panose="00000700000000000000" pitchFamily="2" charset="-78"/>
                        </a:rPr>
                        <a:t>اولویت اول</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Koodak" panose="00000700000000000000" pitchFamily="2" charset="-78"/>
                      </a:endParaRPr>
                    </a:p>
                  </a:txBody>
                  <a:tcPr marL="61148" marR="61148" marT="0" marB="0"/>
                </a:tc>
                <a:extLst>
                  <a:ext uri="{0D108BD9-81ED-4DB2-BD59-A6C34878D82A}">
                    <a16:rowId xmlns:a16="http://schemas.microsoft.com/office/drawing/2014/main" val="3014310446"/>
                  </a:ext>
                </a:extLst>
              </a:tr>
            </a:tbl>
          </a:graphicData>
        </a:graphic>
      </p:graphicFrame>
    </p:spTree>
    <p:extLst>
      <p:ext uri="{BB962C8B-B14F-4D97-AF65-F5344CB8AC3E}">
        <p14:creationId xmlns:p14="http://schemas.microsoft.com/office/powerpoint/2010/main" val="3737252908"/>
      </p:ext>
    </p:extLst>
  </p:cSld>
  <p:clrMapOvr>
    <a:masterClrMapping/>
  </p:clrMapOvr>
  <p:transition spd="slow">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Table 3"/>
          <p:cNvGraphicFramePr>
            <a:graphicFrameLocks noGrp="1"/>
          </p:cNvGraphicFramePr>
          <p:nvPr>
            <p:extLst>
              <p:ext uri="{D42A27DB-BD31-4B8C-83A1-F6EECF244321}">
                <p14:modId xmlns:p14="http://schemas.microsoft.com/office/powerpoint/2010/main" val="3238659466"/>
              </p:ext>
            </p:extLst>
          </p:nvPr>
        </p:nvGraphicFramePr>
        <p:xfrm>
          <a:off x="152402" y="228600"/>
          <a:ext cx="8839196" cy="6112359"/>
        </p:xfrm>
        <a:graphic>
          <a:graphicData uri="http://schemas.openxmlformats.org/drawingml/2006/table">
            <a:tbl>
              <a:tblPr rtl="1" firstRow="1" firstCol="1" bandRow="1">
                <a:tableStyleId>{00A15C55-8517-42AA-B614-E9B94910E393}</a:tableStyleId>
              </a:tblPr>
              <a:tblGrid>
                <a:gridCol w="510291">
                  <a:extLst>
                    <a:ext uri="{9D8B030D-6E8A-4147-A177-3AD203B41FA5}">
                      <a16:colId xmlns:a16="http://schemas.microsoft.com/office/drawing/2014/main" val="1320365851"/>
                    </a:ext>
                  </a:extLst>
                </a:gridCol>
                <a:gridCol w="1933396">
                  <a:extLst>
                    <a:ext uri="{9D8B030D-6E8A-4147-A177-3AD203B41FA5}">
                      <a16:colId xmlns:a16="http://schemas.microsoft.com/office/drawing/2014/main" val="1272141431"/>
                    </a:ext>
                  </a:extLst>
                </a:gridCol>
                <a:gridCol w="775972">
                  <a:extLst>
                    <a:ext uri="{9D8B030D-6E8A-4147-A177-3AD203B41FA5}">
                      <a16:colId xmlns:a16="http://schemas.microsoft.com/office/drawing/2014/main" val="3259979586"/>
                    </a:ext>
                  </a:extLst>
                </a:gridCol>
                <a:gridCol w="1162995">
                  <a:extLst>
                    <a:ext uri="{9D8B030D-6E8A-4147-A177-3AD203B41FA5}">
                      <a16:colId xmlns:a16="http://schemas.microsoft.com/office/drawing/2014/main" val="4184479231"/>
                    </a:ext>
                  </a:extLst>
                </a:gridCol>
                <a:gridCol w="886454">
                  <a:extLst>
                    <a:ext uri="{9D8B030D-6E8A-4147-A177-3AD203B41FA5}">
                      <a16:colId xmlns:a16="http://schemas.microsoft.com/office/drawing/2014/main" val="2016622366"/>
                    </a:ext>
                  </a:extLst>
                </a:gridCol>
                <a:gridCol w="1705255">
                  <a:extLst>
                    <a:ext uri="{9D8B030D-6E8A-4147-A177-3AD203B41FA5}">
                      <a16:colId xmlns:a16="http://schemas.microsoft.com/office/drawing/2014/main" val="581993801"/>
                    </a:ext>
                  </a:extLst>
                </a:gridCol>
                <a:gridCol w="1192668">
                  <a:extLst>
                    <a:ext uri="{9D8B030D-6E8A-4147-A177-3AD203B41FA5}">
                      <a16:colId xmlns:a16="http://schemas.microsoft.com/office/drawing/2014/main" val="3600213955"/>
                    </a:ext>
                  </a:extLst>
                </a:gridCol>
                <a:gridCol w="672165">
                  <a:extLst>
                    <a:ext uri="{9D8B030D-6E8A-4147-A177-3AD203B41FA5}">
                      <a16:colId xmlns:a16="http://schemas.microsoft.com/office/drawing/2014/main" val="4004329314"/>
                    </a:ext>
                  </a:extLst>
                </a:gridCol>
              </a:tblGrid>
              <a:tr h="1295400">
                <a:tc>
                  <a:txBody>
                    <a:bodyPr/>
                    <a:lstStyle/>
                    <a:p>
                      <a:pPr algn="ctr" rtl="1">
                        <a:lnSpc>
                          <a:spcPct val="115000"/>
                        </a:lnSpc>
                        <a:spcAft>
                          <a:spcPts val="0"/>
                        </a:spcAft>
                      </a:pPr>
                      <a:r>
                        <a:rPr lang="fa-IR" sz="1400">
                          <a:effectLst/>
                          <a:cs typeface="B Koodak" panose="00000700000000000000" pitchFamily="2" charset="-78"/>
                        </a:rPr>
                        <a:t>ردیف</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algn="ctr" rtl="1">
                        <a:lnSpc>
                          <a:spcPct val="115000"/>
                        </a:lnSpc>
                        <a:spcAft>
                          <a:spcPts val="0"/>
                        </a:spcAft>
                      </a:pPr>
                      <a:r>
                        <a:rPr lang="fa-IR" sz="1400" dirty="0">
                          <a:effectLst/>
                          <a:cs typeface="B Koodak" panose="00000700000000000000" pitchFamily="2" charset="-78"/>
                        </a:rPr>
                        <a:t>عنوان پروژه</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r>
                        <a:rPr lang="fa-IR" sz="1400" dirty="0">
                          <a:effectLst/>
                          <a:cs typeface="B Koodak" panose="00000700000000000000" pitchFamily="2" charset="-78"/>
                        </a:rPr>
                        <a:t>عنوان فصل</a:t>
                      </a:r>
                      <a:endParaRPr lang="en-US" dirty="0"/>
                    </a:p>
                  </a:txBody>
                  <a:tcPr marL="61148" marR="61148" marT="0" marB="0" anchor="ctr"/>
                </a:tc>
                <a:tc>
                  <a:txBody>
                    <a:bodyPr/>
                    <a:lstStyle/>
                    <a:p>
                      <a:r>
                        <a:rPr lang="fa-IR" sz="1400" dirty="0">
                          <a:effectLst/>
                          <a:cs typeface="B Koodak" panose="00000700000000000000" pitchFamily="2" charset="-78"/>
                        </a:rPr>
                        <a:t>عنوان برنامه</a:t>
                      </a:r>
                      <a:endParaRPr lang="en-US" dirty="0"/>
                    </a:p>
                  </a:txBody>
                  <a:tcPr marL="61148" marR="61148" marT="0" marB="0" anchor="ctr"/>
                </a:tc>
                <a:tc>
                  <a:txBody>
                    <a:bodyPr/>
                    <a:lstStyle/>
                    <a:p>
                      <a:pPr algn="ctr" rtl="1">
                        <a:lnSpc>
                          <a:spcPct val="115000"/>
                        </a:lnSpc>
                        <a:spcAft>
                          <a:spcPts val="0"/>
                        </a:spcAft>
                      </a:pPr>
                      <a:r>
                        <a:rPr lang="fa-IR" sz="1400" dirty="0">
                          <a:effectLst/>
                          <a:cs typeface="B Koodak" panose="00000700000000000000" pitchFamily="2" charset="-78"/>
                        </a:rPr>
                        <a:t>اعتبار مورد نیاز</a:t>
                      </a:r>
                      <a:endParaRPr lang="en-US" sz="1400" dirty="0">
                        <a:effectLst/>
                        <a:cs typeface="B Koodak" panose="00000700000000000000" pitchFamily="2" charset="-78"/>
                      </a:endParaRPr>
                    </a:p>
                    <a:p>
                      <a:pPr algn="ctr" rtl="1">
                        <a:lnSpc>
                          <a:spcPct val="115000"/>
                        </a:lnSpc>
                        <a:spcAft>
                          <a:spcPts val="0"/>
                        </a:spcAft>
                      </a:pPr>
                      <a:r>
                        <a:rPr lang="fa-IR" sz="1400" dirty="0">
                          <a:effectLst/>
                          <a:cs typeface="B Koodak" panose="00000700000000000000" pitchFamily="2" charset="-78"/>
                        </a:rPr>
                        <a:t>میلیون ریال</a:t>
                      </a:r>
                      <a:endParaRPr lang="en-US" dirty="0"/>
                    </a:p>
                  </a:txBody>
                  <a:tcPr marL="61148" marR="61148" marT="0" marB="0" anchor="ctr"/>
                </a:tc>
                <a:tc>
                  <a:txBody>
                    <a:bodyPr/>
                    <a:lstStyle/>
                    <a:p>
                      <a:pPr algn="ctr" rtl="1">
                        <a:lnSpc>
                          <a:spcPct val="115000"/>
                        </a:lnSpc>
                        <a:spcAft>
                          <a:spcPts val="0"/>
                        </a:spcAft>
                      </a:pPr>
                      <a:r>
                        <a:rPr lang="fa-IR" sz="1400" dirty="0">
                          <a:effectLst/>
                          <a:cs typeface="B Koodak" panose="00000700000000000000" pitchFamily="2" charset="-78"/>
                        </a:rPr>
                        <a:t>محل اجرا</a:t>
                      </a:r>
                      <a:endParaRPr lang="en-US" sz="1400" dirty="0">
                        <a:effectLst/>
                        <a:cs typeface="B Koodak" panose="00000700000000000000" pitchFamily="2" charset="-78"/>
                      </a:endParaRPr>
                    </a:p>
                    <a:p>
                      <a:pPr algn="ctr" rtl="1">
                        <a:lnSpc>
                          <a:spcPct val="115000"/>
                        </a:lnSpc>
                        <a:spcAft>
                          <a:spcPts val="0"/>
                        </a:spcAft>
                      </a:pPr>
                      <a:r>
                        <a:rPr lang="fa-IR" sz="1400" dirty="0">
                          <a:effectLst/>
                          <a:cs typeface="B Koodak" panose="00000700000000000000" pitchFamily="2" charset="-78"/>
                        </a:rPr>
                        <a:t>نام روستا</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r>
                        <a:rPr lang="fa-IR" sz="1400" dirty="0">
                          <a:effectLst/>
                          <a:cs typeface="B Koodak" panose="00000700000000000000" pitchFamily="2" charset="-78"/>
                        </a:rPr>
                        <a:t>دستگاه اجرائی</a:t>
                      </a:r>
                      <a:endParaRPr lang="en-US" dirty="0"/>
                    </a:p>
                  </a:txBody>
                  <a:tcPr marL="61148" marR="61148" marT="0" marB="0" anchor="ctr"/>
                </a:tc>
                <a:tc>
                  <a:txBody>
                    <a:bodyPr/>
                    <a:lstStyle/>
                    <a:p>
                      <a:r>
                        <a:rPr lang="fa-IR" sz="1400" dirty="0">
                          <a:effectLst/>
                          <a:cs typeface="B Koodak" panose="00000700000000000000" pitchFamily="2" charset="-78"/>
                        </a:rPr>
                        <a:t>الویت پروژه 2</a:t>
                      </a:r>
                      <a:endParaRPr lang="en-US" dirty="0"/>
                    </a:p>
                  </a:txBody>
                  <a:tcPr marL="61148" marR="61148" marT="0" marB="0" anchor="ctr"/>
                </a:tc>
                <a:extLst>
                  <a:ext uri="{0D108BD9-81ED-4DB2-BD59-A6C34878D82A}">
                    <a16:rowId xmlns:a16="http://schemas.microsoft.com/office/drawing/2014/main" val="2805925555"/>
                  </a:ext>
                </a:extLst>
              </a:tr>
              <a:tr h="529623">
                <a:tc>
                  <a:txBody>
                    <a:bodyPr/>
                    <a:lstStyle/>
                    <a:p>
                      <a:pPr algn="ctr" rtl="1">
                        <a:lnSpc>
                          <a:spcPct val="115000"/>
                        </a:lnSpc>
                        <a:spcAft>
                          <a:spcPts val="0"/>
                        </a:spcAft>
                      </a:pPr>
                      <a:r>
                        <a:rPr lang="fa-IR" sz="1400" dirty="0">
                          <a:effectLst/>
                          <a:latin typeface="Calibri" panose="020F0502020204030204" pitchFamily="34" charset="0"/>
                          <a:ea typeface="Calibri" panose="020F0502020204030204" pitchFamily="34" charset="0"/>
                          <a:cs typeface="B Koodak" panose="00000700000000000000" pitchFamily="2" charset="-78"/>
                        </a:rPr>
                        <a:t>7</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marL="0" algn="justLow" defTabSz="914400" rtl="1" eaLnBrk="1" latinLnBrk="0" hangingPunct="1">
                        <a:lnSpc>
                          <a:spcPct val="115000"/>
                        </a:lnSpc>
                        <a:spcAft>
                          <a:spcPts val="0"/>
                        </a:spcAft>
                      </a:pPr>
                      <a:r>
                        <a:rPr lang="fa-IR" sz="1400" kern="1200" dirty="0">
                          <a:solidFill>
                            <a:schemeClr val="dk1"/>
                          </a:solidFill>
                          <a:effectLst/>
                          <a:latin typeface="+mn-lt"/>
                          <a:ea typeface="+mn-ea"/>
                          <a:cs typeface="B Koodak" panose="00000700000000000000" pitchFamily="2" charset="-78"/>
                        </a:rPr>
                        <a:t>احداث شیر برداشت اضطراری جهت تامین آب و آتش نشانی</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lang="ar-SA" sz="1400" kern="1200" noProof="0" dirty="0">
                          <a:solidFill>
                            <a:schemeClr val="dk1"/>
                          </a:solidFill>
                          <a:effectLst/>
                          <a:latin typeface="+mn-lt"/>
                          <a:ea typeface="+mn-ea"/>
                          <a:cs typeface="B Koodak" panose="00000700000000000000" pitchFamily="2" charset="-78"/>
                        </a:rPr>
                        <a:t>زیرساختی</a:t>
                      </a:r>
                      <a:endParaRPr lang="en-US" sz="1400" kern="1200" noProof="0" dirty="0">
                        <a:solidFill>
                          <a:schemeClr val="dk1"/>
                        </a:solidFill>
                        <a:effectLst/>
                        <a:latin typeface="+mn-lt"/>
                        <a:ea typeface="+mn-ea"/>
                        <a:cs typeface="B Koodak" panose="00000700000000000000" pitchFamily="2" charset="-78"/>
                      </a:endParaRPr>
                    </a:p>
                  </a:txBody>
                  <a:tcPr marL="61148" marR="61148" marT="0" marB="0" anchor="ctr"/>
                </a:tc>
                <a:tc>
                  <a:txBody>
                    <a:bodyPr/>
                    <a:lstStyle/>
                    <a:p>
                      <a:pPr marL="0" algn="ctr" defTabSz="914400" rtl="1" eaLnBrk="1" latinLnBrk="0" hangingPunct="1">
                        <a:lnSpc>
                          <a:spcPct val="115000"/>
                        </a:lnSpc>
                        <a:spcAft>
                          <a:spcPts val="0"/>
                        </a:spcAft>
                      </a:pPr>
                      <a:r>
                        <a:rPr lang="fa-IR" sz="1400" kern="1200" dirty="0">
                          <a:solidFill>
                            <a:schemeClr val="dk1"/>
                          </a:solidFill>
                          <a:effectLst/>
                          <a:latin typeface="+mn-lt"/>
                          <a:ea typeface="+mn-ea"/>
                          <a:cs typeface="B Koodak" panose="00000700000000000000" pitchFamily="2" charset="-78"/>
                        </a:rPr>
                        <a:t>احداث شیر برداشت اضطراری</a:t>
                      </a:r>
                      <a:endParaRPr lang="en-US" sz="1400" kern="1200" dirty="0">
                        <a:solidFill>
                          <a:schemeClr val="dk1"/>
                        </a:solidFill>
                        <a:effectLst/>
                        <a:latin typeface="+mn-lt"/>
                        <a:ea typeface="+mn-ea"/>
                        <a:cs typeface="B Koodak" panose="00000700000000000000" pitchFamily="2" charset="-78"/>
                      </a:endParaRPr>
                    </a:p>
                  </a:txBody>
                  <a:tcPr marL="61148" marR="61148" marT="0" marB="0" anchor="ctr"/>
                </a:tc>
                <a:tc>
                  <a:txBody>
                    <a:bodyPr/>
                    <a:lstStyle/>
                    <a:p>
                      <a:pPr algn="ctr" rtl="1">
                        <a:lnSpc>
                          <a:spcPct val="115000"/>
                        </a:lnSpc>
                        <a:spcAft>
                          <a:spcPts val="0"/>
                        </a:spcAft>
                      </a:pPr>
                      <a:r>
                        <a:rPr lang="fa-IR" sz="1400" dirty="0">
                          <a:effectLst/>
                          <a:latin typeface="Calibri" panose="020F0502020204030204" pitchFamily="34" charset="0"/>
                          <a:ea typeface="Calibri" panose="020F0502020204030204" pitchFamily="34" charset="0"/>
                          <a:cs typeface="B Koodak" panose="00000700000000000000" pitchFamily="2" charset="-78"/>
                        </a:rPr>
                        <a:t>500</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marL="0" algn="ctr" defTabSz="914400" rtl="1" eaLnBrk="1" latinLnBrk="0" hangingPunct="1">
                        <a:lnSpc>
                          <a:spcPct val="115000"/>
                        </a:lnSpc>
                        <a:spcAft>
                          <a:spcPts val="0"/>
                        </a:spcAft>
                      </a:pPr>
                      <a:r>
                        <a:rPr lang="fa-IR" sz="1400" kern="1200" dirty="0">
                          <a:solidFill>
                            <a:schemeClr val="dk1"/>
                          </a:solidFill>
                          <a:effectLst/>
                          <a:latin typeface="+mn-lt"/>
                          <a:ea typeface="+mn-ea"/>
                          <a:cs typeface="B Koodak" panose="00000700000000000000" pitchFamily="2" charset="-78"/>
                        </a:rPr>
                        <a:t>کبود گنبد، والایش</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kumimoji="0" lang="ar-SA" sz="1400" b="0" i="0" u="none" strike="noStrike" kern="1200" cap="none" spc="0" normalizeH="0" baseline="0" noProof="0" dirty="0">
                          <a:ln>
                            <a:noFill/>
                          </a:ln>
                          <a:solidFill>
                            <a:prstClr val="black"/>
                          </a:solidFill>
                          <a:effectLst/>
                          <a:uLnTx/>
                          <a:uFillTx/>
                          <a:latin typeface="Georgia"/>
                          <a:ea typeface="+mn-ea"/>
                          <a:cs typeface="B Koodak" panose="00000700000000000000" pitchFamily="2" charset="-78"/>
                        </a:rPr>
                        <a:t>آب و فاضلاب</a:t>
                      </a:r>
                      <a:endParaRPr kumimoji="0" lang="en-US" sz="1400" b="0" i="0" u="none" strike="noStrike" kern="1200" cap="none" spc="0" normalizeH="0" baseline="0" noProof="0" dirty="0">
                        <a:ln>
                          <a:noFill/>
                        </a:ln>
                        <a:solidFill>
                          <a:prstClr val="black"/>
                        </a:solidFill>
                        <a:effectLst/>
                        <a:uLnTx/>
                        <a:uFillTx/>
                        <a:latin typeface="Georgia"/>
                        <a:ea typeface="+mn-ea"/>
                        <a:cs typeface="B Koodak" panose="00000700000000000000" pitchFamily="2" charset="-78"/>
                      </a:endParaRPr>
                    </a:p>
                    <a:p>
                      <a:pPr marL="0" marR="0" lvl="0" indent="0" algn="ctr" defTabSz="914400" rtl="1" eaLnBrk="1" fontAlgn="auto" latinLnBrk="0" hangingPunct="1">
                        <a:lnSpc>
                          <a:spcPct val="115000"/>
                        </a:lnSpc>
                        <a:spcBef>
                          <a:spcPts val="0"/>
                        </a:spcBef>
                        <a:spcAft>
                          <a:spcPts val="0"/>
                        </a:spcAft>
                        <a:buClrTx/>
                        <a:buSzTx/>
                        <a:buFontTx/>
                        <a:buNone/>
                        <a:tabLst/>
                        <a:defRPr/>
                      </a:pPr>
                      <a:r>
                        <a:rPr kumimoji="0" lang="ar-SA" sz="1400" b="0" i="0" u="none" strike="noStrike" kern="1200" cap="none" spc="0" normalizeH="0" baseline="0" noProof="0" dirty="0">
                          <a:ln>
                            <a:noFill/>
                          </a:ln>
                          <a:solidFill>
                            <a:prstClr val="black"/>
                          </a:solidFill>
                          <a:effectLst/>
                          <a:uLnTx/>
                          <a:uFillTx/>
                          <a:latin typeface="Georgia"/>
                          <a:ea typeface="+mn-ea"/>
                          <a:cs typeface="B Koodak" panose="00000700000000000000" pitchFamily="2" charset="-78"/>
                        </a:rPr>
                        <a:t>روستایی</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Koodak" panose="00000700000000000000" pitchFamily="2" charset="-78"/>
                      </a:endParaRPr>
                    </a:p>
                  </a:txBody>
                  <a:tcPr marL="61148" marR="61148" marT="0" marB="0"/>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ar-SA" sz="1400" b="0" i="0" u="none" strike="noStrike" kern="1200" cap="none" spc="0" normalizeH="0" baseline="0" noProof="0" dirty="0">
                          <a:ln>
                            <a:noFill/>
                          </a:ln>
                          <a:solidFill>
                            <a:prstClr val="black"/>
                          </a:solidFill>
                          <a:effectLst/>
                          <a:uLnTx/>
                          <a:uFillTx/>
                          <a:latin typeface="Georgia"/>
                          <a:ea typeface="+mn-ea"/>
                          <a:cs typeface="B Koodak" panose="00000700000000000000" pitchFamily="2" charset="-78"/>
                        </a:rPr>
                        <a:t>اولویت اول</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Koodak" panose="00000700000000000000" pitchFamily="2" charset="-78"/>
                      </a:endParaRPr>
                    </a:p>
                  </a:txBody>
                  <a:tcPr marL="61148" marR="61148" marT="0" marB="0"/>
                </a:tc>
                <a:extLst>
                  <a:ext uri="{0D108BD9-81ED-4DB2-BD59-A6C34878D82A}">
                    <a16:rowId xmlns:a16="http://schemas.microsoft.com/office/drawing/2014/main" val="800970758"/>
                  </a:ext>
                </a:extLst>
              </a:tr>
              <a:tr h="529623">
                <a:tc>
                  <a:txBody>
                    <a:bodyPr/>
                    <a:lstStyle/>
                    <a:p>
                      <a:pPr algn="ctr" rtl="1">
                        <a:lnSpc>
                          <a:spcPct val="115000"/>
                        </a:lnSpc>
                        <a:spcAft>
                          <a:spcPts val="0"/>
                        </a:spcAft>
                      </a:pPr>
                      <a:r>
                        <a:rPr lang="fa-IR" sz="1400" dirty="0">
                          <a:effectLst/>
                          <a:latin typeface="Calibri" panose="020F0502020204030204" pitchFamily="34" charset="0"/>
                          <a:ea typeface="Calibri" panose="020F0502020204030204" pitchFamily="34" charset="0"/>
                          <a:cs typeface="B Koodak" panose="00000700000000000000" pitchFamily="2" charset="-78"/>
                        </a:rPr>
                        <a:t>8</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marL="0" algn="justLow" defTabSz="914400" rtl="1" eaLnBrk="1" latinLnBrk="0" hangingPunct="1">
                        <a:lnSpc>
                          <a:spcPct val="115000"/>
                        </a:lnSpc>
                        <a:spcAft>
                          <a:spcPts val="0"/>
                        </a:spcAft>
                      </a:pPr>
                      <a:r>
                        <a:rPr lang="fa-IR" sz="1400" kern="1200" dirty="0">
                          <a:solidFill>
                            <a:schemeClr val="tx1"/>
                          </a:solidFill>
                          <a:effectLst/>
                          <a:latin typeface="+mn-lt"/>
                          <a:ea typeface="+mn-ea"/>
                          <a:cs typeface="B Koodak" panose="00000700000000000000" pitchFamily="2" charset="-78"/>
                        </a:rPr>
                        <a:t>ایجاد شبکه فاضلاب و بازچرخانی آب برای کشاورزی</a:t>
                      </a:r>
                      <a:endParaRPr lang="en-US" sz="1400" kern="1200" dirty="0">
                        <a:solidFill>
                          <a:schemeClr val="tx1"/>
                        </a:solidFill>
                        <a:effectLst/>
                        <a:latin typeface="+mn-lt"/>
                        <a:ea typeface="+mn-ea"/>
                        <a:cs typeface="B Koodak" panose="00000700000000000000" pitchFamily="2" charset="-78"/>
                      </a:endParaRPr>
                    </a:p>
                  </a:txBody>
                  <a:tcPr marL="68580" marR="68580" marT="0" marB="0" anchor="ctr"/>
                </a:tc>
                <a:tc>
                  <a:txBody>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lang="ar-SA" sz="1400" kern="1200" noProof="0" dirty="0">
                          <a:solidFill>
                            <a:schemeClr val="dk1"/>
                          </a:solidFill>
                          <a:effectLst/>
                          <a:latin typeface="+mn-lt"/>
                          <a:ea typeface="+mn-ea"/>
                          <a:cs typeface="B Koodak" panose="00000700000000000000" pitchFamily="2" charset="-78"/>
                        </a:rPr>
                        <a:t>زیرساختی</a:t>
                      </a:r>
                      <a:endParaRPr lang="en-US" sz="1400" kern="1200" noProof="0" dirty="0">
                        <a:solidFill>
                          <a:schemeClr val="dk1"/>
                        </a:solidFill>
                        <a:effectLst/>
                        <a:latin typeface="+mn-lt"/>
                        <a:ea typeface="+mn-ea"/>
                        <a:cs typeface="B Koodak" panose="00000700000000000000" pitchFamily="2" charset="-78"/>
                      </a:endParaRPr>
                    </a:p>
                  </a:txBody>
                  <a:tcPr marL="61148" marR="61148" marT="0" marB="0" anchor="ctr"/>
                </a:tc>
                <a:tc>
                  <a:txBody>
                    <a:bodyPr/>
                    <a:lstStyle/>
                    <a:p>
                      <a:pPr marL="0" algn="ctr" defTabSz="914400" rtl="1" eaLnBrk="1" latinLnBrk="0" hangingPunct="1">
                        <a:lnSpc>
                          <a:spcPct val="115000"/>
                        </a:lnSpc>
                        <a:spcAft>
                          <a:spcPts val="0"/>
                        </a:spcAft>
                      </a:pPr>
                      <a:r>
                        <a:rPr lang="fa-IR" sz="1400" kern="1200" dirty="0">
                          <a:solidFill>
                            <a:schemeClr val="dk1"/>
                          </a:solidFill>
                          <a:effectLst/>
                          <a:latin typeface="+mn-lt"/>
                          <a:ea typeface="+mn-ea"/>
                          <a:cs typeface="B Koodak" panose="00000700000000000000" pitchFamily="2" charset="-78"/>
                        </a:rPr>
                        <a:t>احداث شبکه فاضلاب</a:t>
                      </a:r>
                      <a:endParaRPr lang="en-US" sz="1400" kern="1200" dirty="0">
                        <a:solidFill>
                          <a:schemeClr val="dk1"/>
                        </a:solidFill>
                        <a:effectLst/>
                        <a:latin typeface="+mn-lt"/>
                        <a:ea typeface="+mn-ea"/>
                        <a:cs typeface="B Koodak" panose="00000700000000000000" pitchFamily="2" charset="-78"/>
                      </a:endParaRPr>
                    </a:p>
                  </a:txBody>
                  <a:tcPr marL="61148" marR="61148" marT="0" marB="0" anchor="ctr"/>
                </a:tc>
                <a:tc>
                  <a:txBody>
                    <a:bodyPr/>
                    <a:lstStyle/>
                    <a:p>
                      <a:pPr marL="0" algn="ctr" defTabSz="914400" rtl="1" eaLnBrk="1" latinLnBrk="0" hangingPunct="1">
                        <a:lnSpc>
                          <a:spcPct val="115000"/>
                        </a:lnSpc>
                        <a:spcAft>
                          <a:spcPts val="0"/>
                        </a:spcAft>
                      </a:pPr>
                      <a:r>
                        <a:rPr lang="fa-IR" sz="1400" kern="1200" dirty="0">
                          <a:solidFill>
                            <a:schemeClr val="dk1"/>
                          </a:solidFill>
                          <a:effectLst/>
                          <a:latin typeface="+mn-lt"/>
                          <a:ea typeface="+mn-ea"/>
                          <a:cs typeface="B Koodak" panose="00000700000000000000" pitchFamily="2" charset="-78"/>
                        </a:rPr>
                        <a:t>264600</a:t>
                      </a:r>
                      <a:endParaRPr lang="en-US" sz="1400" kern="1200" dirty="0">
                        <a:solidFill>
                          <a:schemeClr val="dk1"/>
                        </a:solidFill>
                        <a:effectLst/>
                        <a:latin typeface="+mn-lt"/>
                        <a:ea typeface="+mn-ea"/>
                        <a:cs typeface="B Koodak" panose="00000700000000000000" pitchFamily="2" charset="-78"/>
                      </a:endParaRPr>
                    </a:p>
                  </a:txBody>
                  <a:tcPr marL="61148" marR="61148" marT="0" marB="0" anchor="ctr"/>
                </a:tc>
                <a:tc>
                  <a:txBody>
                    <a:bodyPr/>
                    <a:lstStyle/>
                    <a:p>
                      <a:pPr marL="0" algn="ctr" defTabSz="914400" rtl="1" eaLnBrk="1" latinLnBrk="0" hangingPunct="1">
                        <a:lnSpc>
                          <a:spcPct val="115000"/>
                        </a:lnSpc>
                        <a:spcAft>
                          <a:spcPts val="0"/>
                        </a:spcAft>
                      </a:pPr>
                      <a:r>
                        <a:rPr lang="fa-IR" sz="1400" kern="1200" dirty="0">
                          <a:solidFill>
                            <a:schemeClr val="dk1"/>
                          </a:solidFill>
                          <a:effectLst/>
                          <a:latin typeface="+mn-lt"/>
                          <a:ea typeface="+mn-ea"/>
                          <a:cs typeface="B Koodak" panose="00000700000000000000" pitchFamily="2" charset="-78"/>
                        </a:rPr>
                        <a:t>تمام روستاهای بالای 20 خانوار</a:t>
                      </a:r>
                      <a:endParaRPr lang="en-US" sz="14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kumimoji="0" lang="ar-SA" sz="1400" b="0" i="0" u="none" strike="noStrike" kern="1200" cap="none" spc="0" normalizeH="0" baseline="0" noProof="0" dirty="0">
                          <a:ln>
                            <a:noFill/>
                          </a:ln>
                          <a:solidFill>
                            <a:prstClr val="black"/>
                          </a:solidFill>
                          <a:effectLst/>
                          <a:uLnTx/>
                          <a:uFillTx/>
                          <a:latin typeface="Georgia"/>
                          <a:ea typeface="+mn-ea"/>
                          <a:cs typeface="B Koodak" panose="00000700000000000000" pitchFamily="2" charset="-78"/>
                        </a:rPr>
                        <a:t>آب و فاضلاب</a:t>
                      </a:r>
                      <a:endParaRPr kumimoji="0" lang="en-US" sz="1400" b="0" i="0" u="none" strike="noStrike" kern="1200" cap="none" spc="0" normalizeH="0" baseline="0" noProof="0" dirty="0">
                        <a:ln>
                          <a:noFill/>
                        </a:ln>
                        <a:solidFill>
                          <a:prstClr val="black"/>
                        </a:solidFill>
                        <a:effectLst/>
                        <a:uLnTx/>
                        <a:uFillTx/>
                        <a:latin typeface="Georgia"/>
                        <a:ea typeface="+mn-ea"/>
                        <a:cs typeface="B Koodak" panose="00000700000000000000" pitchFamily="2" charset="-78"/>
                      </a:endParaRPr>
                    </a:p>
                    <a:p>
                      <a:pPr marL="0" marR="0" lvl="0" indent="0" algn="ctr" defTabSz="914400" rtl="1" eaLnBrk="1" fontAlgn="auto" latinLnBrk="0" hangingPunct="1">
                        <a:lnSpc>
                          <a:spcPct val="115000"/>
                        </a:lnSpc>
                        <a:spcBef>
                          <a:spcPts val="0"/>
                        </a:spcBef>
                        <a:spcAft>
                          <a:spcPts val="0"/>
                        </a:spcAft>
                        <a:buClrTx/>
                        <a:buSzTx/>
                        <a:buFontTx/>
                        <a:buNone/>
                        <a:tabLst/>
                        <a:defRPr/>
                      </a:pPr>
                      <a:r>
                        <a:rPr kumimoji="0" lang="ar-SA" sz="1400" b="0" i="0" u="none" strike="noStrike" kern="1200" cap="none" spc="0" normalizeH="0" baseline="0" noProof="0" dirty="0">
                          <a:ln>
                            <a:noFill/>
                          </a:ln>
                          <a:solidFill>
                            <a:prstClr val="black"/>
                          </a:solidFill>
                          <a:effectLst/>
                          <a:uLnTx/>
                          <a:uFillTx/>
                          <a:latin typeface="Georgia"/>
                          <a:ea typeface="+mn-ea"/>
                          <a:cs typeface="B Koodak" panose="00000700000000000000" pitchFamily="2" charset="-78"/>
                        </a:rPr>
                        <a:t>روستایی</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Koodak" panose="00000700000000000000" pitchFamily="2" charset="-78"/>
                      </a:endParaRPr>
                    </a:p>
                  </a:txBody>
                  <a:tcPr marL="61148" marR="61148" marT="0" marB="0"/>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ar-SA" sz="1400" b="0" i="0" u="none" strike="noStrike" kern="1200" cap="none" spc="0" normalizeH="0" baseline="0" noProof="0" dirty="0">
                          <a:ln>
                            <a:noFill/>
                          </a:ln>
                          <a:solidFill>
                            <a:prstClr val="black"/>
                          </a:solidFill>
                          <a:effectLst/>
                          <a:uLnTx/>
                          <a:uFillTx/>
                          <a:latin typeface="Georgia"/>
                          <a:ea typeface="+mn-ea"/>
                          <a:cs typeface="B Koodak" panose="00000700000000000000" pitchFamily="2" charset="-78"/>
                        </a:rPr>
                        <a:t>اولویت اول</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Koodak" panose="00000700000000000000" pitchFamily="2" charset="-78"/>
                      </a:endParaRPr>
                    </a:p>
                  </a:txBody>
                  <a:tcPr marL="61148" marR="61148" marT="0" marB="0"/>
                </a:tc>
                <a:extLst>
                  <a:ext uri="{0D108BD9-81ED-4DB2-BD59-A6C34878D82A}">
                    <a16:rowId xmlns:a16="http://schemas.microsoft.com/office/drawing/2014/main" val="2544887741"/>
                  </a:ext>
                </a:extLst>
              </a:tr>
              <a:tr h="794435">
                <a:tc>
                  <a:txBody>
                    <a:bodyPr/>
                    <a:lstStyle/>
                    <a:p>
                      <a:pPr algn="ctr" rtl="1">
                        <a:lnSpc>
                          <a:spcPct val="115000"/>
                        </a:lnSpc>
                        <a:spcAft>
                          <a:spcPts val="0"/>
                        </a:spcAft>
                      </a:pPr>
                      <a:r>
                        <a:rPr lang="fa-IR" sz="1400" dirty="0">
                          <a:effectLst/>
                          <a:latin typeface="Calibri" panose="020F0502020204030204" pitchFamily="34" charset="0"/>
                          <a:ea typeface="Calibri" panose="020F0502020204030204" pitchFamily="34" charset="0"/>
                          <a:cs typeface="B Koodak" panose="00000700000000000000" pitchFamily="2" charset="-78"/>
                        </a:rPr>
                        <a:t>9</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algn="justLow" rtl="1">
                        <a:lnSpc>
                          <a:spcPct val="115000"/>
                        </a:lnSpc>
                        <a:spcAft>
                          <a:spcPts val="0"/>
                        </a:spcAft>
                      </a:pPr>
                      <a:r>
                        <a:rPr lang="ar-SA" sz="1400" dirty="0">
                          <a:solidFill>
                            <a:schemeClr val="tx1"/>
                          </a:solidFill>
                          <a:effectLst/>
                          <a:cs typeface="B Koodak" panose="00000700000000000000" pitchFamily="2" charset="-78"/>
                        </a:rPr>
                        <a:t>بهسازی و تعمیر و تقویت شبکه برق در سطح تمامی روستاهای واجد شرایط</a:t>
                      </a:r>
                      <a:endParaRPr lang="en-US" sz="1400" dirty="0">
                        <a:solidFill>
                          <a:schemeClr val="tx1"/>
                        </a:solidFill>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algn="ctr" rtl="0">
                        <a:lnSpc>
                          <a:spcPct val="115000"/>
                        </a:lnSpc>
                        <a:spcAft>
                          <a:spcPts val="0"/>
                        </a:spcAft>
                      </a:pPr>
                      <a:r>
                        <a:rPr lang="ar-SA" sz="1400">
                          <a:effectLst/>
                          <a:cs typeface="B Koodak" panose="00000700000000000000" pitchFamily="2" charset="-78"/>
                        </a:rPr>
                        <a:t>زیرساختی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algn="ctr" rtl="1">
                        <a:lnSpc>
                          <a:spcPct val="115000"/>
                        </a:lnSpc>
                        <a:spcAft>
                          <a:spcPts val="0"/>
                        </a:spcAft>
                      </a:pPr>
                      <a:r>
                        <a:rPr lang="ar-SA" sz="1400">
                          <a:effectLst/>
                          <a:cs typeface="B Koodak" panose="00000700000000000000" pitchFamily="2" charset="-78"/>
                        </a:rPr>
                        <a:t>بهسازی و تقویت شبکه برق</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algn="ctr" rtl="1">
                        <a:lnSpc>
                          <a:spcPct val="115000"/>
                        </a:lnSpc>
                        <a:spcAft>
                          <a:spcPts val="0"/>
                        </a:spcAft>
                      </a:pPr>
                      <a:r>
                        <a:rPr lang="fa-IR" sz="1400" dirty="0">
                          <a:effectLst/>
                          <a:cs typeface="B Koodak" panose="00000700000000000000" pitchFamily="2" charset="-78"/>
                        </a:rPr>
                        <a:t> 100000</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algn="ctr" rtl="1">
                        <a:lnSpc>
                          <a:spcPct val="115000"/>
                        </a:lnSpc>
                        <a:spcAft>
                          <a:spcPts val="0"/>
                        </a:spcAft>
                      </a:pPr>
                      <a:r>
                        <a:rPr lang="fa-IR" sz="1400" dirty="0">
                          <a:effectLst/>
                          <a:cs typeface="B Koodak" panose="00000700000000000000" pitchFamily="2" charset="-78"/>
                        </a:rPr>
                        <a:t>تمامی روستاهای واجد شرایط</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algn="ctr" rtl="1">
                        <a:lnSpc>
                          <a:spcPct val="115000"/>
                        </a:lnSpc>
                        <a:spcAft>
                          <a:spcPts val="0"/>
                        </a:spcAft>
                      </a:pPr>
                      <a:r>
                        <a:rPr lang="fa-IR" sz="1400" dirty="0">
                          <a:effectLst/>
                          <a:cs typeface="B Koodak" panose="00000700000000000000" pitchFamily="2" charset="-78"/>
                        </a:rPr>
                        <a:t>شرکت توزیع نیروی </a:t>
                      </a:r>
                      <a:r>
                        <a:rPr lang="ar-SA" sz="1400" dirty="0">
                          <a:effectLst/>
                          <a:cs typeface="B Koodak" panose="00000700000000000000" pitchFamily="2" charset="-78"/>
                        </a:rPr>
                        <a:t>برق</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algn="ctr" rtl="0">
                        <a:lnSpc>
                          <a:spcPct val="115000"/>
                        </a:lnSpc>
                        <a:spcAft>
                          <a:spcPts val="0"/>
                        </a:spcAft>
                      </a:pPr>
                      <a:r>
                        <a:rPr lang="ar-SA" sz="1400">
                          <a:effectLst/>
                          <a:cs typeface="B Koodak" panose="00000700000000000000" pitchFamily="2" charset="-78"/>
                        </a:rPr>
                        <a:t>اولویت اول</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extLst>
                  <a:ext uri="{0D108BD9-81ED-4DB2-BD59-A6C34878D82A}">
                    <a16:rowId xmlns:a16="http://schemas.microsoft.com/office/drawing/2014/main" val="772145625"/>
                  </a:ext>
                </a:extLst>
              </a:tr>
              <a:tr h="875762">
                <a:tc>
                  <a:txBody>
                    <a:bodyPr/>
                    <a:lstStyle/>
                    <a:p>
                      <a:pPr algn="ctr" rtl="1">
                        <a:lnSpc>
                          <a:spcPct val="115000"/>
                        </a:lnSpc>
                        <a:spcAft>
                          <a:spcPts val="0"/>
                        </a:spcAft>
                      </a:pPr>
                      <a:r>
                        <a:rPr lang="fa-IR" sz="1400" dirty="0">
                          <a:effectLst/>
                          <a:latin typeface="Calibri" panose="020F0502020204030204" pitchFamily="34" charset="0"/>
                          <a:ea typeface="Calibri" panose="020F0502020204030204" pitchFamily="34" charset="0"/>
                          <a:cs typeface="B Koodak" panose="00000700000000000000" pitchFamily="2" charset="-78"/>
                        </a:rPr>
                        <a:t>10</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algn="justLow" rtl="1">
                        <a:lnSpc>
                          <a:spcPct val="115000"/>
                        </a:lnSpc>
                        <a:spcAft>
                          <a:spcPts val="0"/>
                        </a:spcAft>
                      </a:pPr>
                      <a:r>
                        <a:rPr lang="fa-IR" sz="1400" dirty="0">
                          <a:solidFill>
                            <a:schemeClr val="tx1"/>
                          </a:solidFill>
                          <a:effectLst/>
                          <a:cs typeface="B Koodak" panose="00000700000000000000" pitchFamily="2" charset="-78"/>
                        </a:rPr>
                        <a:t>احداث سالن ورزشی</a:t>
                      </a:r>
                      <a:endParaRPr lang="en-US" sz="1400" dirty="0">
                        <a:solidFill>
                          <a:schemeClr val="tx1"/>
                        </a:solidFill>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algn="ctr" rtl="0">
                        <a:lnSpc>
                          <a:spcPct val="115000"/>
                        </a:lnSpc>
                        <a:spcAft>
                          <a:spcPts val="0"/>
                        </a:spcAft>
                      </a:pPr>
                      <a:r>
                        <a:rPr lang="ar-SA" sz="1400">
                          <a:effectLst/>
                          <a:cs typeface="B Koodak" panose="00000700000000000000" pitchFamily="2" charset="-78"/>
                        </a:rPr>
                        <a:t>زیرساختی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algn="ctr" rtl="1">
                        <a:lnSpc>
                          <a:spcPct val="115000"/>
                        </a:lnSpc>
                        <a:spcAft>
                          <a:spcPts val="0"/>
                        </a:spcAft>
                      </a:pPr>
                      <a:r>
                        <a:rPr lang="fa-IR" sz="1400">
                          <a:effectLst/>
                          <a:cs typeface="B Koodak" panose="00000700000000000000" pitchFamily="2" charset="-78"/>
                        </a:rPr>
                        <a:t>فرهنگی - ورزشی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algn="ctr" rtl="1">
                        <a:lnSpc>
                          <a:spcPct val="115000"/>
                        </a:lnSpc>
                        <a:spcAft>
                          <a:spcPts val="0"/>
                        </a:spcAft>
                      </a:pPr>
                      <a:r>
                        <a:rPr lang="fa-IR" sz="1400" dirty="0">
                          <a:effectLst/>
                          <a:cs typeface="B Koodak" panose="00000700000000000000" pitchFamily="2" charset="-78"/>
                        </a:rPr>
                        <a:t>55000 </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algn="ctr" rtl="1">
                        <a:lnSpc>
                          <a:spcPct val="115000"/>
                        </a:lnSpc>
                        <a:spcAft>
                          <a:spcPts val="0"/>
                        </a:spcAft>
                      </a:pPr>
                      <a:r>
                        <a:rPr lang="fa-IR" sz="1400">
                          <a:effectLst/>
                          <a:cs typeface="B Koodak" panose="00000700000000000000" pitchFamily="2" charset="-78"/>
                        </a:rPr>
                        <a:t>ویر،</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algn="ctr" rtl="1">
                        <a:lnSpc>
                          <a:spcPct val="115000"/>
                        </a:lnSpc>
                        <a:spcAft>
                          <a:spcPts val="0"/>
                        </a:spcAft>
                      </a:pPr>
                      <a:r>
                        <a:rPr lang="fa-IR" sz="1400">
                          <a:effectLst/>
                          <a:cs typeface="B Koodak" panose="00000700000000000000" pitchFamily="2" charset="-78"/>
                        </a:rPr>
                        <a:t>سازمان ورزش و جوانان</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algn="ctr" rtl="0">
                        <a:lnSpc>
                          <a:spcPct val="115000"/>
                        </a:lnSpc>
                        <a:spcAft>
                          <a:spcPts val="0"/>
                        </a:spcAft>
                      </a:pPr>
                      <a:r>
                        <a:rPr lang="ar-SA" sz="1400">
                          <a:effectLst/>
                          <a:cs typeface="B Koodak" panose="00000700000000000000" pitchFamily="2" charset="-78"/>
                        </a:rPr>
                        <a:t>اولویت اول</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tc>
                <a:extLst>
                  <a:ext uri="{0D108BD9-81ED-4DB2-BD59-A6C34878D82A}">
                    <a16:rowId xmlns:a16="http://schemas.microsoft.com/office/drawing/2014/main" val="2072385629"/>
                  </a:ext>
                </a:extLst>
              </a:tr>
              <a:tr h="880143">
                <a:tc>
                  <a:txBody>
                    <a:bodyPr/>
                    <a:lstStyle/>
                    <a:p>
                      <a:pPr algn="ctr" rtl="1">
                        <a:lnSpc>
                          <a:spcPct val="115000"/>
                        </a:lnSpc>
                        <a:spcAft>
                          <a:spcPts val="0"/>
                        </a:spcAft>
                      </a:pPr>
                      <a:r>
                        <a:rPr lang="fa-IR" sz="1400" dirty="0">
                          <a:effectLst/>
                          <a:latin typeface="Calibri" panose="020F0502020204030204" pitchFamily="34" charset="0"/>
                          <a:ea typeface="Calibri" panose="020F0502020204030204" pitchFamily="34" charset="0"/>
                          <a:cs typeface="B Koodak" panose="00000700000000000000" pitchFamily="2" charset="-78"/>
                        </a:rPr>
                        <a:t>11</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algn="justLow" rtl="1">
                        <a:lnSpc>
                          <a:spcPct val="115000"/>
                        </a:lnSpc>
                        <a:spcAft>
                          <a:spcPts val="0"/>
                        </a:spcAft>
                      </a:pPr>
                      <a:r>
                        <a:rPr lang="fa-IR" sz="1400" dirty="0">
                          <a:solidFill>
                            <a:schemeClr val="tx1"/>
                          </a:solidFill>
                          <a:effectLst/>
                          <a:cs typeface="B Koodak" panose="00000700000000000000" pitchFamily="2" charset="-78"/>
                        </a:rPr>
                        <a:t>توسعه خدمات ارتباطی – مخابراتی ( تقویت پوشش آنتن دهی اینترنت و تلفن همراه)</a:t>
                      </a:r>
                      <a:endParaRPr lang="en-US" sz="1400" dirty="0">
                        <a:solidFill>
                          <a:schemeClr val="tx1"/>
                        </a:solidFill>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algn="ctr" rtl="0">
                        <a:lnSpc>
                          <a:spcPct val="115000"/>
                        </a:lnSpc>
                        <a:spcAft>
                          <a:spcPts val="0"/>
                        </a:spcAft>
                      </a:pPr>
                      <a:r>
                        <a:rPr lang="fa-IR" sz="1400">
                          <a:effectLst/>
                          <a:cs typeface="B Koodak" panose="00000700000000000000" pitchFamily="2" charset="-78"/>
                        </a:rPr>
                        <a:t>زیرساختی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algn="ctr" rtl="1">
                        <a:lnSpc>
                          <a:spcPct val="115000"/>
                        </a:lnSpc>
                        <a:spcAft>
                          <a:spcPts val="0"/>
                        </a:spcAft>
                      </a:pPr>
                      <a:r>
                        <a:rPr lang="fa-IR" sz="1400" dirty="0">
                          <a:effectLst/>
                          <a:cs typeface="B Koodak" panose="00000700000000000000" pitchFamily="2" charset="-78"/>
                        </a:rPr>
                        <a:t>بهسازی و تقویت زیرساخت های مخابراتی</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algn="ctr" rtl="1">
                        <a:lnSpc>
                          <a:spcPct val="115000"/>
                        </a:lnSpc>
                        <a:spcAft>
                          <a:spcPts val="0"/>
                        </a:spcAft>
                      </a:pPr>
                      <a:r>
                        <a:rPr lang="fa-IR" sz="1400" dirty="0">
                          <a:effectLst/>
                          <a:cs typeface="B Koodak" panose="00000700000000000000" pitchFamily="2" charset="-78"/>
                        </a:rPr>
                        <a:t>50000 </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algn="ctr" rtl="1">
                        <a:lnSpc>
                          <a:spcPct val="115000"/>
                        </a:lnSpc>
                        <a:spcAft>
                          <a:spcPts val="0"/>
                        </a:spcAft>
                      </a:pPr>
                      <a:r>
                        <a:rPr lang="fa-IR" sz="1400">
                          <a:effectLst/>
                          <a:cs typeface="B Koodak" panose="00000700000000000000" pitchFamily="2" charset="-78"/>
                        </a:rPr>
                        <a:t>طهماسب آباد، بویین، حسین آباد، کبودگنبد، ترکانده، والایش، </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algn="ctr" rtl="1">
                        <a:lnSpc>
                          <a:spcPct val="115000"/>
                        </a:lnSpc>
                        <a:spcAft>
                          <a:spcPts val="0"/>
                        </a:spcAft>
                      </a:pPr>
                      <a:r>
                        <a:rPr lang="fa-IR" sz="1400" dirty="0">
                          <a:effectLst/>
                          <a:cs typeface="B Koodak" panose="00000700000000000000" pitchFamily="2" charset="-78"/>
                        </a:rPr>
                        <a:t>اداره کل پست و مخابرات</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algn="ctr" rtl="1">
                        <a:lnSpc>
                          <a:spcPct val="115000"/>
                        </a:lnSpc>
                        <a:spcAft>
                          <a:spcPts val="0"/>
                        </a:spcAft>
                      </a:pPr>
                      <a:r>
                        <a:rPr lang="ar-SA" sz="1400" dirty="0">
                          <a:effectLst/>
                          <a:cs typeface="B Koodak" panose="00000700000000000000" pitchFamily="2" charset="-78"/>
                        </a:rPr>
                        <a:t>اولویت اول</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extLst>
                  <a:ext uri="{0D108BD9-81ED-4DB2-BD59-A6C34878D82A}">
                    <a16:rowId xmlns:a16="http://schemas.microsoft.com/office/drawing/2014/main" val="3318228884"/>
                  </a:ext>
                </a:extLst>
              </a:tr>
              <a:tr h="794435">
                <a:tc>
                  <a:txBody>
                    <a:bodyPr/>
                    <a:lstStyle/>
                    <a:p>
                      <a:pPr algn="ctr" rtl="1">
                        <a:lnSpc>
                          <a:spcPct val="115000"/>
                        </a:lnSpc>
                        <a:spcAft>
                          <a:spcPts val="0"/>
                        </a:spcAft>
                      </a:pPr>
                      <a:r>
                        <a:rPr lang="fa-IR" sz="1400" dirty="0">
                          <a:effectLst/>
                          <a:latin typeface="Calibri" panose="020F0502020204030204" pitchFamily="34" charset="0"/>
                          <a:ea typeface="Calibri" panose="020F0502020204030204" pitchFamily="34" charset="0"/>
                          <a:cs typeface="B Koodak" panose="00000700000000000000" pitchFamily="2" charset="-78"/>
                        </a:rPr>
                        <a:t>12</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algn="justLow" rtl="1">
                        <a:lnSpc>
                          <a:spcPct val="115000"/>
                        </a:lnSpc>
                        <a:spcAft>
                          <a:spcPts val="0"/>
                        </a:spcAft>
                      </a:pPr>
                      <a:r>
                        <a:rPr lang="fa-IR" sz="1400" kern="1200" dirty="0">
                          <a:solidFill>
                            <a:schemeClr val="tx1"/>
                          </a:solidFill>
                          <a:effectLst/>
                          <a:latin typeface="+mn-lt"/>
                          <a:ea typeface="+mn-ea"/>
                          <a:cs typeface="B Koodak" panose="00000700000000000000" pitchFamily="2" charset="-78"/>
                        </a:rPr>
                        <a:t>احداث مدرسه ابتدایی</a:t>
                      </a:r>
                      <a:endParaRPr lang="en-US" sz="1400" kern="1200" dirty="0">
                        <a:solidFill>
                          <a:schemeClr val="tx1"/>
                        </a:solidFill>
                        <a:effectLst/>
                        <a:latin typeface="+mn-lt"/>
                        <a:ea typeface="+mn-ea"/>
                        <a:cs typeface="B Koodak" panose="00000700000000000000" pitchFamily="2" charset="-78"/>
                      </a:endParaRPr>
                    </a:p>
                  </a:txBody>
                  <a:tcPr marL="68580" marR="68580" marT="0" marB="0" anchor="ctr"/>
                </a:tc>
                <a:tc>
                  <a:txBody>
                    <a:bodyPr/>
                    <a:lstStyle/>
                    <a:p>
                      <a:pPr algn="ctr" rtl="0">
                        <a:lnSpc>
                          <a:spcPct val="115000"/>
                        </a:lnSpc>
                        <a:spcAft>
                          <a:spcPts val="0"/>
                        </a:spcAft>
                      </a:pPr>
                      <a:r>
                        <a:rPr lang="fa-IR" sz="1400" kern="1200">
                          <a:solidFill>
                            <a:schemeClr val="dk1"/>
                          </a:solidFill>
                          <a:effectLst/>
                          <a:latin typeface="+mn-lt"/>
                          <a:ea typeface="+mn-ea"/>
                          <a:cs typeface="B Koodak" panose="00000700000000000000" pitchFamily="2" charset="-78"/>
                        </a:rPr>
                        <a:t>زیرساختی</a:t>
                      </a:r>
                      <a:endParaRPr lang="en-US" sz="1400" kern="1200">
                        <a:solidFill>
                          <a:schemeClr val="dk1"/>
                        </a:solidFill>
                        <a:effectLst/>
                        <a:latin typeface="+mn-lt"/>
                        <a:ea typeface="+mn-ea"/>
                        <a:cs typeface="B Koodak" panose="00000700000000000000" pitchFamily="2" charset="-78"/>
                      </a:endParaRPr>
                    </a:p>
                  </a:txBody>
                  <a:tcPr marL="68580" marR="68580" marT="0" marB="0" anchor="ctr"/>
                </a:tc>
                <a:tc>
                  <a:txBody>
                    <a:bodyPr/>
                    <a:lstStyle/>
                    <a:p>
                      <a:pPr algn="ctr" rtl="1">
                        <a:lnSpc>
                          <a:spcPct val="115000"/>
                        </a:lnSpc>
                        <a:spcAft>
                          <a:spcPts val="0"/>
                        </a:spcAft>
                      </a:pPr>
                      <a:r>
                        <a:rPr lang="fa-IR" sz="1400" kern="1200" dirty="0">
                          <a:solidFill>
                            <a:schemeClr val="dk1"/>
                          </a:solidFill>
                          <a:effectLst/>
                          <a:latin typeface="+mn-lt"/>
                          <a:ea typeface="+mn-ea"/>
                          <a:cs typeface="B Koodak" panose="00000700000000000000" pitchFamily="2" charset="-78"/>
                        </a:rPr>
                        <a:t>احداث مدرسه و تقویت زیرساخت های آموزشی</a:t>
                      </a:r>
                      <a:endParaRPr lang="en-US" sz="1400" kern="1200" dirty="0">
                        <a:solidFill>
                          <a:schemeClr val="dk1"/>
                        </a:solidFill>
                        <a:effectLst/>
                        <a:latin typeface="+mn-lt"/>
                        <a:ea typeface="+mn-ea"/>
                        <a:cs typeface="B Koodak" panose="00000700000000000000" pitchFamily="2" charset="-78"/>
                      </a:endParaRPr>
                    </a:p>
                  </a:txBody>
                  <a:tcPr marL="61148" marR="61148" marT="0" marB="0" anchor="ctr"/>
                </a:tc>
                <a:tc>
                  <a:txBody>
                    <a:bodyPr/>
                    <a:lstStyle/>
                    <a:p>
                      <a:pPr algn="ctr"/>
                      <a:r>
                        <a:rPr lang="fa-IR" sz="1400" kern="1200" dirty="0">
                          <a:solidFill>
                            <a:schemeClr val="dk1"/>
                          </a:solidFill>
                          <a:effectLst/>
                          <a:latin typeface="+mn-lt"/>
                          <a:ea typeface="+mn-ea"/>
                          <a:cs typeface="B Koodak" panose="00000700000000000000" pitchFamily="2" charset="-78"/>
                        </a:rPr>
                        <a:t>16500</a:t>
                      </a:r>
                      <a:endParaRPr lang="en-US" sz="1400" kern="1200" dirty="0">
                        <a:solidFill>
                          <a:schemeClr val="dk1"/>
                        </a:solidFill>
                        <a:effectLst/>
                        <a:latin typeface="+mn-lt"/>
                        <a:ea typeface="+mn-ea"/>
                        <a:cs typeface="B Koodak" panose="00000700000000000000" pitchFamily="2" charset="-78"/>
                      </a:endParaRPr>
                    </a:p>
                  </a:txBody>
                  <a:tcPr marL="61148" marR="61148" marT="0" marB="0" anchor="ctr"/>
                </a:tc>
                <a:tc>
                  <a:txBody>
                    <a:bodyPr/>
                    <a:lstStyle/>
                    <a:p>
                      <a:pPr algn="ctr" rtl="1">
                        <a:lnSpc>
                          <a:spcPct val="115000"/>
                        </a:lnSpc>
                        <a:spcAft>
                          <a:spcPts val="0"/>
                        </a:spcAft>
                      </a:pPr>
                      <a:r>
                        <a:rPr lang="fa-IR" sz="1400" kern="1200">
                          <a:solidFill>
                            <a:schemeClr val="dk1"/>
                          </a:solidFill>
                          <a:effectLst/>
                          <a:latin typeface="+mn-lt"/>
                          <a:ea typeface="+mn-ea"/>
                          <a:cs typeface="B Koodak" panose="00000700000000000000" pitchFamily="2" charset="-78"/>
                        </a:rPr>
                        <a:t>ویر6 کلاسه، ارجین1 کلاسه</a:t>
                      </a:r>
                      <a:endParaRPr lang="en-US" sz="1400" kern="120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algn="ctr" defTabSz="914400" rtl="1" eaLnBrk="1" latinLnBrk="0" hangingPunct="1">
                        <a:lnSpc>
                          <a:spcPct val="115000"/>
                        </a:lnSpc>
                        <a:spcAft>
                          <a:spcPts val="0"/>
                        </a:spcAft>
                      </a:pPr>
                      <a:r>
                        <a:rPr lang="fa-IR" sz="1400" kern="1200" dirty="0">
                          <a:solidFill>
                            <a:schemeClr val="dk1"/>
                          </a:solidFill>
                          <a:effectLst/>
                          <a:latin typeface="+mn-lt"/>
                          <a:ea typeface="+mn-ea"/>
                          <a:cs typeface="B Koodak" panose="00000700000000000000" pitchFamily="2" charset="-78"/>
                        </a:rPr>
                        <a:t>سازمان نوسازی مدارس</a:t>
                      </a:r>
                      <a:endParaRPr lang="en-US" sz="1400" kern="1200" dirty="0">
                        <a:solidFill>
                          <a:schemeClr val="dk1"/>
                        </a:solidFill>
                        <a:effectLst/>
                        <a:latin typeface="+mn-lt"/>
                        <a:ea typeface="+mn-ea"/>
                        <a:cs typeface="B Koodak" panose="00000700000000000000" pitchFamily="2" charset="-78"/>
                      </a:endParaRPr>
                    </a:p>
                  </a:txBody>
                  <a:tcPr marL="61148" marR="61148" marT="0" marB="0" anchor="ctr"/>
                </a:tc>
                <a:tc>
                  <a:txBody>
                    <a:bodyPr/>
                    <a:lstStyle/>
                    <a:p>
                      <a:pPr algn="ctr" rtl="1">
                        <a:lnSpc>
                          <a:spcPct val="115000"/>
                        </a:lnSpc>
                        <a:spcAft>
                          <a:spcPts val="0"/>
                        </a:spcAft>
                      </a:pPr>
                      <a:r>
                        <a:rPr lang="fa-IR" sz="1400" dirty="0">
                          <a:effectLst/>
                          <a:latin typeface="Calibri" panose="020F0502020204030204" pitchFamily="34" charset="0"/>
                          <a:ea typeface="Calibri" panose="020F0502020204030204" pitchFamily="34" charset="0"/>
                          <a:cs typeface="B Koodak" panose="00000700000000000000" pitchFamily="2" charset="-78"/>
                        </a:rPr>
                        <a:t>الویت اول</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extLst>
                  <a:ext uri="{0D108BD9-81ED-4DB2-BD59-A6C34878D82A}">
                    <a16:rowId xmlns:a16="http://schemas.microsoft.com/office/drawing/2014/main" val="188950979"/>
                  </a:ext>
                </a:extLst>
              </a:tr>
            </a:tbl>
          </a:graphicData>
        </a:graphic>
      </p:graphicFrame>
    </p:spTree>
    <p:extLst>
      <p:ext uri="{BB962C8B-B14F-4D97-AF65-F5344CB8AC3E}">
        <p14:creationId xmlns:p14="http://schemas.microsoft.com/office/powerpoint/2010/main" val="1221653434"/>
      </p:ext>
    </p:extLst>
  </p:cSld>
  <p:clrMapOvr>
    <a:masterClrMapping/>
  </p:clrMapOvr>
  <p:transition spd="slow">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685800"/>
          </a:xfrm>
        </p:spPr>
        <p:txBody>
          <a:bodyPr>
            <a:normAutofit/>
          </a:bodyPr>
          <a:lstStyle/>
          <a:p>
            <a:pPr algn="r" rtl="1"/>
            <a:r>
              <a:rPr lang="fa-IR" dirty="0">
                <a:cs typeface="B Koodak" panose="00000700000000000000" pitchFamily="2" charset="-78"/>
              </a:rPr>
              <a:t>منظومه مرکزی</a:t>
            </a:r>
            <a:endParaRPr lang="en-US" dirty="0">
              <a:cs typeface="B Koodak" panose="00000700000000000000" pitchFamily="2" charset="-78"/>
            </a:endParaRPr>
          </a:p>
        </p:txBody>
      </p:sp>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Table 3"/>
          <p:cNvGraphicFramePr>
            <a:graphicFrameLocks noGrp="1"/>
          </p:cNvGraphicFramePr>
          <p:nvPr>
            <p:extLst>
              <p:ext uri="{D42A27DB-BD31-4B8C-83A1-F6EECF244321}">
                <p14:modId xmlns:p14="http://schemas.microsoft.com/office/powerpoint/2010/main" val="3992668949"/>
              </p:ext>
            </p:extLst>
          </p:nvPr>
        </p:nvGraphicFramePr>
        <p:xfrm>
          <a:off x="152404" y="990600"/>
          <a:ext cx="8839196" cy="5399334"/>
        </p:xfrm>
        <a:graphic>
          <a:graphicData uri="http://schemas.openxmlformats.org/drawingml/2006/table">
            <a:tbl>
              <a:tblPr rtl="1" firstRow="1" firstCol="1" bandRow="1">
                <a:tableStyleId>{00A15C55-8517-42AA-B614-E9B94910E393}</a:tableStyleId>
              </a:tblPr>
              <a:tblGrid>
                <a:gridCol w="510291">
                  <a:extLst>
                    <a:ext uri="{9D8B030D-6E8A-4147-A177-3AD203B41FA5}">
                      <a16:colId xmlns:a16="http://schemas.microsoft.com/office/drawing/2014/main" val="1320365851"/>
                    </a:ext>
                  </a:extLst>
                </a:gridCol>
                <a:gridCol w="1704127">
                  <a:extLst>
                    <a:ext uri="{9D8B030D-6E8A-4147-A177-3AD203B41FA5}">
                      <a16:colId xmlns:a16="http://schemas.microsoft.com/office/drawing/2014/main" val="1272141431"/>
                    </a:ext>
                  </a:extLst>
                </a:gridCol>
                <a:gridCol w="421113">
                  <a:extLst>
                    <a:ext uri="{9D8B030D-6E8A-4147-A177-3AD203B41FA5}">
                      <a16:colId xmlns:a16="http://schemas.microsoft.com/office/drawing/2014/main" val="3259979586"/>
                    </a:ext>
                  </a:extLst>
                </a:gridCol>
                <a:gridCol w="584128">
                  <a:extLst>
                    <a:ext uri="{9D8B030D-6E8A-4147-A177-3AD203B41FA5}">
                      <a16:colId xmlns:a16="http://schemas.microsoft.com/office/drawing/2014/main" val="4022194169"/>
                    </a:ext>
                  </a:extLst>
                </a:gridCol>
                <a:gridCol w="180333">
                  <a:extLst>
                    <a:ext uri="{9D8B030D-6E8A-4147-A177-3AD203B41FA5}">
                      <a16:colId xmlns:a16="http://schemas.microsoft.com/office/drawing/2014/main" val="4184479231"/>
                    </a:ext>
                  </a:extLst>
                </a:gridCol>
                <a:gridCol w="1162772">
                  <a:extLst>
                    <a:ext uri="{9D8B030D-6E8A-4147-A177-3AD203B41FA5}">
                      <a16:colId xmlns:a16="http://schemas.microsoft.com/office/drawing/2014/main" val="1768545803"/>
                    </a:ext>
                  </a:extLst>
                </a:gridCol>
                <a:gridCol w="121230">
                  <a:extLst>
                    <a:ext uri="{9D8B030D-6E8A-4147-A177-3AD203B41FA5}">
                      <a16:colId xmlns:a16="http://schemas.microsoft.com/office/drawing/2014/main" val="2179151162"/>
                    </a:ext>
                  </a:extLst>
                </a:gridCol>
                <a:gridCol w="901696">
                  <a:extLst>
                    <a:ext uri="{9D8B030D-6E8A-4147-A177-3AD203B41FA5}">
                      <a16:colId xmlns:a16="http://schemas.microsoft.com/office/drawing/2014/main" val="1711906825"/>
                    </a:ext>
                  </a:extLst>
                </a:gridCol>
                <a:gridCol w="1388673">
                  <a:extLst>
                    <a:ext uri="{9D8B030D-6E8A-4147-A177-3AD203B41FA5}">
                      <a16:colId xmlns:a16="http://schemas.microsoft.com/office/drawing/2014/main" val="3139904155"/>
                    </a:ext>
                  </a:extLst>
                </a:gridCol>
                <a:gridCol w="1192668">
                  <a:extLst>
                    <a:ext uri="{9D8B030D-6E8A-4147-A177-3AD203B41FA5}">
                      <a16:colId xmlns:a16="http://schemas.microsoft.com/office/drawing/2014/main" val="3600213955"/>
                    </a:ext>
                  </a:extLst>
                </a:gridCol>
                <a:gridCol w="672165">
                  <a:extLst>
                    <a:ext uri="{9D8B030D-6E8A-4147-A177-3AD203B41FA5}">
                      <a16:colId xmlns:a16="http://schemas.microsoft.com/office/drawing/2014/main" val="4004329314"/>
                    </a:ext>
                  </a:extLst>
                </a:gridCol>
              </a:tblGrid>
              <a:tr h="877147">
                <a:tc>
                  <a:txBody>
                    <a:bodyPr/>
                    <a:lstStyle/>
                    <a:p>
                      <a:pPr algn="ctr" rtl="1">
                        <a:lnSpc>
                          <a:spcPct val="115000"/>
                        </a:lnSpc>
                        <a:spcAft>
                          <a:spcPts val="0"/>
                        </a:spcAft>
                      </a:pPr>
                      <a:r>
                        <a:rPr lang="fa-IR" sz="1600">
                          <a:effectLst/>
                          <a:cs typeface="B Koodak" panose="00000700000000000000" pitchFamily="2" charset="-78"/>
                        </a:rPr>
                        <a:t>ردیف</a:t>
                      </a:r>
                      <a:endParaRPr lang="en-US" sz="160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gridSpan="2">
                  <a:txBody>
                    <a:bodyPr/>
                    <a:lstStyle/>
                    <a:p>
                      <a:pPr algn="ctr" rtl="1">
                        <a:lnSpc>
                          <a:spcPct val="115000"/>
                        </a:lnSpc>
                        <a:spcAft>
                          <a:spcPts val="0"/>
                        </a:spcAft>
                      </a:pPr>
                      <a:r>
                        <a:rPr lang="fa-IR" sz="1600" dirty="0">
                          <a:effectLst/>
                          <a:cs typeface="B Koodak" panose="00000700000000000000" pitchFamily="2" charset="-78"/>
                        </a:rPr>
                        <a:t>عنوان پروژه</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hMerge="1">
                  <a:txBody>
                    <a:bodyPr/>
                    <a:lstStyle/>
                    <a:p>
                      <a:endParaRPr lang="en-US"/>
                    </a:p>
                  </a:txBody>
                  <a:tcPr/>
                </a:tc>
                <a:tc gridSpan="2">
                  <a:txBody>
                    <a:bodyPr/>
                    <a:lstStyle/>
                    <a:p>
                      <a:pPr algn="ctr" rtl="1">
                        <a:lnSpc>
                          <a:spcPct val="115000"/>
                        </a:lnSpc>
                        <a:spcAft>
                          <a:spcPts val="0"/>
                        </a:spcAft>
                      </a:pPr>
                      <a:r>
                        <a:rPr lang="fa-IR" sz="1600">
                          <a:effectLst/>
                          <a:cs typeface="B Koodak" panose="00000700000000000000" pitchFamily="2" charset="-78"/>
                        </a:rPr>
                        <a:t>عنوان فصل</a:t>
                      </a:r>
                      <a:endParaRPr lang="en-US" sz="160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hMerge="1">
                  <a:txBody>
                    <a:bodyPr/>
                    <a:lstStyle/>
                    <a:p>
                      <a:endParaRPr lang="en-US"/>
                    </a:p>
                  </a:txBody>
                  <a:tcPr/>
                </a:tc>
                <a:tc>
                  <a:txBody>
                    <a:bodyPr/>
                    <a:lstStyle/>
                    <a:p>
                      <a:pPr algn="ctr" rtl="1">
                        <a:lnSpc>
                          <a:spcPct val="115000"/>
                        </a:lnSpc>
                        <a:spcAft>
                          <a:spcPts val="0"/>
                        </a:spcAft>
                      </a:pPr>
                      <a:r>
                        <a:rPr lang="fa-IR" sz="1600" dirty="0">
                          <a:effectLst/>
                          <a:cs typeface="B Koodak" panose="00000700000000000000" pitchFamily="2" charset="-78"/>
                        </a:rPr>
                        <a:t>عنوان برنامه</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gridSpan="2">
                  <a:txBody>
                    <a:bodyPr/>
                    <a:lstStyle/>
                    <a:p>
                      <a:pPr algn="ctr" rtl="1">
                        <a:lnSpc>
                          <a:spcPct val="115000"/>
                        </a:lnSpc>
                        <a:spcAft>
                          <a:spcPts val="0"/>
                        </a:spcAft>
                      </a:pPr>
                      <a:r>
                        <a:rPr lang="fa-IR" sz="1600" dirty="0">
                          <a:effectLst/>
                          <a:cs typeface="B Koodak" panose="00000700000000000000" pitchFamily="2" charset="-78"/>
                        </a:rPr>
                        <a:t>اعتبار مورد نیاز</a:t>
                      </a:r>
                      <a:endParaRPr lang="en-US" sz="1600" dirty="0">
                        <a:effectLst/>
                        <a:cs typeface="B Koodak" panose="00000700000000000000" pitchFamily="2" charset="-78"/>
                      </a:endParaRPr>
                    </a:p>
                    <a:p>
                      <a:pPr algn="ctr" rtl="1">
                        <a:lnSpc>
                          <a:spcPct val="115000"/>
                        </a:lnSpc>
                        <a:spcAft>
                          <a:spcPts val="0"/>
                        </a:spcAft>
                      </a:pPr>
                      <a:r>
                        <a:rPr lang="fa-IR" sz="1600" dirty="0">
                          <a:effectLst/>
                          <a:cs typeface="B Koodak" panose="00000700000000000000" pitchFamily="2" charset="-78"/>
                        </a:rPr>
                        <a:t>میلیون ریال</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hMerge="1">
                  <a:txBody>
                    <a:bodyPr/>
                    <a:lstStyle/>
                    <a:p>
                      <a:pPr algn="ctr" rtl="1">
                        <a:lnSpc>
                          <a:spcPct val="115000"/>
                        </a:lnSpc>
                        <a:spcAft>
                          <a:spcPts val="0"/>
                        </a:spcAft>
                      </a:pP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algn="ctr" rtl="1">
                        <a:lnSpc>
                          <a:spcPct val="115000"/>
                        </a:lnSpc>
                        <a:spcAft>
                          <a:spcPts val="0"/>
                        </a:spcAft>
                      </a:pPr>
                      <a:r>
                        <a:rPr lang="fa-IR" sz="1600" dirty="0">
                          <a:effectLst/>
                          <a:cs typeface="B Koodak" panose="00000700000000000000" pitchFamily="2" charset="-78"/>
                        </a:rPr>
                        <a:t>محل اجرا</a:t>
                      </a:r>
                      <a:endParaRPr lang="en-US" sz="1600" dirty="0">
                        <a:effectLst/>
                        <a:cs typeface="B Koodak" panose="00000700000000000000" pitchFamily="2" charset="-78"/>
                      </a:endParaRPr>
                    </a:p>
                    <a:p>
                      <a:pPr algn="ctr" rtl="1">
                        <a:lnSpc>
                          <a:spcPct val="115000"/>
                        </a:lnSpc>
                        <a:spcAft>
                          <a:spcPts val="0"/>
                        </a:spcAft>
                      </a:pPr>
                      <a:r>
                        <a:rPr lang="fa-IR" sz="1600" dirty="0">
                          <a:effectLst/>
                          <a:cs typeface="B Koodak" panose="00000700000000000000" pitchFamily="2" charset="-78"/>
                        </a:rPr>
                        <a:t>نام روستا</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algn="ctr" rtl="1">
                        <a:lnSpc>
                          <a:spcPct val="115000"/>
                        </a:lnSpc>
                        <a:spcAft>
                          <a:spcPts val="0"/>
                        </a:spcAft>
                      </a:pPr>
                      <a:r>
                        <a:rPr lang="fa-IR" sz="1600" dirty="0">
                          <a:effectLst/>
                          <a:cs typeface="B Koodak" panose="00000700000000000000" pitchFamily="2" charset="-78"/>
                        </a:rPr>
                        <a:t>دستگاه اجرائی</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algn="ctr" rtl="1">
                        <a:lnSpc>
                          <a:spcPct val="115000"/>
                        </a:lnSpc>
                        <a:spcAft>
                          <a:spcPts val="0"/>
                        </a:spcAft>
                      </a:pPr>
                      <a:r>
                        <a:rPr lang="fa-IR" sz="1600" dirty="0">
                          <a:effectLst/>
                          <a:cs typeface="B Koodak" panose="00000700000000000000" pitchFamily="2" charset="-78"/>
                        </a:rPr>
                        <a:t>الویت پروژه 2</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extLst>
                  <a:ext uri="{0D108BD9-81ED-4DB2-BD59-A6C34878D82A}">
                    <a16:rowId xmlns:a16="http://schemas.microsoft.com/office/drawing/2014/main" val="2805925555"/>
                  </a:ext>
                </a:extLst>
              </a:tr>
              <a:tr h="453011">
                <a:tc>
                  <a:txBody>
                    <a:bodyPr/>
                    <a:lstStyle/>
                    <a:p>
                      <a:pPr algn="ctr" rtl="1">
                        <a:lnSpc>
                          <a:spcPct val="115000"/>
                        </a:lnSpc>
                        <a:spcAft>
                          <a:spcPts val="0"/>
                        </a:spcAft>
                      </a:pPr>
                      <a:r>
                        <a:rPr lang="fa-IR" sz="1600" dirty="0">
                          <a:effectLst/>
                          <a:latin typeface="Calibri" panose="020F0502020204030204" pitchFamily="34" charset="0"/>
                          <a:ea typeface="Calibri" panose="020F0502020204030204" pitchFamily="34" charset="0"/>
                          <a:cs typeface="B Koodak" panose="00000700000000000000" pitchFamily="2" charset="-78"/>
                        </a:rPr>
                        <a:t>13</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marL="0" algn="justLow" defTabSz="914400" rtl="1" eaLnBrk="1" latinLnBrk="0" hangingPunct="1">
                        <a:lnSpc>
                          <a:spcPct val="115000"/>
                        </a:lnSpc>
                        <a:spcAft>
                          <a:spcPts val="0"/>
                        </a:spcAft>
                      </a:pPr>
                      <a:r>
                        <a:rPr lang="fa-IR" sz="1200" kern="1200" dirty="0">
                          <a:solidFill>
                            <a:schemeClr val="tx1"/>
                          </a:solidFill>
                          <a:effectLst/>
                          <a:latin typeface="+mn-lt"/>
                          <a:ea typeface="+mn-ea"/>
                          <a:cs typeface="B Koodak" panose="00000700000000000000" pitchFamily="2" charset="-78"/>
                        </a:rPr>
                        <a:t>تجهیز مدارس</a:t>
                      </a:r>
                      <a:endParaRPr lang="en-US" sz="1200" kern="1200" dirty="0">
                        <a:solidFill>
                          <a:schemeClr val="tx1"/>
                        </a:solidFill>
                        <a:effectLst/>
                        <a:latin typeface="+mn-lt"/>
                        <a:ea typeface="+mn-ea"/>
                        <a:cs typeface="B Koodak" panose="00000700000000000000" pitchFamily="2" charset="-78"/>
                      </a:endParaRPr>
                    </a:p>
                  </a:txBody>
                  <a:tcPr marL="68580" marR="68580" marT="0" marB="0" anchor="ctr"/>
                </a:tc>
                <a:tc gridSpan="2">
                  <a:txBody>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lang="fa-IR" sz="1200" kern="1200" noProof="0" dirty="0">
                          <a:solidFill>
                            <a:schemeClr val="dk1"/>
                          </a:solidFill>
                          <a:effectLst/>
                          <a:latin typeface="+mn-lt"/>
                          <a:ea typeface="+mn-ea"/>
                          <a:cs typeface="B Koodak" panose="00000700000000000000" pitchFamily="2" charset="-78"/>
                        </a:rPr>
                        <a:t>زیرساختی</a:t>
                      </a:r>
                      <a:endParaRPr lang="en-US" sz="1200" kern="1200" noProof="0" dirty="0">
                        <a:solidFill>
                          <a:schemeClr val="dk1"/>
                        </a:solidFill>
                        <a:effectLst/>
                        <a:latin typeface="+mn-lt"/>
                        <a:ea typeface="+mn-ea"/>
                        <a:cs typeface="B Koodak" panose="00000700000000000000" pitchFamily="2" charset="-78"/>
                      </a:endParaRPr>
                    </a:p>
                  </a:txBody>
                  <a:tcPr marL="61148" marR="61148" marT="0" marB="0" anchor="ctr"/>
                </a:tc>
                <a:tc hMerge="1">
                  <a:txBody>
                    <a:bodyPr/>
                    <a:lstStyle/>
                    <a:p>
                      <a:pPr marL="0" marR="0" lvl="0" indent="0" algn="ctr" defTabSz="914400" rtl="1" eaLnBrk="1" fontAlgn="auto" latinLnBrk="0" hangingPunct="1">
                        <a:lnSpc>
                          <a:spcPct val="115000"/>
                        </a:lnSpc>
                        <a:spcBef>
                          <a:spcPts val="0"/>
                        </a:spcBef>
                        <a:spcAft>
                          <a:spcPts val="0"/>
                        </a:spcAft>
                        <a:buClrTx/>
                        <a:buSzTx/>
                        <a:buFontTx/>
                        <a:buNone/>
                        <a:tabLst/>
                        <a:defRPr/>
                      </a:pPr>
                      <a:endParaRPr lang="en-US" sz="1400" kern="1200" noProof="0" dirty="0">
                        <a:solidFill>
                          <a:schemeClr val="dk1"/>
                        </a:solidFill>
                        <a:effectLst/>
                        <a:latin typeface="+mn-lt"/>
                        <a:ea typeface="+mn-ea"/>
                        <a:cs typeface="B Koodak" panose="00000700000000000000" pitchFamily="2" charset="-78"/>
                      </a:endParaRPr>
                    </a:p>
                  </a:txBody>
                  <a:tcPr marL="61148" marR="61148" marT="0" marB="0" anchor="ctr"/>
                </a:tc>
                <a:tc gridSpan="3">
                  <a:txBody>
                    <a:bodyPr/>
                    <a:lstStyle/>
                    <a:p>
                      <a:pPr marL="0" algn="ctr" defTabSz="914400" rtl="1" eaLnBrk="1" latinLnBrk="0" hangingPunct="1">
                        <a:lnSpc>
                          <a:spcPct val="115000"/>
                        </a:lnSpc>
                        <a:spcAft>
                          <a:spcPts val="0"/>
                        </a:spcAft>
                      </a:pPr>
                      <a:r>
                        <a:rPr lang="fa-IR" sz="1200" kern="1200" dirty="0">
                          <a:solidFill>
                            <a:schemeClr val="dk1"/>
                          </a:solidFill>
                          <a:effectLst/>
                          <a:latin typeface="+mn-lt"/>
                          <a:ea typeface="+mn-ea"/>
                          <a:cs typeface="B Koodak" panose="00000700000000000000" pitchFamily="2" charset="-78"/>
                        </a:rPr>
                        <a:t>تقویت زیرساخت های مدارس</a:t>
                      </a:r>
                      <a:endParaRPr lang="en-US" sz="1200" kern="1200" dirty="0">
                        <a:solidFill>
                          <a:schemeClr val="dk1"/>
                        </a:solidFill>
                        <a:effectLst/>
                        <a:latin typeface="+mn-lt"/>
                        <a:ea typeface="+mn-ea"/>
                        <a:cs typeface="B Koodak" panose="00000700000000000000" pitchFamily="2" charset="-78"/>
                      </a:endParaRPr>
                    </a:p>
                  </a:txBody>
                  <a:tcPr marL="61148" marR="61148" marT="0" marB="0" anchor="ctr"/>
                </a:tc>
                <a:tc hMerge="1">
                  <a:txBody>
                    <a:bodyPr/>
                    <a:lstStyle/>
                    <a:p>
                      <a:pPr marL="0" algn="ctr" defTabSz="914400" rtl="1" eaLnBrk="1" latinLnBrk="0" hangingPunct="1">
                        <a:lnSpc>
                          <a:spcPct val="115000"/>
                        </a:lnSpc>
                        <a:spcAft>
                          <a:spcPts val="0"/>
                        </a:spcAft>
                      </a:pPr>
                      <a:endParaRPr lang="en-US" sz="1400" kern="1200" dirty="0">
                        <a:solidFill>
                          <a:schemeClr val="dk1"/>
                        </a:solidFill>
                        <a:effectLst/>
                        <a:latin typeface="+mn-lt"/>
                        <a:ea typeface="+mn-ea"/>
                        <a:cs typeface="B Koodak" panose="00000700000000000000" pitchFamily="2" charset="-78"/>
                      </a:endParaRPr>
                    </a:p>
                  </a:txBody>
                  <a:tcPr marL="61148" marR="61148" marT="0" marB="0" anchor="ctr"/>
                </a:tc>
                <a:tc hMerge="1">
                  <a:txBody>
                    <a:bodyPr/>
                    <a:lstStyle/>
                    <a:p>
                      <a:endParaRPr lang="en-US"/>
                    </a:p>
                  </a:txBody>
                  <a:tcPr/>
                </a:tc>
                <a:tc>
                  <a:txBody>
                    <a:bodyPr/>
                    <a:lstStyle/>
                    <a:p>
                      <a:pPr marL="0" algn="ctr" defTabSz="914400" rtl="1" eaLnBrk="1" latinLnBrk="0" hangingPunct="1">
                        <a:lnSpc>
                          <a:spcPct val="115000"/>
                        </a:lnSpc>
                        <a:spcAft>
                          <a:spcPts val="0"/>
                        </a:spcAft>
                      </a:pPr>
                      <a:r>
                        <a:rPr lang="fa-IR" sz="1200" kern="1200" dirty="0">
                          <a:solidFill>
                            <a:schemeClr val="dk1"/>
                          </a:solidFill>
                          <a:effectLst/>
                          <a:latin typeface="+mn-lt"/>
                          <a:ea typeface="+mn-ea"/>
                          <a:cs typeface="B Koodak" panose="00000700000000000000" pitchFamily="2" charset="-78"/>
                        </a:rPr>
                        <a:t>20000</a:t>
                      </a:r>
                      <a:endParaRPr lang="en-US" sz="1200" kern="1200" dirty="0">
                        <a:solidFill>
                          <a:schemeClr val="dk1"/>
                        </a:solidFill>
                        <a:effectLst/>
                        <a:latin typeface="+mn-lt"/>
                        <a:ea typeface="+mn-ea"/>
                        <a:cs typeface="B Koodak" panose="00000700000000000000" pitchFamily="2" charset="-78"/>
                      </a:endParaRPr>
                    </a:p>
                  </a:txBody>
                  <a:tcPr marL="61148" marR="61148" marT="0" marB="0" anchor="ctr"/>
                </a:tc>
                <a:tc>
                  <a:txBody>
                    <a:bodyPr/>
                    <a:lstStyle/>
                    <a:p>
                      <a:pPr algn="r" rtl="1"/>
                      <a:r>
                        <a:rPr lang="fa-IR" sz="1200" kern="1200" dirty="0">
                          <a:solidFill>
                            <a:schemeClr val="dk1"/>
                          </a:solidFill>
                          <a:effectLst/>
                          <a:latin typeface="+mn-lt"/>
                          <a:ea typeface="+mn-ea"/>
                          <a:cs typeface="B Koodak" panose="00000700000000000000" pitchFamily="2" charset="-78"/>
                        </a:rPr>
                        <a:t>تمام مدارس بخش</a:t>
                      </a:r>
                      <a:endParaRPr lang="en-US" sz="1200" kern="1200" dirty="0">
                        <a:solidFill>
                          <a:schemeClr val="dk1"/>
                        </a:solidFill>
                        <a:effectLst/>
                        <a:latin typeface="+mn-lt"/>
                        <a:ea typeface="+mn-ea"/>
                        <a:cs typeface="B Koodak" panose="00000700000000000000" pitchFamily="2" charset="-78"/>
                      </a:endParaRPr>
                    </a:p>
                  </a:txBody>
                  <a:tcPr marL="68580" marR="68580" marT="0" marB="0" anchor="ctr"/>
                </a:tc>
                <a:tc>
                  <a:txBody>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kumimoji="0" lang="fa-IR"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Koodak" panose="00000700000000000000" pitchFamily="2" charset="-78"/>
                        </a:rPr>
                        <a:t>سازمان نوسازی مدارس</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Koodak" panose="00000700000000000000" pitchFamily="2" charset="-78"/>
                      </a:endParaRPr>
                    </a:p>
                  </a:txBody>
                  <a:tcPr marL="61148" marR="61148" marT="0" marB="0"/>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fa-IR"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Koodak" panose="00000700000000000000" pitchFamily="2" charset="-78"/>
                        </a:rPr>
                        <a:t>الویت اول</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Koodak" panose="00000700000000000000" pitchFamily="2" charset="-78"/>
                      </a:endParaRPr>
                    </a:p>
                  </a:txBody>
                  <a:tcPr marL="61148" marR="61148" marT="0" marB="0"/>
                </a:tc>
                <a:extLst>
                  <a:ext uri="{0D108BD9-81ED-4DB2-BD59-A6C34878D82A}">
                    <a16:rowId xmlns:a16="http://schemas.microsoft.com/office/drawing/2014/main" val="2544887741"/>
                  </a:ext>
                </a:extLst>
              </a:tr>
              <a:tr h="657410">
                <a:tc>
                  <a:txBody>
                    <a:bodyPr/>
                    <a:lstStyle/>
                    <a:p>
                      <a:pPr algn="ctr" rtl="1">
                        <a:lnSpc>
                          <a:spcPct val="115000"/>
                        </a:lnSpc>
                        <a:spcAft>
                          <a:spcPts val="0"/>
                        </a:spcAft>
                      </a:pPr>
                      <a:r>
                        <a:rPr lang="fa-IR" sz="1600" dirty="0">
                          <a:effectLst/>
                          <a:latin typeface="Calibri" panose="020F0502020204030204" pitchFamily="34" charset="0"/>
                          <a:ea typeface="Calibri" panose="020F0502020204030204" pitchFamily="34" charset="0"/>
                          <a:cs typeface="B Koodak" panose="00000700000000000000" pitchFamily="2" charset="-78"/>
                        </a:rPr>
                        <a:t>14</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algn="justLow" rtl="1">
                        <a:lnSpc>
                          <a:spcPct val="115000"/>
                        </a:lnSpc>
                        <a:spcAft>
                          <a:spcPts val="0"/>
                        </a:spcAft>
                      </a:pPr>
                      <a:r>
                        <a:rPr lang="fa-IR" sz="1200" dirty="0">
                          <a:solidFill>
                            <a:schemeClr val="tx1"/>
                          </a:solidFill>
                          <a:effectLst/>
                          <a:latin typeface="Calibri" panose="020F0502020204030204" pitchFamily="34" charset="0"/>
                          <a:ea typeface="Calibri" panose="020F0502020204030204" pitchFamily="34" charset="0"/>
                          <a:cs typeface="B Koodak" panose="00000700000000000000" pitchFamily="2" charset="-78"/>
                        </a:rPr>
                        <a:t>تثبیت مکان و تجهیز مرکز آموزش فنی و حرفه ای </a:t>
                      </a:r>
                      <a:endParaRPr lang="en-US" sz="1200" dirty="0">
                        <a:solidFill>
                          <a:schemeClr val="tx1"/>
                        </a:solidFill>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gridSpan="2">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fa-IR" sz="1200" kern="1200" noProof="0" dirty="0">
                          <a:solidFill>
                            <a:schemeClr val="dk1"/>
                          </a:solidFill>
                          <a:effectLst/>
                          <a:latin typeface="+mn-lt"/>
                          <a:ea typeface="+mn-ea"/>
                          <a:cs typeface="B Koodak" panose="00000700000000000000" pitchFamily="2" charset="-78"/>
                        </a:rPr>
                        <a:t>زیرساختی</a:t>
                      </a:r>
                      <a:endParaRPr lang="en-US" sz="1200" kern="1200" noProof="0" dirty="0">
                        <a:solidFill>
                          <a:schemeClr val="dk1"/>
                        </a:solidFill>
                        <a:effectLst/>
                        <a:latin typeface="+mn-lt"/>
                        <a:ea typeface="+mn-ea"/>
                        <a:cs typeface="B Koodak" panose="00000700000000000000" pitchFamily="2" charset="-78"/>
                      </a:endParaRPr>
                    </a:p>
                  </a:txBody>
                  <a:tcPr marL="61148" marR="61148" marT="0" marB="0" anchor="ctr"/>
                </a:tc>
                <a:tc hMerge="1">
                  <a:txBody>
                    <a:bodyPr/>
                    <a:lstStyle/>
                    <a:p>
                      <a:pPr algn="ctr" rtl="0">
                        <a:lnSpc>
                          <a:spcPct val="115000"/>
                        </a:lnSpc>
                        <a:spcAft>
                          <a:spcPts val="0"/>
                        </a:spcAft>
                      </a:pP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gridSpan="3">
                  <a:txBody>
                    <a:bodyPr/>
                    <a:lstStyle/>
                    <a:p>
                      <a:pPr algn="ctr" rtl="1">
                        <a:lnSpc>
                          <a:spcPct val="115000"/>
                        </a:lnSpc>
                        <a:spcAft>
                          <a:spcPts val="0"/>
                        </a:spcAft>
                      </a:pPr>
                      <a:r>
                        <a:rPr lang="fa-IR" sz="1200" dirty="0">
                          <a:effectLst/>
                          <a:latin typeface="Calibri" panose="020F0502020204030204" pitchFamily="34" charset="0"/>
                          <a:ea typeface="Calibri" panose="020F0502020204030204" pitchFamily="34" charset="0"/>
                          <a:cs typeface="B Koodak" panose="00000700000000000000" pitchFamily="2" charset="-78"/>
                        </a:rPr>
                        <a:t>ایجاد بستر مناسب برای ارایه خدمات آموزشی و مهارتی</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hMerge="1">
                  <a:txBody>
                    <a:bodyPr/>
                    <a:lstStyle/>
                    <a:p>
                      <a:pPr algn="ctr" rtl="1">
                        <a:lnSpc>
                          <a:spcPct val="115000"/>
                        </a:lnSpc>
                        <a:spcAft>
                          <a:spcPts val="0"/>
                        </a:spcAft>
                      </a:pP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hMerge="1">
                  <a:txBody>
                    <a:bodyPr/>
                    <a:lstStyle/>
                    <a:p>
                      <a:endParaRPr lang="en-US"/>
                    </a:p>
                  </a:txBody>
                  <a:tcPr/>
                </a:tc>
                <a:tc>
                  <a:txBody>
                    <a:bodyPr/>
                    <a:lstStyle/>
                    <a:p>
                      <a:pPr algn="ctr" rtl="1">
                        <a:lnSpc>
                          <a:spcPct val="115000"/>
                        </a:lnSpc>
                        <a:spcAft>
                          <a:spcPts val="0"/>
                        </a:spcAft>
                      </a:pPr>
                      <a:r>
                        <a:rPr lang="fa-IR" sz="1200" dirty="0">
                          <a:effectLst/>
                          <a:latin typeface="Calibri" panose="020F0502020204030204" pitchFamily="34" charset="0"/>
                          <a:ea typeface="Calibri" panose="020F0502020204030204" pitchFamily="34" charset="0"/>
                          <a:cs typeface="B Koodak" panose="00000700000000000000" pitchFamily="2" charset="-78"/>
                        </a:rPr>
                        <a:t>3000</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marL="0" algn="ctr" defTabSz="914400" rtl="1" eaLnBrk="1" latinLnBrk="0" hangingPunct="1">
                        <a:lnSpc>
                          <a:spcPct val="115000"/>
                        </a:lnSpc>
                        <a:spcAft>
                          <a:spcPts val="0"/>
                        </a:spcAft>
                      </a:pPr>
                      <a:r>
                        <a:rPr lang="fa-IR" sz="1200" kern="1200" dirty="0">
                          <a:solidFill>
                            <a:schemeClr val="dk1"/>
                          </a:solidFill>
                          <a:effectLst/>
                          <a:latin typeface="Calibri" panose="020F0502020204030204" pitchFamily="34" charset="0"/>
                          <a:ea typeface="Calibri" panose="020F0502020204030204" pitchFamily="34" charset="0"/>
                          <a:cs typeface="B Koodak" panose="00000700000000000000" pitchFamily="2" charset="-78"/>
                        </a:rPr>
                        <a:t>شهر سلطانیه</a:t>
                      </a:r>
                      <a:endParaRPr lang="en-US" sz="1200" kern="1200" dirty="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algn="ctr" rtl="1">
                        <a:lnSpc>
                          <a:spcPct val="115000"/>
                        </a:lnSpc>
                        <a:spcAft>
                          <a:spcPts val="0"/>
                        </a:spcAft>
                      </a:pPr>
                      <a:r>
                        <a:rPr lang="fa-IR" sz="1200" dirty="0">
                          <a:effectLst/>
                          <a:latin typeface="Calibri" panose="020F0502020204030204" pitchFamily="34" charset="0"/>
                          <a:ea typeface="Calibri" panose="020F0502020204030204" pitchFamily="34" charset="0"/>
                          <a:cs typeface="B Koodak" panose="00000700000000000000" pitchFamily="2" charset="-78"/>
                        </a:rPr>
                        <a:t>سازمان آموزش فنی و حرفه ایی</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algn="ctr" rtl="0">
                        <a:lnSpc>
                          <a:spcPct val="115000"/>
                        </a:lnSpc>
                        <a:spcAft>
                          <a:spcPts val="0"/>
                        </a:spcAft>
                      </a:pPr>
                      <a:r>
                        <a:rPr lang="fa-IR" sz="1200" dirty="0">
                          <a:effectLst/>
                          <a:latin typeface="Calibri" panose="020F0502020204030204" pitchFamily="34" charset="0"/>
                          <a:ea typeface="Calibri" panose="020F0502020204030204" pitchFamily="34" charset="0"/>
                          <a:cs typeface="B Koodak" panose="00000700000000000000" pitchFamily="2" charset="-78"/>
                        </a:rPr>
                        <a:t>الویت اول</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tc>
                <a:extLst>
                  <a:ext uri="{0D108BD9-81ED-4DB2-BD59-A6C34878D82A}">
                    <a16:rowId xmlns:a16="http://schemas.microsoft.com/office/drawing/2014/main" val="2072385629"/>
                  </a:ext>
                </a:extLst>
              </a:tr>
              <a:tr h="659718">
                <a:tc>
                  <a:txBody>
                    <a:bodyPr/>
                    <a:lstStyle/>
                    <a:p>
                      <a:pPr algn="ctr" rtl="1">
                        <a:lnSpc>
                          <a:spcPct val="115000"/>
                        </a:lnSpc>
                        <a:spcAft>
                          <a:spcPts val="0"/>
                        </a:spcAft>
                      </a:pPr>
                      <a:r>
                        <a:rPr lang="fa-IR" sz="1600" dirty="0">
                          <a:effectLst/>
                          <a:latin typeface="Calibri" panose="020F0502020204030204" pitchFamily="34" charset="0"/>
                          <a:ea typeface="Calibri" panose="020F0502020204030204" pitchFamily="34" charset="0"/>
                          <a:cs typeface="B Koodak" panose="00000700000000000000" pitchFamily="2" charset="-78"/>
                        </a:rPr>
                        <a:t>15</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algn="justLow" rtl="1">
                        <a:lnSpc>
                          <a:spcPct val="115000"/>
                        </a:lnSpc>
                        <a:spcAft>
                          <a:spcPts val="0"/>
                        </a:spcAft>
                      </a:pPr>
                      <a:r>
                        <a:rPr lang="fa-IR" sz="1200" dirty="0">
                          <a:solidFill>
                            <a:schemeClr val="tx1"/>
                          </a:solidFill>
                          <a:effectLst/>
                          <a:latin typeface="Calibri" panose="020F0502020204030204" pitchFamily="34" charset="0"/>
                          <a:ea typeface="Calibri" panose="020F0502020204030204" pitchFamily="34" charset="0"/>
                          <a:cs typeface="B Koodak" panose="00000700000000000000" pitchFamily="2" charset="-78"/>
                        </a:rPr>
                        <a:t>احداث ساختمان مدیریت فوریت های پزشکی سلطانیه</a:t>
                      </a:r>
                    </a:p>
                  </a:txBody>
                  <a:tcPr marL="61148" marR="61148" marT="0" marB="0" anchor="ctr"/>
                </a:tc>
                <a:tc gridSpan="2">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fa-IR" sz="1200" kern="1200" noProof="0" dirty="0">
                          <a:solidFill>
                            <a:schemeClr val="dk1"/>
                          </a:solidFill>
                          <a:effectLst/>
                          <a:latin typeface="+mn-lt"/>
                          <a:ea typeface="+mn-ea"/>
                          <a:cs typeface="B Koodak" panose="00000700000000000000" pitchFamily="2" charset="-78"/>
                        </a:rPr>
                        <a:t>زیرساختی</a:t>
                      </a:r>
                      <a:endParaRPr lang="en-US" sz="1200" kern="1200" noProof="0" dirty="0">
                        <a:solidFill>
                          <a:schemeClr val="dk1"/>
                        </a:solidFill>
                        <a:effectLst/>
                        <a:latin typeface="+mn-lt"/>
                        <a:ea typeface="+mn-ea"/>
                        <a:cs typeface="B Koodak" panose="00000700000000000000" pitchFamily="2" charset="-78"/>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lang="en-US" sz="1200" kern="1200" noProof="0" dirty="0">
                        <a:solidFill>
                          <a:schemeClr val="dk1"/>
                        </a:solidFill>
                        <a:effectLst/>
                        <a:latin typeface="+mn-lt"/>
                        <a:ea typeface="+mn-ea"/>
                        <a:cs typeface="B Koodak" panose="00000700000000000000" pitchFamily="2" charset="-78"/>
                      </a:endParaRPr>
                    </a:p>
                  </a:txBody>
                  <a:tcPr marL="61148" marR="61148" marT="0" marB="0" anchor="ctr"/>
                </a:tc>
                <a:tc hMerge="1">
                  <a:txBody>
                    <a:bodyPr/>
                    <a:lstStyle/>
                    <a:p>
                      <a:endParaRPr lang="en-US"/>
                    </a:p>
                  </a:txBody>
                  <a:tcPr/>
                </a:tc>
                <a:tc gridSpan="3">
                  <a:txBody>
                    <a:bodyPr/>
                    <a:lstStyle/>
                    <a:p>
                      <a:pPr algn="ctr" rtl="1">
                        <a:lnSpc>
                          <a:spcPct val="115000"/>
                        </a:lnSpc>
                        <a:spcAft>
                          <a:spcPts val="0"/>
                        </a:spcAft>
                      </a:pPr>
                      <a:r>
                        <a:rPr lang="fa-IR" sz="1200" dirty="0">
                          <a:effectLst/>
                          <a:latin typeface="Calibri" panose="020F0502020204030204" pitchFamily="34" charset="0"/>
                          <a:ea typeface="Calibri" panose="020F0502020204030204" pitchFamily="34" charset="0"/>
                          <a:cs typeface="B Koodak" panose="00000700000000000000" pitchFamily="2" charset="-78"/>
                        </a:rPr>
                        <a:t>ایجاد بستر مناسب برای ارایه خدمات فوریت های پزشکی</a:t>
                      </a:r>
                    </a:p>
                  </a:txBody>
                  <a:tcPr marL="61148" marR="61148" marT="0" marB="0" anchor="ctr"/>
                </a:tc>
                <a:tc hMerge="1">
                  <a:txBody>
                    <a:bodyPr/>
                    <a:lstStyle/>
                    <a:p>
                      <a:endParaRPr lang="en-US"/>
                    </a:p>
                  </a:txBody>
                  <a:tcPr/>
                </a:tc>
                <a:tc hMerge="1">
                  <a:txBody>
                    <a:bodyPr/>
                    <a:lstStyle/>
                    <a:p>
                      <a:endParaRPr lang="en-US"/>
                    </a:p>
                  </a:txBody>
                  <a:tcPr/>
                </a:tc>
                <a:tc>
                  <a:txBody>
                    <a:bodyPr/>
                    <a:lstStyle/>
                    <a:p>
                      <a:pPr algn="ctr" rtl="1">
                        <a:lnSpc>
                          <a:spcPct val="115000"/>
                        </a:lnSpc>
                        <a:spcAft>
                          <a:spcPts val="0"/>
                        </a:spcAft>
                      </a:pPr>
                      <a:r>
                        <a:rPr lang="fa-IR" sz="1200" dirty="0">
                          <a:effectLst/>
                          <a:latin typeface="Calibri" panose="020F0502020204030204" pitchFamily="34" charset="0"/>
                          <a:ea typeface="Calibri" panose="020F0502020204030204" pitchFamily="34" charset="0"/>
                          <a:cs typeface="B Koodak" panose="00000700000000000000" pitchFamily="2" charset="-78"/>
                        </a:rPr>
                        <a:t>3600</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marL="0" marR="0" indent="0" algn="ctr" defTabSz="914400" rtl="1" eaLnBrk="1" fontAlgn="auto" latinLnBrk="0" hangingPunct="1">
                        <a:lnSpc>
                          <a:spcPct val="115000"/>
                        </a:lnSpc>
                        <a:spcBef>
                          <a:spcPts val="0"/>
                        </a:spcBef>
                        <a:spcAft>
                          <a:spcPts val="0"/>
                        </a:spcAft>
                        <a:buClrTx/>
                        <a:buSzTx/>
                        <a:buFontTx/>
                        <a:buNone/>
                        <a:tabLst/>
                        <a:defRPr/>
                      </a:pPr>
                      <a:r>
                        <a:rPr lang="fa-IR" sz="1200" kern="1200" dirty="0">
                          <a:solidFill>
                            <a:schemeClr val="dk1"/>
                          </a:solidFill>
                          <a:effectLst/>
                          <a:latin typeface="Calibri" panose="020F0502020204030204" pitchFamily="34" charset="0"/>
                          <a:ea typeface="Calibri" panose="020F0502020204030204" pitchFamily="34" charset="0"/>
                          <a:cs typeface="B Koodak" panose="00000700000000000000" pitchFamily="2" charset="-78"/>
                        </a:rPr>
                        <a:t>شهر سلطانیه</a:t>
                      </a:r>
                      <a:endParaRPr lang="en-US" sz="1200" kern="1200" dirty="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algn="ctr" rtl="1">
                        <a:lnSpc>
                          <a:spcPct val="115000"/>
                        </a:lnSpc>
                        <a:spcAft>
                          <a:spcPts val="0"/>
                        </a:spcAft>
                      </a:pPr>
                      <a:r>
                        <a:rPr lang="fa-IR" sz="1200" dirty="0">
                          <a:effectLst/>
                          <a:latin typeface="Calibri" panose="020F0502020204030204" pitchFamily="34" charset="0"/>
                          <a:ea typeface="Calibri" panose="020F0502020204030204" pitchFamily="34" charset="0"/>
                          <a:cs typeface="B Koodak" panose="00000700000000000000" pitchFamily="2" charset="-78"/>
                        </a:rPr>
                        <a:t>شبکه</a:t>
                      </a:r>
                      <a:r>
                        <a:rPr lang="fa-IR" sz="1200" baseline="0" dirty="0">
                          <a:effectLst/>
                          <a:latin typeface="Calibri" panose="020F0502020204030204" pitchFamily="34" charset="0"/>
                          <a:ea typeface="Calibri" panose="020F0502020204030204" pitchFamily="34" charset="0"/>
                          <a:cs typeface="B Koodak" panose="00000700000000000000" pitchFamily="2" charset="-78"/>
                        </a:rPr>
                        <a:t> بهداشت و درمان</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algn="ctr" rtl="0">
                        <a:lnSpc>
                          <a:spcPct val="115000"/>
                        </a:lnSpc>
                        <a:spcAft>
                          <a:spcPts val="0"/>
                        </a:spcAft>
                      </a:pPr>
                      <a:r>
                        <a:rPr lang="fa-IR" sz="1200" dirty="0">
                          <a:effectLst/>
                          <a:latin typeface="Calibri" panose="020F0502020204030204" pitchFamily="34" charset="0"/>
                          <a:ea typeface="Calibri" panose="020F0502020204030204" pitchFamily="34" charset="0"/>
                          <a:cs typeface="B Koodak" panose="00000700000000000000" pitchFamily="2" charset="-78"/>
                        </a:rPr>
                        <a:t>الویت اول</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tc>
                <a:extLst>
                  <a:ext uri="{0D108BD9-81ED-4DB2-BD59-A6C34878D82A}">
                    <a16:rowId xmlns:a16="http://schemas.microsoft.com/office/drawing/2014/main" val="801151951"/>
                  </a:ext>
                </a:extLst>
              </a:tr>
              <a:tr h="1008719">
                <a:tc>
                  <a:txBody>
                    <a:bodyPr/>
                    <a:lstStyle/>
                    <a:p>
                      <a:pPr algn="ctr" rtl="1">
                        <a:lnSpc>
                          <a:spcPct val="115000"/>
                        </a:lnSpc>
                        <a:spcAft>
                          <a:spcPts val="0"/>
                        </a:spcAft>
                      </a:pPr>
                      <a:r>
                        <a:rPr lang="fa-IR" sz="1600" dirty="0">
                          <a:effectLst/>
                          <a:latin typeface="Calibri" panose="020F0502020204030204" pitchFamily="34" charset="0"/>
                          <a:ea typeface="Calibri" panose="020F0502020204030204" pitchFamily="34" charset="0"/>
                          <a:cs typeface="B Koodak" panose="00000700000000000000" pitchFamily="2" charset="-78"/>
                        </a:rPr>
                        <a:t>16</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algn="justLow" rtl="1">
                        <a:lnSpc>
                          <a:spcPct val="115000"/>
                        </a:lnSpc>
                        <a:spcAft>
                          <a:spcPts val="0"/>
                        </a:spcAft>
                      </a:pPr>
                      <a:r>
                        <a:rPr lang="ar-SA" sz="1200" dirty="0">
                          <a:solidFill>
                            <a:schemeClr val="tx1"/>
                          </a:solidFill>
                          <a:effectLst/>
                          <a:cs typeface="B Koodak" panose="00000700000000000000" pitchFamily="2" charset="-78"/>
                        </a:rPr>
                        <a:t>تجهیزو توسعه امکانات بهداشتی در مراکز بهداشتی - درمانی و خانه های بهداشت ( مراکز دهستان) </a:t>
                      </a:r>
                      <a:endParaRPr lang="en-US" sz="1200" dirty="0">
                        <a:solidFill>
                          <a:schemeClr val="tx1"/>
                        </a:solidFill>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gridSpan="2">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fa-IR" sz="1400" kern="1200" noProof="0" dirty="0">
                          <a:solidFill>
                            <a:schemeClr val="dk1"/>
                          </a:solidFill>
                          <a:effectLst/>
                          <a:latin typeface="+mn-lt"/>
                          <a:ea typeface="+mn-ea"/>
                          <a:cs typeface="B Koodak" panose="00000700000000000000" pitchFamily="2" charset="-78"/>
                        </a:rPr>
                        <a:t>زیرساختی</a:t>
                      </a:r>
                      <a:endParaRPr lang="en-US" sz="1400" kern="1200" noProof="0" dirty="0">
                        <a:solidFill>
                          <a:schemeClr val="dk1"/>
                        </a:solidFill>
                        <a:effectLst/>
                        <a:latin typeface="+mn-lt"/>
                        <a:ea typeface="+mn-ea"/>
                        <a:cs typeface="B Koodak" panose="00000700000000000000" pitchFamily="2" charset="-78"/>
                      </a:endParaRPr>
                    </a:p>
                  </a:txBody>
                  <a:tcPr marL="61148" marR="61148" marT="0" marB="0" anchor="ctr"/>
                </a:tc>
                <a:tc hMerge="1">
                  <a:txBody>
                    <a:bodyPr/>
                    <a:lstStyle/>
                    <a:p>
                      <a:endParaRPr lang="en-US"/>
                    </a:p>
                  </a:txBody>
                  <a:tcPr/>
                </a:tc>
                <a:tc gridSpan="3">
                  <a:txBody>
                    <a:bodyPr/>
                    <a:lstStyle/>
                    <a:p>
                      <a:pPr algn="ctr" rtl="0">
                        <a:lnSpc>
                          <a:spcPct val="115000"/>
                        </a:lnSpc>
                        <a:spcAft>
                          <a:spcPts val="0"/>
                        </a:spcAft>
                      </a:pPr>
                      <a:r>
                        <a:rPr lang="ar-SA" sz="1400" dirty="0">
                          <a:effectLst/>
                          <a:cs typeface="B Koodak" panose="00000700000000000000" pitchFamily="2" charset="-78"/>
                        </a:rPr>
                        <a:t>تاسیس و تجهیز</a:t>
                      </a:r>
                      <a:endParaRPr lang="en-US" sz="1400" dirty="0">
                        <a:effectLst/>
                        <a:cs typeface="B Koodak" panose="00000700000000000000" pitchFamily="2" charset="-78"/>
                      </a:endParaRPr>
                    </a:p>
                    <a:p>
                      <a:pPr algn="ctr" rtl="0">
                        <a:lnSpc>
                          <a:spcPct val="115000"/>
                        </a:lnSpc>
                        <a:spcAft>
                          <a:spcPts val="0"/>
                        </a:spcAft>
                      </a:pPr>
                      <a:r>
                        <a:rPr lang="ar-SA" sz="1400" dirty="0">
                          <a:effectLst/>
                          <a:cs typeface="B Koodak" panose="00000700000000000000" pitchFamily="2" charset="-78"/>
                        </a:rPr>
                        <a:t>مراکز بهداشتی</a:t>
                      </a:r>
                      <a:r>
                        <a:rPr lang="en-US" sz="1400" dirty="0">
                          <a:effectLst/>
                          <a:cs typeface="B Koodak" panose="00000700000000000000" pitchFamily="2" charset="-78"/>
                        </a:rPr>
                        <a:t>-</a:t>
                      </a:r>
                    </a:p>
                    <a:p>
                      <a:pPr algn="ctr" rtl="1">
                        <a:lnSpc>
                          <a:spcPct val="115000"/>
                        </a:lnSpc>
                        <a:spcAft>
                          <a:spcPts val="0"/>
                        </a:spcAft>
                      </a:pPr>
                      <a:r>
                        <a:rPr lang="ar-SA" sz="1400" dirty="0">
                          <a:effectLst/>
                          <a:cs typeface="B Koodak" panose="00000700000000000000" pitchFamily="2" charset="-78"/>
                        </a:rPr>
                        <a:t>درمانی</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hMerge="1">
                  <a:txBody>
                    <a:bodyPr/>
                    <a:lstStyle/>
                    <a:p>
                      <a:endParaRPr lang="en-US"/>
                    </a:p>
                  </a:txBody>
                  <a:tcPr/>
                </a:tc>
                <a:tc hMerge="1">
                  <a:txBody>
                    <a:bodyPr/>
                    <a:lstStyle/>
                    <a:p>
                      <a:endParaRPr lang="en-US"/>
                    </a:p>
                  </a:txBody>
                  <a:tcPr/>
                </a:tc>
                <a:tc>
                  <a:txBody>
                    <a:bodyPr/>
                    <a:lstStyle/>
                    <a:p>
                      <a:pPr marL="0" algn="ctr" defTabSz="914400" rtl="1" eaLnBrk="1" latinLnBrk="0" hangingPunct="1">
                        <a:lnSpc>
                          <a:spcPct val="115000"/>
                        </a:lnSpc>
                        <a:spcAft>
                          <a:spcPts val="0"/>
                        </a:spcAft>
                      </a:pPr>
                      <a:r>
                        <a:rPr lang="fa-IR" sz="1400" kern="1200" dirty="0">
                          <a:solidFill>
                            <a:schemeClr val="dk1"/>
                          </a:solidFill>
                          <a:effectLst/>
                          <a:latin typeface="Calibri" panose="020F0502020204030204" pitchFamily="34" charset="0"/>
                          <a:ea typeface="Calibri" panose="020F0502020204030204" pitchFamily="34" charset="0"/>
                          <a:cs typeface="B Koodak" panose="00000700000000000000" pitchFamily="2" charset="-78"/>
                        </a:rPr>
                        <a:t>8400</a:t>
                      </a:r>
                      <a:endParaRPr lang="en-US" sz="1400" kern="1200" dirty="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marL="0" marR="0" indent="0" algn="ctr" defTabSz="914400" rtl="1" eaLnBrk="1" fontAlgn="auto" latinLnBrk="0" hangingPunct="1">
                        <a:lnSpc>
                          <a:spcPct val="115000"/>
                        </a:lnSpc>
                        <a:spcBef>
                          <a:spcPts val="0"/>
                        </a:spcBef>
                        <a:spcAft>
                          <a:spcPts val="0"/>
                        </a:spcAft>
                        <a:buClrTx/>
                        <a:buSzTx/>
                        <a:buFontTx/>
                        <a:buNone/>
                        <a:tabLst/>
                        <a:defRPr/>
                      </a:pPr>
                      <a:r>
                        <a:rPr lang="fa-IR" sz="1200" kern="1200" dirty="0">
                          <a:solidFill>
                            <a:schemeClr val="dk1"/>
                          </a:solidFill>
                          <a:effectLst/>
                          <a:latin typeface="Calibri" panose="020F0502020204030204" pitchFamily="34" charset="0"/>
                          <a:ea typeface="Calibri" panose="020F0502020204030204" pitchFamily="34" charset="0"/>
                          <a:cs typeface="B Koodak" panose="00000700000000000000" pitchFamily="2" charset="-78"/>
                        </a:rPr>
                        <a:t>کبودگنبد، چشمه سار،چپدره، قلعه، دوسنگان، حسین آباد، والایش، بویین، ترکانده،مشک آباد</a:t>
                      </a:r>
                      <a:endParaRPr lang="en-US" sz="1200" kern="1200" dirty="0">
                        <a:solidFill>
                          <a:schemeClr val="dk1"/>
                        </a:solidFill>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algn="ctr" rtl="1">
                        <a:lnSpc>
                          <a:spcPct val="115000"/>
                        </a:lnSpc>
                        <a:spcAft>
                          <a:spcPts val="0"/>
                        </a:spcAft>
                      </a:pPr>
                      <a:r>
                        <a:rPr lang="fa-IR" sz="1200" dirty="0">
                          <a:effectLst/>
                          <a:latin typeface="Calibri" panose="020F0502020204030204" pitchFamily="34" charset="0"/>
                          <a:ea typeface="Calibri" panose="020F0502020204030204" pitchFamily="34" charset="0"/>
                          <a:cs typeface="B Koodak" panose="00000700000000000000" pitchFamily="2" charset="-78"/>
                        </a:rPr>
                        <a:t>شبکه</a:t>
                      </a:r>
                      <a:r>
                        <a:rPr lang="fa-IR" sz="1200" baseline="0" dirty="0">
                          <a:effectLst/>
                          <a:latin typeface="Calibri" panose="020F0502020204030204" pitchFamily="34" charset="0"/>
                          <a:ea typeface="Calibri" panose="020F0502020204030204" pitchFamily="34" charset="0"/>
                          <a:cs typeface="B Koodak" panose="00000700000000000000" pitchFamily="2" charset="-78"/>
                        </a:rPr>
                        <a:t> بهداشت و درمان</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algn="ctr" rtl="0">
                        <a:lnSpc>
                          <a:spcPct val="115000"/>
                        </a:lnSpc>
                        <a:spcAft>
                          <a:spcPts val="0"/>
                        </a:spcAft>
                      </a:pPr>
                      <a:r>
                        <a:rPr lang="fa-IR" sz="1200" dirty="0">
                          <a:effectLst/>
                          <a:latin typeface="Calibri" panose="020F0502020204030204" pitchFamily="34" charset="0"/>
                          <a:ea typeface="Calibri" panose="020F0502020204030204" pitchFamily="34" charset="0"/>
                          <a:cs typeface="B Koodak" panose="00000700000000000000" pitchFamily="2" charset="-78"/>
                        </a:rPr>
                        <a:t>الویت اول</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tc>
                <a:extLst>
                  <a:ext uri="{0D108BD9-81ED-4DB2-BD59-A6C34878D82A}">
                    <a16:rowId xmlns:a16="http://schemas.microsoft.com/office/drawing/2014/main" val="1589297641"/>
                  </a:ext>
                </a:extLst>
              </a:tr>
              <a:tr h="850244">
                <a:tc>
                  <a:txBody>
                    <a:bodyPr/>
                    <a:lstStyle/>
                    <a:p>
                      <a:pPr algn="ctr" rtl="1">
                        <a:lnSpc>
                          <a:spcPct val="115000"/>
                        </a:lnSpc>
                        <a:spcAft>
                          <a:spcPts val="0"/>
                        </a:spcAft>
                      </a:pPr>
                      <a:r>
                        <a:rPr lang="fa-IR" sz="1600" dirty="0">
                          <a:effectLst/>
                          <a:latin typeface="Calibri" panose="020F0502020204030204" pitchFamily="34" charset="0"/>
                          <a:ea typeface="Calibri" panose="020F0502020204030204" pitchFamily="34" charset="0"/>
                          <a:cs typeface="B Koodak" panose="00000700000000000000" pitchFamily="2" charset="-78"/>
                        </a:rPr>
                        <a:t>17</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algn="justLow" rtl="1">
                        <a:lnSpc>
                          <a:spcPct val="115000"/>
                        </a:lnSpc>
                        <a:spcAft>
                          <a:spcPts val="0"/>
                        </a:spcAft>
                      </a:pPr>
                      <a:r>
                        <a:rPr lang="ar-SA" sz="1200" dirty="0">
                          <a:solidFill>
                            <a:schemeClr val="tx1"/>
                          </a:solidFill>
                          <a:effectLst/>
                          <a:cs typeface="B Koodak" panose="00000700000000000000" pitchFamily="2" charset="-78"/>
                        </a:rPr>
                        <a:t>بهسازی و توسعه کالبدی </a:t>
                      </a:r>
                      <a:r>
                        <a:rPr lang="fa-IR" sz="1200" dirty="0">
                          <a:solidFill>
                            <a:schemeClr val="tx1"/>
                          </a:solidFill>
                          <a:effectLst/>
                          <a:cs typeface="B Koodak" panose="00000700000000000000" pitchFamily="2" charset="-78"/>
                        </a:rPr>
                        <a:t>مراکز خدمات جامع سلامت</a:t>
                      </a:r>
                      <a:endParaRPr lang="en-US" sz="1200" dirty="0">
                        <a:solidFill>
                          <a:schemeClr val="tx1"/>
                        </a:solidFill>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gridSpan="2">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fa-IR" sz="1400" kern="1200" noProof="0" dirty="0">
                          <a:solidFill>
                            <a:schemeClr val="dk1"/>
                          </a:solidFill>
                          <a:effectLst/>
                          <a:latin typeface="+mn-lt"/>
                          <a:ea typeface="+mn-ea"/>
                          <a:cs typeface="B Koodak" panose="00000700000000000000" pitchFamily="2" charset="-78"/>
                        </a:rPr>
                        <a:t>زیرساختی</a:t>
                      </a:r>
                      <a:endParaRPr lang="en-US" sz="1400" kern="1200" noProof="0" dirty="0">
                        <a:solidFill>
                          <a:schemeClr val="dk1"/>
                        </a:solidFill>
                        <a:effectLst/>
                        <a:latin typeface="+mn-lt"/>
                        <a:ea typeface="+mn-ea"/>
                        <a:cs typeface="B Koodak" panose="00000700000000000000" pitchFamily="2" charset="-78"/>
                      </a:endParaRPr>
                    </a:p>
                  </a:txBody>
                  <a:tcPr marL="61148" marR="61148" marT="0" marB="0" anchor="ctr"/>
                </a:tc>
                <a:tc hMerge="1">
                  <a:txBody>
                    <a:bodyPr/>
                    <a:lstStyle/>
                    <a:p>
                      <a:endParaRPr lang="en-US"/>
                    </a:p>
                  </a:txBody>
                  <a:tcPr/>
                </a:tc>
                <a:tc gridSpan="3">
                  <a:txBody>
                    <a:bodyPr/>
                    <a:lstStyle/>
                    <a:p>
                      <a:pPr algn="ctr" rtl="0">
                        <a:lnSpc>
                          <a:spcPct val="115000"/>
                        </a:lnSpc>
                        <a:spcAft>
                          <a:spcPts val="0"/>
                        </a:spcAft>
                      </a:pPr>
                      <a:r>
                        <a:rPr lang="ar-SA" sz="1400" dirty="0">
                          <a:effectLst/>
                          <a:cs typeface="B Koodak" panose="00000700000000000000" pitchFamily="2" charset="-78"/>
                        </a:rPr>
                        <a:t>تاسیس و تجهیز</a:t>
                      </a:r>
                      <a:endParaRPr lang="en-US" sz="1400" dirty="0">
                        <a:effectLst/>
                        <a:cs typeface="B Koodak" panose="00000700000000000000" pitchFamily="2" charset="-78"/>
                      </a:endParaRPr>
                    </a:p>
                    <a:p>
                      <a:pPr algn="ctr" rtl="0">
                        <a:lnSpc>
                          <a:spcPct val="115000"/>
                        </a:lnSpc>
                        <a:spcAft>
                          <a:spcPts val="0"/>
                        </a:spcAft>
                      </a:pPr>
                      <a:r>
                        <a:rPr lang="ar-SA" sz="1400" dirty="0">
                          <a:effectLst/>
                          <a:cs typeface="B Koodak" panose="00000700000000000000" pitchFamily="2" charset="-78"/>
                        </a:rPr>
                        <a:t>مراکز بهداشتی</a:t>
                      </a:r>
                      <a:r>
                        <a:rPr lang="en-US" sz="1400" dirty="0">
                          <a:effectLst/>
                          <a:cs typeface="B Koodak" panose="00000700000000000000" pitchFamily="2" charset="-78"/>
                        </a:rPr>
                        <a:t>-</a:t>
                      </a:r>
                    </a:p>
                    <a:p>
                      <a:pPr algn="ctr" rtl="1">
                        <a:lnSpc>
                          <a:spcPct val="115000"/>
                        </a:lnSpc>
                        <a:spcAft>
                          <a:spcPts val="0"/>
                        </a:spcAft>
                      </a:pPr>
                      <a:r>
                        <a:rPr lang="ar-SA" sz="1400" dirty="0">
                          <a:effectLst/>
                          <a:cs typeface="B Koodak" panose="00000700000000000000" pitchFamily="2" charset="-78"/>
                        </a:rPr>
                        <a:t>درمانی</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hMerge="1">
                  <a:txBody>
                    <a:bodyPr/>
                    <a:lstStyle/>
                    <a:p>
                      <a:endParaRPr lang="en-US" dirty="0"/>
                    </a:p>
                  </a:txBody>
                  <a:tcPr/>
                </a:tc>
                <a:tc hMerge="1">
                  <a:txBody>
                    <a:bodyPr/>
                    <a:lstStyle/>
                    <a:p>
                      <a:endParaRPr lang="en-US"/>
                    </a:p>
                  </a:txBody>
                  <a:tcPr/>
                </a:tc>
                <a:tc>
                  <a:txBody>
                    <a:bodyPr/>
                    <a:lstStyle/>
                    <a:p>
                      <a:pPr algn="ctr" rtl="1">
                        <a:lnSpc>
                          <a:spcPct val="115000"/>
                        </a:lnSpc>
                        <a:spcAft>
                          <a:spcPts val="0"/>
                        </a:spcAft>
                      </a:pPr>
                      <a:r>
                        <a:rPr lang="fa-IR" sz="1400" dirty="0">
                          <a:effectLst/>
                          <a:latin typeface="Calibri" panose="020F0502020204030204" pitchFamily="34" charset="0"/>
                          <a:ea typeface="Calibri" panose="020F0502020204030204" pitchFamily="34" charset="0"/>
                          <a:cs typeface="B Koodak" panose="00000700000000000000" pitchFamily="2" charset="-78"/>
                        </a:rPr>
                        <a:t>1800</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marL="0" marR="0" indent="0" algn="ctr" defTabSz="914400" rtl="1" eaLnBrk="1" fontAlgn="auto" latinLnBrk="0" hangingPunct="1">
                        <a:lnSpc>
                          <a:spcPct val="115000"/>
                        </a:lnSpc>
                        <a:spcBef>
                          <a:spcPts val="0"/>
                        </a:spcBef>
                        <a:spcAft>
                          <a:spcPts val="0"/>
                        </a:spcAft>
                        <a:buClrTx/>
                        <a:buSzTx/>
                        <a:buFontTx/>
                        <a:buNone/>
                        <a:tabLst/>
                        <a:defRPr/>
                      </a:pPr>
                      <a:r>
                        <a:rPr lang="fa-IR" sz="1400" dirty="0">
                          <a:effectLst/>
                          <a:latin typeface="Calibri" panose="020F0502020204030204" pitchFamily="34" charset="0"/>
                          <a:ea typeface="Calibri" panose="020F0502020204030204" pitchFamily="34" charset="0"/>
                          <a:cs typeface="B Koodak" panose="00000700000000000000" pitchFamily="2" charset="-78"/>
                        </a:rPr>
                        <a:t>ویر، سنبل آباد</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algn="ctr" rtl="1">
                        <a:lnSpc>
                          <a:spcPct val="115000"/>
                        </a:lnSpc>
                        <a:spcAft>
                          <a:spcPts val="0"/>
                        </a:spcAft>
                      </a:pPr>
                      <a:r>
                        <a:rPr lang="fa-IR" sz="1200" dirty="0">
                          <a:effectLst/>
                          <a:latin typeface="Calibri" panose="020F0502020204030204" pitchFamily="34" charset="0"/>
                          <a:ea typeface="Calibri" panose="020F0502020204030204" pitchFamily="34" charset="0"/>
                          <a:cs typeface="B Koodak" panose="00000700000000000000" pitchFamily="2" charset="-78"/>
                        </a:rPr>
                        <a:t>شبکه</a:t>
                      </a:r>
                      <a:r>
                        <a:rPr lang="fa-IR" sz="1200" baseline="0" dirty="0">
                          <a:effectLst/>
                          <a:latin typeface="Calibri" panose="020F0502020204030204" pitchFamily="34" charset="0"/>
                          <a:ea typeface="Calibri" panose="020F0502020204030204" pitchFamily="34" charset="0"/>
                          <a:cs typeface="B Koodak" panose="00000700000000000000" pitchFamily="2" charset="-78"/>
                        </a:rPr>
                        <a:t> بهداشت و درمان</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algn="ctr" rtl="0">
                        <a:lnSpc>
                          <a:spcPct val="115000"/>
                        </a:lnSpc>
                        <a:spcAft>
                          <a:spcPts val="0"/>
                        </a:spcAft>
                      </a:pPr>
                      <a:r>
                        <a:rPr lang="fa-IR" sz="1200" dirty="0">
                          <a:effectLst/>
                          <a:latin typeface="Calibri" panose="020F0502020204030204" pitchFamily="34" charset="0"/>
                          <a:ea typeface="Calibri" panose="020F0502020204030204" pitchFamily="34" charset="0"/>
                          <a:cs typeface="B Koodak" panose="00000700000000000000" pitchFamily="2" charset="-78"/>
                        </a:rPr>
                        <a:t>الویت اول</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tc>
                <a:extLst>
                  <a:ext uri="{0D108BD9-81ED-4DB2-BD59-A6C34878D82A}">
                    <a16:rowId xmlns:a16="http://schemas.microsoft.com/office/drawing/2014/main" val="1160703172"/>
                  </a:ext>
                </a:extLst>
              </a:tr>
              <a:tr h="850244">
                <a:tc>
                  <a:txBody>
                    <a:bodyPr/>
                    <a:lstStyle/>
                    <a:p>
                      <a:pPr algn="ctr" rtl="1">
                        <a:lnSpc>
                          <a:spcPct val="115000"/>
                        </a:lnSpc>
                        <a:spcAft>
                          <a:spcPts val="0"/>
                        </a:spcAft>
                      </a:pPr>
                      <a:r>
                        <a:rPr lang="fa-IR" sz="1600" dirty="0">
                          <a:effectLst/>
                          <a:latin typeface="Calibri" panose="020F0502020204030204" pitchFamily="34" charset="0"/>
                          <a:ea typeface="Calibri" panose="020F0502020204030204" pitchFamily="34" charset="0"/>
                          <a:cs typeface="B Koodak" panose="00000700000000000000" pitchFamily="2" charset="-78"/>
                        </a:rPr>
                        <a:t>18</a:t>
                      </a:r>
                      <a:endParaRPr lang="en-US" sz="16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algn="justLow" rtl="1">
                        <a:lnSpc>
                          <a:spcPct val="115000"/>
                        </a:lnSpc>
                        <a:spcAft>
                          <a:spcPts val="0"/>
                        </a:spcAft>
                      </a:pPr>
                      <a:r>
                        <a:rPr lang="fa-IR" sz="1200" dirty="0">
                          <a:solidFill>
                            <a:schemeClr val="tx1"/>
                          </a:solidFill>
                          <a:effectLst/>
                          <a:latin typeface="Calibri" panose="020F0502020204030204" pitchFamily="34" charset="0"/>
                          <a:ea typeface="Calibri" panose="020F0502020204030204" pitchFamily="34" charset="0"/>
                          <a:cs typeface="B Koodak" panose="00000700000000000000" pitchFamily="2" charset="-78"/>
                        </a:rPr>
                        <a:t>احداث خانه بهداشت</a:t>
                      </a:r>
                      <a:endParaRPr lang="en-US" sz="1200" dirty="0">
                        <a:solidFill>
                          <a:schemeClr val="tx1"/>
                        </a:solidFill>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gridSpan="2">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fa-IR" sz="1400" kern="1200" noProof="0" dirty="0">
                          <a:solidFill>
                            <a:schemeClr val="dk1"/>
                          </a:solidFill>
                          <a:effectLst/>
                          <a:latin typeface="+mn-lt"/>
                          <a:ea typeface="+mn-ea"/>
                          <a:cs typeface="B Koodak" panose="00000700000000000000" pitchFamily="2" charset="-78"/>
                        </a:rPr>
                        <a:t>زیرساختی</a:t>
                      </a:r>
                      <a:endParaRPr lang="en-US" sz="1400" kern="1200" noProof="0" dirty="0">
                        <a:solidFill>
                          <a:schemeClr val="dk1"/>
                        </a:solidFill>
                        <a:effectLst/>
                        <a:latin typeface="+mn-lt"/>
                        <a:ea typeface="+mn-ea"/>
                        <a:cs typeface="B Koodak" panose="00000700000000000000" pitchFamily="2" charset="-78"/>
                      </a:endParaRPr>
                    </a:p>
                  </a:txBody>
                  <a:tcPr marL="61148" marR="61148" marT="0" marB="0" anchor="ctr"/>
                </a:tc>
                <a:tc hMerge="1">
                  <a:txBody>
                    <a:bodyPr/>
                    <a:lstStyle/>
                    <a:p>
                      <a:endParaRPr lang="en-US"/>
                    </a:p>
                  </a:txBody>
                  <a:tcPr/>
                </a:tc>
                <a:tc gridSpan="3">
                  <a:txBody>
                    <a:bodyPr/>
                    <a:lstStyle/>
                    <a:p>
                      <a:pPr algn="ctr" rtl="0">
                        <a:lnSpc>
                          <a:spcPct val="115000"/>
                        </a:lnSpc>
                        <a:spcAft>
                          <a:spcPts val="0"/>
                        </a:spcAft>
                      </a:pPr>
                      <a:r>
                        <a:rPr lang="ar-SA" sz="1400" dirty="0">
                          <a:effectLst/>
                          <a:cs typeface="B Koodak" panose="00000700000000000000" pitchFamily="2" charset="-78"/>
                        </a:rPr>
                        <a:t>تاسیس و تجهیز</a:t>
                      </a:r>
                      <a:endParaRPr lang="en-US" sz="1400" dirty="0">
                        <a:effectLst/>
                        <a:cs typeface="B Koodak" panose="00000700000000000000" pitchFamily="2" charset="-78"/>
                      </a:endParaRPr>
                    </a:p>
                    <a:p>
                      <a:pPr algn="ctr" rtl="0">
                        <a:lnSpc>
                          <a:spcPct val="115000"/>
                        </a:lnSpc>
                        <a:spcAft>
                          <a:spcPts val="0"/>
                        </a:spcAft>
                      </a:pPr>
                      <a:r>
                        <a:rPr lang="ar-SA" sz="1400" dirty="0">
                          <a:effectLst/>
                          <a:cs typeface="B Koodak" panose="00000700000000000000" pitchFamily="2" charset="-78"/>
                        </a:rPr>
                        <a:t>مراکز بهداشتی</a:t>
                      </a:r>
                      <a:r>
                        <a:rPr lang="en-US" sz="1400" dirty="0">
                          <a:effectLst/>
                          <a:cs typeface="B Koodak" panose="00000700000000000000" pitchFamily="2" charset="-78"/>
                        </a:rPr>
                        <a:t>-</a:t>
                      </a:r>
                    </a:p>
                    <a:p>
                      <a:pPr algn="ctr" rtl="1">
                        <a:lnSpc>
                          <a:spcPct val="115000"/>
                        </a:lnSpc>
                        <a:spcAft>
                          <a:spcPts val="0"/>
                        </a:spcAft>
                      </a:pPr>
                      <a:r>
                        <a:rPr lang="ar-SA" sz="1400" dirty="0">
                          <a:effectLst/>
                          <a:cs typeface="B Koodak" panose="00000700000000000000" pitchFamily="2" charset="-78"/>
                        </a:rPr>
                        <a:t>درمانی</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hMerge="1">
                  <a:txBody>
                    <a:bodyPr/>
                    <a:lstStyle/>
                    <a:p>
                      <a:endParaRPr lang="en-US" dirty="0"/>
                    </a:p>
                  </a:txBody>
                  <a:tcPr/>
                </a:tc>
                <a:tc hMerge="1">
                  <a:txBody>
                    <a:bodyPr/>
                    <a:lstStyle/>
                    <a:p>
                      <a:endParaRPr lang="en-US"/>
                    </a:p>
                  </a:txBody>
                  <a:tcPr/>
                </a:tc>
                <a:tc>
                  <a:txBody>
                    <a:bodyPr/>
                    <a:lstStyle/>
                    <a:p>
                      <a:pPr algn="ctr" rtl="1">
                        <a:lnSpc>
                          <a:spcPct val="115000"/>
                        </a:lnSpc>
                        <a:spcAft>
                          <a:spcPts val="0"/>
                        </a:spcAft>
                      </a:pPr>
                      <a:r>
                        <a:rPr lang="fa-IR" sz="1400" dirty="0">
                          <a:effectLst/>
                          <a:latin typeface="Calibri" panose="020F0502020204030204" pitchFamily="34" charset="0"/>
                          <a:ea typeface="Calibri" panose="020F0502020204030204" pitchFamily="34" charset="0"/>
                          <a:cs typeface="B Koodak" panose="00000700000000000000" pitchFamily="2" charset="-78"/>
                        </a:rPr>
                        <a:t>3000</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marL="0" marR="0" indent="0" algn="ctr" defTabSz="914400" rtl="1" eaLnBrk="1" fontAlgn="auto" latinLnBrk="0" hangingPunct="1">
                        <a:lnSpc>
                          <a:spcPct val="115000"/>
                        </a:lnSpc>
                        <a:spcBef>
                          <a:spcPts val="0"/>
                        </a:spcBef>
                        <a:spcAft>
                          <a:spcPts val="0"/>
                        </a:spcAft>
                        <a:buClrTx/>
                        <a:buSzTx/>
                        <a:buFontTx/>
                        <a:buNone/>
                        <a:tabLst/>
                        <a:defRPr/>
                      </a:pPr>
                      <a:r>
                        <a:rPr lang="fa-IR" sz="1400" dirty="0">
                          <a:effectLst/>
                          <a:latin typeface="Calibri" panose="020F0502020204030204" pitchFamily="34" charset="0"/>
                          <a:ea typeface="Calibri" panose="020F0502020204030204" pitchFamily="34" charset="0"/>
                          <a:cs typeface="B Koodak" panose="00000700000000000000" pitchFamily="2" charset="-78"/>
                        </a:rPr>
                        <a:t>ویر</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algn="ctr" rtl="1">
                        <a:lnSpc>
                          <a:spcPct val="115000"/>
                        </a:lnSpc>
                        <a:spcAft>
                          <a:spcPts val="0"/>
                        </a:spcAft>
                      </a:pPr>
                      <a:r>
                        <a:rPr lang="fa-IR" sz="1200" dirty="0">
                          <a:effectLst/>
                          <a:latin typeface="Calibri" panose="020F0502020204030204" pitchFamily="34" charset="0"/>
                          <a:ea typeface="Calibri" panose="020F0502020204030204" pitchFamily="34" charset="0"/>
                          <a:cs typeface="B Koodak" panose="00000700000000000000" pitchFamily="2" charset="-78"/>
                        </a:rPr>
                        <a:t>شبکه</a:t>
                      </a:r>
                      <a:r>
                        <a:rPr lang="fa-IR" sz="1200" baseline="0" dirty="0">
                          <a:effectLst/>
                          <a:latin typeface="Calibri" panose="020F0502020204030204" pitchFamily="34" charset="0"/>
                          <a:ea typeface="Calibri" panose="020F0502020204030204" pitchFamily="34" charset="0"/>
                          <a:cs typeface="B Koodak" panose="00000700000000000000" pitchFamily="2" charset="-78"/>
                        </a:rPr>
                        <a:t> بهداشت و درمان</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nchor="ctr"/>
                </a:tc>
                <a:tc>
                  <a:txBody>
                    <a:bodyPr/>
                    <a:lstStyle/>
                    <a:p>
                      <a:pPr algn="ctr" rtl="0">
                        <a:lnSpc>
                          <a:spcPct val="115000"/>
                        </a:lnSpc>
                        <a:spcAft>
                          <a:spcPts val="0"/>
                        </a:spcAft>
                      </a:pPr>
                      <a:r>
                        <a:rPr lang="fa-IR" sz="1200" dirty="0">
                          <a:effectLst/>
                          <a:latin typeface="Calibri" panose="020F0502020204030204" pitchFamily="34" charset="0"/>
                          <a:ea typeface="Calibri" panose="020F0502020204030204" pitchFamily="34" charset="0"/>
                          <a:cs typeface="B Koodak" panose="00000700000000000000" pitchFamily="2" charset="-78"/>
                        </a:rPr>
                        <a:t>الویت اول</a:t>
                      </a:r>
                      <a:endParaRPr lang="en-US" sz="1200" dirty="0">
                        <a:effectLst/>
                        <a:latin typeface="Calibri" panose="020F0502020204030204" pitchFamily="34" charset="0"/>
                        <a:ea typeface="Calibri" panose="020F0502020204030204" pitchFamily="34" charset="0"/>
                        <a:cs typeface="B Koodak" panose="00000700000000000000" pitchFamily="2" charset="-78"/>
                      </a:endParaRPr>
                    </a:p>
                  </a:txBody>
                  <a:tcPr marL="61148" marR="61148" marT="0" marB="0"/>
                </a:tc>
                <a:extLst>
                  <a:ext uri="{0D108BD9-81ED-4DB2-BD59-A6C34878D82A}">
                    <a16:rowId xmlns:a16="http://schemas.microsoft.com/office/drawing/2014/main" val="1122295839"/>
                  </a:ext>
                </a:extLst>
              </a:tr>
            </a:tbl>
          </a:graphicData>
        </a:graphic>
      </p:graphicFrame>
    </p:spTree>
    <p:extLst>
      <p:ext uri="{BB962C8B-B14F-4D97-AF65-F5344CB8AC3E}">
        <p14:creationId xmlns:p14="http://schemas.microsoft.com/office/powerpoint/2010/main" val="670734156"/>
      </p:ext>
    </p:extLst>
  </p:cSld>
  <p:clrMapOvr>
    <a:masterClrMapping/>
  </p:clrMapOvr>
  <p:transition spd="slow">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val="3762169604"/>
              </p:ext>
            </p:extLst>
          </p:nvPr>
        </p:nvGraphicFramePr>
        <p:xfrm>
          <a:off x="190500" y="817987"/>
          <a:ext cx="8762999" cy="5689567"/>
        </p:xfrm>
        <a:graphic>
          <a:graphicData uri="http://schemas.openxmlformats.org/drawingml/2006/table">
            <a:tbl>
              <a:tblPr rtl="1" firstRow="1" firstCol="1" bandRow="1">
                <a:tableStyleId>{00A15C55-8517-42AA-B614-E9B94910E393}</a:tableStyleId>
              </a:tblPr>
              <a:tblGrid>
                <a:gridCol w="413599">
                  <a:extLst>
                    <a:ext uri="{9D8B030D-6E8A-4147-A177-3AD203B41FA5}">
                      <a16:colId xmlns:a16="http://schemas.microsoft.com/office/drawing/2014/main" val="4005508979"/>
                    </a:ext>
                  </a:extLst>
                </a:gridCol>
                <a:gridCol w="1724619">
                  <a:extLst>
                    <a:ext uri="{9D8B030D-6E8A-4147-A177-3AD203B41FA5}">
                      <a16:colId xmlns:a16="http://schemas.microsoft.com/office/drawing/2014/main" val="362648869"/>
                    </a:ext>
                  </a:extLst>
                </a:gridCol>
                <a:gridCol w="843218">
                  <a:extLst>
                    <a:ext uri="{9D8B030D-6E8A-4147-A177-3AD203B41FA5}">
                      <a16:colId xmlns:a16="http://schemas.microsoft.com/office/drawing/2014/main" val="3074420663"/>
                    </a:ext>
                  </a:extLst>
                </a:gridCol>
                <a:gridCol w="996653">
                  <a:extLst>
                    <a:ext uri="{9D8B030D-6E8A-4147-A177-3AD203B41FA5}">
                      <a16:colId xmlns:a16="http://schemas.microsoft.com/office/drawing/2014/main" val="2519472622"/>
                    </a:ext>
                  </a:extLst>
                </a:gridCol>
                <a:gridCol w="704747">
                  <a:extLst>
                    <a:ext uri="{9D8B030D-6E8A-4147-A177-3AD203B41FA5}">
                      <a16:colId xmlns:a16="http://schemas.microsoft.com/office/drawing/2014/main" val="2096931750"/>
                    </a:ext>
                  </a:extLst>
                </a:gridCol>
                <a:gridCol w="2125806">
                  <a:extLst>
                    <a:ext uri="{9D8B030D-6E8A-4147-A177-3AD203B41FA5}">
                      <a16:colId xmlns:a16="http://schemas.microsoft.com/office/drawing/2014/main" val="2627134956"/>
                    </a:ext>
                  </a:extLst>
                </a:gridCol>
                <a:gridCol w="934214">
                  <a:extLst>
                    <a:ext uri="{9D8B030D-6E8A-4147-A177-3AD203B41FA5}">
                      <a16:colId xmlns:a16="http://schemas.microsoft.com/office/drawing/2014/main" val="3409613353"/>
                    </a:ext>
                  </a:extLst>
                </a:gridCol>
                <a:gridCol w="1020143">
                  <a:extLst>
                    <a:ext uri="{9D8B030D-6E8A-4147-A177-3AD203B41FA5}">
                      <a16:colId xmlns:a16="http://schemas.microsoft.com/office/drawing/2014/main" val="4193167121"/>
                    </a:ext>
                  </a:extLst>
                </a:gridCol>
              </a:tblGrid>
              <a:tr h="888962">
                <a:tc>
                  <a:txBody>
                    <a:bodyPr/>
                    <a:lstStyle/>
                    <a:p>
                      <a:pPr algn="ctr" rtl="1">
                        <a:lnSpc>
                          <a:spcPct val="115000"/>
                        </a:lnSpc>
                        <a:spcAft>
                          <a:spcPts val="0"/>
                        </a:spcAft>
                      </a:pPr>
                      <a:r>
                        <a:rPr lang="fa-IR" sz="1400">
                          <a:effectLst/>
                          <a:cs typeface="B Koodak" panose="00000700000000000000" pitchFamily="2" charset="-78"/>
                        </a:rPr>
                        <a:t>ردیف</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fa-IR" sz="1400">
                          <a:effectLst/>
                          <a:cs typeface="B Koodak" panose="00000700000000000000" pitchFamily="2" charset="-78"/>
                        </a:rPr>
                        <a:t>عنوان پروژه</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fa-IR" sz="1400">
                          <a:effectLst/>
                          <a:cs typeface="B Koodak" panose="00000700000000000000" pitchFamily="2" charset="-78"/>
                        </a:rPr>
                        <a:t>عنوان فصل</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fa-IR" sz="1400">
                          <a:effectLst/>
                          <a:cs typeface="B Koodak" panose="00000700000000000000" pitchFamily="2" charset="-78"/>
                        </a:rPr>
                        <a:t>عنوان برنامه</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fa-IR" sz="1400" dirty="0">
                          <a:effectLst/>
                          <a:cs typeface="B Koodak" panose="00000700000000000000" pitchFamily="2" charset="-78"/>
                        </a:rPr>
                        <a:t>اعتبار مورد نیاز</a:t>
                      </a:r>
                      <a:endParaRPr lang="en-US" sz="1400" dirty="0">
                        <a:effectLst/>
                        <a:cs typeface="B Koodak" panose="00000700000000000000" pitchFamily="2" charset="-78"/>
                      </a:endParaRPr>
                    </a:p>
                    <a:p>
                      <a:pPr algn="ctr" rtl="1">
                        <a:lnSpc>
                          <a:spcPct val="115000"/>
                        </a:lnSpc>
                        <a:spcAft>
                          <a:spcPts val="0"/>
                        </a:spcAft>
                      </a:pPr>
                      <a:r>
                        <a:rPr lang="fa-IR" sz="1400" dirty="0">
                          <a:effectLst/>
                          <a:cs typeface="B Koodak" panose="00000700000000000000" pitchFamily="2" charset="-78"/>
                        </a:rPr>
                        <a:t>میلیون ریال</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fa-IR" sz="1400">
                          <a:effectLst/>
                          <a:cs typeface="B Koodak" panose="00000700000000000000" pitchFamily="2" charset="-78"/>
                        </a:rPr>
                        <a:t>محل اجرا</a:t>
                      </a:r>
                      <a:endParaRPr lang="en-US" sz="1400">
                        <a:effectLst/>
                        <a:cs typeface="B Koodak" panose="00000700000000000000" pitchFamily="2" charset="-78"/>
                      </a:endParaRPr>
                    </a:p>
                    <a:p>
                      <a:pPr algn="ctr" rtl="1">
                        <a:lnSpc>
                          <a:spcPct val="115000"/>
                        </a:lnSpc>
                        <a:spcAft>
                          <a:spcPts val="0"/>
                        </a:spcAft>
                      </a:pPr>
                      <a:r>
                        <a:rPr lang="fa-IR" sz="1400">
                          <a:effectLst/>
                          <a:cs typeface="B Koodak" panose="00000700000000000000" pitchFamily="2" charset="-78"/>
                        </a:rPr>
                        <a:t>نام روستا</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fa-IR" sz="1400">
                          <a:effectLst/>
                          <a:cs typeface="B Koodak" panose="00000700000000000000" pitchFamily="2" charset="-78"/>
                        </a:rPr>
                        <a:t>دستگاه اجرائی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fa-IR" sz="1400" dirty="0">
                          <a:effectLst/>
                          <a:cs typeface="B Koodak" panose="00000700000000000000" pitchFamily="2" charset="-78"/>
                        </a:rPr>
                        <a:t>الویت پروژه 2</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extLst>
                  <a:ext uri="{0D108BD9-81ED-4DB2-BD59-A6C34878D82A}">
                    <a16:rowId xmlns:a16="http://schemas.microsoft.com/office/drawing/2014/main" val="1562855564"/>
                  </a:ext>
                </a:extLst>
              </a:tr>
              <a:tr h="977859">
                <a:tc>
                  <a:txBody>
                    <a:bodyPr/>
                    <a:lstStyle/>
                    <a:p>
                      <a:pPr algn="ctr" rtl="1">
                        <a:lnSpc>
                          <a:spcPct val="115000"/>
                        </a:lnSpc>
                        <a:spcAft>
                          <a:spcPts val="0"/>
                        </a:spcAft>
                      </a:pPr>
                      <a:r>
                        <a:rPr lang="fa-IR" sz="1400" dirty="0">
                          <a:effectLst/>
                          <a:latin typeface="Calibri" panose="020F0502020204030204" pitchFamily="34" charset="0"/>
                          <a:ea typeface="Calibri" panose="020F0502020204030204" pitchFamily="34" charset="0"/>
                          <a:cs typeface="B Koodak" panose="00000700000000000000" pitchFamily="2" charset="-78"/>
                        </a:rPr>
                        <a:t>19</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justLow" rtl="1">
                        <a:lnSpc>
                          <a:spcPct val="115000"/>
                        </a:lnSpc>
                        <a:spcAft>
                          <a:spcPts val="0"/>
                        </a:spcAft>
                      </a:pPr>
                      <a:r>
                        <a:rPr lang="fa-IR" sz="1400" dirty="0">
                          <a:effectLst/>
                          <a:cs typeface="B Koodak" panose="00000700000000000000" pitchFamily="2" charset="-78"/>
                        </a:rPr>
                        <a:t>تاسیس 1 واحددفتر  ارتباط روستایی (</a:t>
                      </a:r>
                      <a:r>
                        <a:rPr lang="en-US" sz="1400" dirty="0">
                          <a:effectLst/>
                          <a:cs typeface="B Koodak" panose="00000700000000000000" pitchFamily="2" charset="-78"/>
                        </a:rPr>
                        <a:t>ITC</a:t>
                      </a:r>
                      <a:r>
                        <a:rPr lang="fa-IR" sz="1400" dirty="0">
                          <a:effectLst/>
                          <a:cs typeface="B Koodak" panose="00000700000000000000" pitchFamily="2" charset="-78"/>
                        </a:rPr>
                        <a:t>)</a:t>
                      </a:r>
                      <a:endParaRPr lang="en-US" sz="1400" dirty="0">
                        <a:effectLst/>
                        <a:cs typeface="B Koodak" panose="00000700000000000000" pitchFamily="2" charset="-78"/>
                      </a:endParaRPr>
                    </a:p>
                    <a:p>
                      <a:pPr algn="justLow" rtl="1">
                        <a:lnSpc>
                          <a:spcPct val="115000"/>
                        </a:lnSpc>
                        <a:spcAft>
                          <a:spcPts val="0"/>
                        </a:spcAft>
                      </a:pPr>
                      <a:r>
                        <a:rPr lang="fa-IR" sz="1400" dirty="0">
                          <a:effectLst/>
                          <a:cs typeface="B Koodak" panose="00000700000000000000" pitchFamily="2" charset="-78"/>
                        </a:rPr>
                        <a:t> </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fa-IR" sz="1400">
                          <a:effectLst/>
                          <a:cs typeface="B Koodak" panose="00000700000000000000" pitchFamily="2" charset="-78"/>
                        </a:rPr>
                        <a:t>زیرساختی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r" rtl="1">
                        <a:lnSpc>
                          <a:spcPct val="115000"/>
                        </a:lnSpc>
                        <a:spcAft>
                          <a:spcPts val="0"/>
                        </a:spcAft>
                      </a:pPr>
                      <a:r>
                        <a:rPr lang="ar-SA" sz="1400" dirty="0">
                          <a:effectLst/>
                          <a:cs typeface="B Koodak" panose="00000700000000000000" pitchFamily="2" charset="-78"/>
                        </a:rPr>
                        <a:t>تاسیس </a:t>
                      </a:r>
                      <a:r>
                        <a:rPr lang="fa-IR" sz="1400" dirty="0">
                          <a:effectLst/>
                          <a:cs typeface="B Koodak" panose="00000700000000000000" pitchFamily="2" charset="-78"/>
                        </a:rPr>
                        <a:t>1</a:t>
                      </a:r>
                      <a:r>
                        <a:rPr lang="ar-SA" sz="1400" dirty="0">
                          <a:effectLst/>
                          <a:cs typeface="B Koodak" panose="00000700000000000000" pitchFamily="2" charset="-78"/>
                        </a:rPr>
                        <a:t>  واحد دفتر</a:t>
                      </a:r>
                      <a:endParaRPr lang="en-US" sz="1400" dirty="0">
                        <a:effectLst/>
                        <a:cs typeface="B Koodak" panose="00000700000000000000" pitchFamily="2" charset="-78"/>
                      </a:endParaRPr>
                    </a:p>
                    <a:p>
                      <a:pPr algn="ctr" rtl="1">
                        <a:lnSpc>
                          <a:spcPct val="115000"/>
                        </a:lnSpc>
                        <a:spcAft>
                          <a:spcPts val="0"/>
                        </a:spcAft>
                      </a:pPr>
                      <a:r>
                        <a:rPr lang="ar-SA" sz="1400" dirty="0">
                          <a:effectLst/>
                          <a:cs typeface="B Koodak" panose="00000700000000000000" pitchFamily="2" charset="-78"/>
                        </a:rPr>
                        <a:t>ارتباط روستایی (</a:t>
                      </a:r>
                      <a:r>
                        <a:rPr lang="en-US" sz="1400" dirty="0">
                          <a:effectLst/>
                          <a:cs typeface="B Koodak" panose="00000700000000000000" pitchFamily="2" charset="-78"/>
                        </a:rPr>
                        <a:t>ICT</a:t>
                      </a:r>
                      <a:r>
                        <a:rPr lang="fa-IR" sz="1400" dirty="0">
                          <a:effectLst/>
                          <a:cs typeface="B Koodak" panose="00000700000000000000" pitchFamily="2" charset="-78"/>
                        </a:rPr>
                        <a:t>)</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fa-IR" sz="1400" dirty="0">
                          <a:effectLst/>
                          <a:cs typeface="B Koodak" panose="00000700000000000000" pitchFamily="2" charset="-78"/>
                        </a:rPr>
                        <a:t> 1200</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fa-IR" sz="1400">
                          <a:effectLst/>
                          <a:cs typeface="B Koodak" panose="00000700000000000000" pitchFamily="2" charset="-78"/>
                        </a:rPr>
                        <a:t>دوسنگان</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r" rtl="1">
                        <a:lnSpc>
                          <a:spcPct val="115000"/>
                        </a:lnSpc>
                        <a:spcAft>
                          <a:spcPts val="0"/>
                        </a:spcAft>
                      </a:pPr>
                      <a:r>
                        <a:rPr lang="ar-SA" sz="1400">
                          <a:effectLst/>
                          <a:cs typeface="B Koodak" panose="00000700000000000000" pitchFamily="2" charset="-78"/>
                        </a:rPr>
                        <a:t>اداره کل پست و مخابرات</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tc>
                <a:tc>
                  <a:txBody>
                    <a:bodyPr/>
                    <a:lstStyle/>
                    <a:p>
                      <a:pPr rtl="0">
                        <a:lnSpc>
                          <a:spcPct val="115000"/>
                        </a:lnSpc>
                        <a:spcAft>
                          <a:spcPts val="0"/>
                        </a:spcAft>
                      </a:pPr>
                      <a:r>
                        <a:rPr lang="ar-SA" sz="1400">
                          <a:effectLst/>
                          <a:cs typeface="B Koodak" panose="00000700000000000000" pitchFamily="2" charset="-78"/>
                        </a:rPr>
                        <a:t>اولویت اول</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tc>
                <a:extLst>
                  <a:ext uri="{0D108BD9-81ED-4DB2-BD59-A6C34878D82A}">
                    <a16:rowId xmlns:a16="http://schemas.microsoft.com/office/drawing/2014/main" val="2688799040"/>
                  </a:ext>
                </a:extLst>
              </a:tr>
              <a:tr h="782287">
                <a:tc>
                  <a:txBody>
                    <a:bodyPr/>
                    <a:lstStyle/>
                    <a:p>
                      <a:pPr algn="ctr" rtl="1">
                        <a:lnSpc>
                          <a:spcPct val="115000"/>
                        </a:lnSpc>
                        <a:spcAft>
                          <a:spcPts val="0"/>
                        </a:spcAft>
                      </a:pPr>
                      <a:r>
                        <a:rPr lang="fa-IR" sz="1400" dirty="0">
                          <a:effectLst/>
                          <a:latin typeface="Calibri" panose="020F0502020204030204" pitchFamily="34" charset="0"/>
                          <a:ea typeface="Calibri" panose="020F0502020204030204" pitchFamily="34" charset="0"/>
                          <a:cs typeface="B Koodak" panose="00000700000000000000" pitchFamily="2" charset="-78"/>
                        </a:rPr>
                        <a:t>20</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justLow" rtl="1">
                        <a:lnSpc>
                          <a:spcPct val="115000"/>
                        </a:lnSpc>
                        <a:spcAft>
                          <a:spcPts val="0"/>
                        </a:spcAft>
                      </a:pPr>
                      <a:r>
                        <a:rPr lang="ar-SA" sz="1400" kern="1200" dirty="0">
                          <a:solidFill>
                            <a:schemeClr val="dk1"/>
                          </a:solidFill>
                          <a:effectLst/>
                          <a:latin typeface="+mn-lt"/>
                          <a:ea typeface="+mn-ea"/>
                          <a:cs typeface="B Koodak" panose="00000700000000000000" pitchFamily="2" charset="-78"/>
                        </a:rPr>
                        <a:t>نوسازی و مقاوم سازی 997  واحد مسکن روستایی</a:t>
                      </a:r>
                      <a:endParaRPr lang="en-US" sz="1400" kern="1200" dirty="0">
                        <a:solidFill>
                          <a:schemeClr val="dk1"/>
                        </a:solidFill>
                        <a:effectLst/>
                        <a:latin typeface="+mn-lt"/>
                        <a:ea typeface="+mn-ea"/>
                        <a:cs typeface="B Koodak" panose="00000700000000000000" pitchFamily="2" charset="-78"/>
                      </a:endParaRPr>
                    </a:p>
                  </a:txBody>
                  <a:tcPr marL="62281" marR="62281" marT="0" marB="0" anchor="ctr"/>
                </a:tc>
                <a:tc>
                  <a:txBody>
                    <a:bodyPr/>
                    <a:lstStyle/>
                    <a:p>
                      <a:pPr algn="ctr" rtl="0">
                        <a:lnSpc>
                          <a:spcPct val="115000"/>
                        </a:lnSpc>
                        <a:spcAft>
                          <a:spcPts val="0"/>
                        </a:spcAft>
                      </a:pPr>
                      <a:r>
                        <a:rPr lang="ar-SA" sz="1400">
                          <a:effectLst/>
                          <a:cs typeface="B Koodak" panose="00000700000000000000" pitchFamily="2" charset="-78"/>
                        </a:rPr>
                        <a:t>سکونتگاهی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ar-SA" sz="1400">
                          <a:effectLst/>
                          <a:cs typeface="B Koodak" panose="00000700000000000000" pitchFamily="2" charset="-78"/>
                        </a:rPr>
                        <a:t>نوسازی مسکن</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fa-IR" sz="1400" dirty="0">
                          <a:effectLst/>
                          <a:cs typeface="B Koodak" panose="00000700000000000000" pitchFamily="2" charset="-78"/>
                        </a:rPr>
                        <a:t>750000 </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fa-IR" sz="1400" dirty="0">
                          <a:effectLst/>
                          <a:cs typeface="B Koodak" panose="00000700000000000000" pitchFamily="2" charset="-78"/>
                        </a:rPr>
                        <a:t>واحدهای مسکونی واجد شرایط</a:t>
                      </a:r>
                      <a:r>
                        <a:rPr lang="fa-IR" sz="1400" baseline="0" dirty="0">
                          <a:effectLst/>
                          <a:cs typeface="B Koodak" panose="00000700000000000000" pitchFamily="2" charset="-78"/>
                        </a:rPr>
                        <a:t> در تمام روستاها</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ar-SA" sz="1400">
                          <a:effectLst/>
                          <a:cs typeface="B Koodak" panose="00000700000000000000" pitchFamily="2" charset="-78"/>
                        </a:rPr>
                        <a:t>بنیاد مسکن</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rtl="0">
                        <a:lnSpc>
                          <a:spcPct val="115000"/>
                        </a:lnSpc>
                        <a:spcAft>
                          <a:spcPts val="0"/>
                        </a:spcAft>
                      </a:pPr>
                      <a:r>
                        <a:rPr lang="ar-SA" sz="1400">
                          <a:effectLst/>
                          <a:cs typeface="B Koodak" panose="00000700000000000000" pitchFamily="2" charset="-78"/>
                        </a:rPr>
                        <a:t>اولویت اول</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tc>
                <a:extLst>
                  <a:ext uri="{0D108BD9-81ED-4DB2-BD59-A6C34878D82A}">
                    <a16:rowId xmlns:a16="http://schemas.microsoft.com/office/drawing/2014/main" val="3818519699"/>
                  </a:ext>
                </a:extLst>
              </a:tr>
              <a:tr h="782287">
                <a:tc>
                  <a:txBody>
                    <a:bodyPr/>
                    <a:lstStyle/>
                    <a:p>
                      <a:pPr algn="ctr" rtl="1">
                        <a:lnSpc>
                          <a:spcPct val="115000"/>
                        </a:lnSpc>
                        <a:spcAft>
                          <a:spcPts val="0"/>
                        </a:spcAft>
                      </a:pPr>
                      <a:r>
                        <a:rPr lang="fa-IR" sz="1400" dirty="0">
                          <a:effectLst/>
                          <a:latin typeface="Calibri" panose="020F0502020204030204" pitchFamily="34" charset="0"/>
                          <a:ea typeface="Calibri" panose="020F0502020204030204" pitchFamily="34" charset="0"/>
                          <a:cs typeface="B Koodak" panose="00000700000000000000" pitchFamily="2" charset="-78"/>
                        </a:rPr>
                        <a:t>21</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justLow" rtl="1">
                        <a:lnSpc>
                          <a:spcPct val="115000"/>
                        </a:lnSpc>
                        <a:spcAft>
                          <a:spcPts val="0"/>
                        </a:spcAft>
                      </a:pPr>
                      <a:r>
                        <a:rPr lang="ar-SA" sz="1400" kern="1200" dirty="0">
                          <a:solidFill>
                            <a:schemeClr val="dk1"/>
                          </a:solidFill>
                          <a:effectLst/>
                          <a:latin typeface="+mn-lt"/>
                          <a:ea typeface="+mn-ea"/>
                          <a:cs typeface="B Koodak" panose="00000700000000000000" pitchFamily="2" charset="-78"/>
                        </a:rPr>
                        <a:t>توسعه و بهسازی شبکه راه های ارتباطی درون منظومه‌ای ( جاده بین روستایی )</a:t>
                      </a:r>
                      <a:endParaRPr lang="en-US" sz="1400" kern="1200" dirty="0">
                        <a:solidFill>
                          <a:schemeClr val="dk1"/>
                        </a:solidFill>
                        <a:effectLst/>
                        <a:latin typeface="+mn-lt"/>
                        <a:ea typeface="+mn-ea"/>
                        <a:cs typeface="B Koodak" panose="00000700000000000000" pitchFamily="2" charset="-78"/>
                      </a:endParaRPr>
                    </a:p>
                  </a:txBody>
                  <a:tcPr marL="62281" marR="62281" marT="0" marB="0" anchor="ctr"/>
                </a:tc>
                <a:tc>
                  <a:txBody>
                    <a:bodyPr/>
                    <a:lstStyle/>
                    <a:p>
                      <a:pPr algn="ctr" rtl="0">
                        <a:lnSpc>
                          <a:spcPct val="115000"/>
                        </a:lnSpc>
                        <a:spcAft>
                          <a:spcPts val="0"/>
                        </a:spcAft>
                      </a:pPr>
                      <a:r>
                        <a:rPr lang="ar-SA" sz="1400">
                          <a:effectLst/>
                          <a:cs typeface="B Koodak" panose="00000700000000000000" pitchFamily="2" charset="-78"/>
                        </a:rPr>
                        <a:t>سکونتگاهی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ar-SA" sz="1400">
                          <a:effectLst/>
                          <a:cs typeface="B Koodak" panose="00000700000000000000" pitchFamily="2" charset="-78"/>
                        </a:rPr>
                        <a:t>راه سازی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fa-IR" sz="1400" dirty="0">
                          <a:effectLst/>
                          <a:cs typeface="B Koodak" panose="00000700000000000000" pitchFamily="2" charset="-78"/>
                        </a:rPr>
                        <a:t>100000 </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fa-IR" sz="1400" dirty="0">
                          <a:effectLst/>
                          <a:cs typeface="B Koodak" panose="00000700000000000000" pitchFamily="2" charset="-78"/>
                        </a:rPr>
                        <a:t>کبودگنبد، ترکانده،، ارجین، دوسنگان، حسین آباد،  المکی، بویین،  ویک، قیاسیه، ویر، </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fa-IR" sz="1400" dirty="0">
                          <a:effectLst/>
                          <a:cs typeface="B Koodak" panose="00000700000000000000" pitchFamily="2" charset="-78"/>
                        </a:rPr>
                        <a:t>سازمان </a:t>
                      </a:r>
                      <a:r>
                        <a:rPr lang="ar-SA" sz="1400" dirty="0">
                          <a:effectLst/>
                          <a:cs typeface="B Koodak" panose="00000700000000000000" pitchFamily="2" charset="-78"/>
                        </a:rPr>
                        <a:t>حمل و نقل جاده ای</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rtl="0">
                        <a:lnSpc>
                          <a:spcPct val="115000"/>
                        </a:lnSpc>
                        <a:spcAft>
                          <a:spcPts val="0"/>
                        </a:spcAft>
                      </a:pPr>
                      <a:r>
                        <a:rPr lang="ar-SA" sz="1400">
                          <a:effectLst/>
                          <a:cs typeface="B Koodak" panose="00000700000000000000" pitchFamily="2" charset="-78"/>
                        </a:rPr>
                        <a:t>اولویت اول</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tc>
                <a:extLst>
                  <a:ext uri="{0D108BD9-81ED-4DB2-BD59-A6C34878D82A}">
                    <a16:rowId xmlns:a16="http://schemas.microsoft.com/office/drawing/2014/main" val="1099986585"/>
                  </a:ext>
                </a:extLst>
              </a:tr>
              <a:tr h="586715">
                <a:tc>
                  <a:txBody>
                    <a:bodyPr/>
                    <a:lstStyle/>
                    <a:p>
                      <a:pPr algn="ctr" rtl="1">
                        <a:lnSpc>
                          <a:spcPct val="115000"/>
                        </a:lnSpc>
                        <a:spcAft>
                          <a:spcPts val="0"/>
                        </a:spcAft>
                      </a:pPr>
                      <a:r>
                        <a:rPr lang="fa-IR" sz="1400" dirty="0">
                          <a:effectLst/>
                          <a:latin typeface="Calibri" panose="020F0502020204030204" pitchFamily="34" charset="0"/>
                          <a:ea typeface="Calibri" panose="020F0502020204030204" pitchFamily="34" charset="0"/>
                          <a:cs typeface="B Koodak" panose="00000700000000000000" pitchFamily="2" charset="-78"/>
                        </a:rPr>
                        <a:t>22</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justLow" rtl="1">
                        <a:lnSpc>
                          <a:spcPct val="115000"/>
                        </a:lnSpc>
                        <a:spcAft>
                          <a:spcPts val="0"/>
                        </a:spcAft>
                      </a:pPr>
                      <a:r>
                        <a:rPr lang="fa-IR" sz="1400" dirty="0">
                          <a:effectLst/>
                          <a:cs typeface="B Koodak" panose="00000700000000000000" pitchFamily="2" charset="-78"/>
                        </a:rPr>
                        <a:t>تکمیل اجرای طرح هادی</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fa-IR" sz="1400">
                          <a:effectLst/>
                          <a:cs typeface="B Koodak" panose="00000700000000000000" pitchFamily="2" charset="-78"/>
                        </a:rPr>
                        <a:t>سکونتگاهی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fa-IR" sz="1400">
                          <a:effectLst/>
                          <a:cs typeface="B Koodak" panose="00000700000000000000" pitchFamily="2" charset="-78"/>
                        </a:rPr>
                        <a:t>بهسازی بافت کالبدی روستایی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fa-IR" sz="1400" dirty="0">
                          <a:effectLst/>
                          <a:cs typeface="B Koodak" panose="00000700000000000000" pitchFamily="2" charset="-78"/>
                        </a:rPr>
                        <a:t>20000 </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fa-IR" sz="1400">
                          <a:effectLst/>
                          <a:cs typeface="B Koodak" panose="00000700000000000000" pitchFamily="2" charset="-78"/>
                        </a:rPr>
                        <a:t>حسین آباد، المکی، بویین، دوسنگان، سنبل آباد، طهماسب آباد، کبودگنبد، والایش، اولنگ، چپدره، </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fa-IR" sz="1400" dirty="0">
                          <a:effectLst/>
                          <a:cs typeface="B Koodak" panose="00000700000000000000" pitchFamily="2" charset="-78"/>
                        </a:rPr>
                        <a:t>بنیاد مسکن</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fa-IR" sz="1400">
                          <a:effectLst/>
                          <a:cs typeface="B Koodak" panose="00000700000000000000" pitchFamily="2" charset="-78"/>
                        </a:rPr>
                        <a:t>الویت اول</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extLst>
                  <a:ext uri="{0D108BD9-81ED-4DB2-BD59-A6C34878D82A}">
                    <a16:rowId xmlns:a16="http://schemas.microsoft.com/office/drawing/2014/main" val="645080252"/>
                  </a:ext>
                </a:extLst>
              </a:tr>
              <a:tr h="586715">
                <a:tc>
                  <a:txBody>
                    <a:bodyPr/>
                    <a:lstStyle/>
                    <a:p>
                      <a:pPr algn="ctr" rtl="1">
                        <a:lnSpc>
                          <a:spcPct val="115000"/>
                        </a:lnSpc>
                        <a:spcAft>
                          <a:spcPts val="0"/>
                        </a:spcAft>
                      </a:pPr>
                      <a:r>
                        <a:rPr lang="fa-IR" sz="1400" dirty="0">
                          <a:effectLst/>
                          <a:latin typeface="Calibri" panose="020F0502020204030204" pitchFamily="34" charset="0"/>
                          <a:ea typeface="Calibri" panose="020F0502020204030204" pitchFamily="34" charset="0"/>
                          <a:cs typeface="B Koodak" panose="00000700000000000000" pitchFamily="2" charset="-78"/>
                        </a:rPr>
                        <a:t>23</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justLow" rtl="1">
                        <a:lnSpc>
                          <a:spcPct val="115000"/>
                        </a:lnSpc>
                        <a:spcAft>
                          <a:spcPts val="0"/>
                        </a:spcAft>
                      </a:pPr>
                      <a:r>
                        <a:rPr lang="fa-IR" sz="1400" dirty="0">
                          <a:effectLst/>
                          <a:cs typeface="B Koodak" panose="00000700000000000000" pitchFamily="2" charset="-78"/>
                        </a:rPr>
                        <a:t>اجرای طرح های آبخیزداری جهت مدیریت آب های سطحی</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fa-IR" sz="1400">
                          <a:effectLst/>
                          <a:cs typeface="B Koodak" panose="00000700000000000000" pitchFamily="2" charset="-78"/>
                        </a:rPr>
                        <a:t>محیطی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fa-IR" sz="1400">
                          <a:effectLst/>
                          <a:cs typeface="B Koodak" panose="00000700000000000000" pitchFamily="2" charset="-78"/>
                        </a:rPr>
                        <a:t>عملیات آبخیزداری</a:t>
                      </a:r>
                      <a:endParaRPr lang="en-US" sz="140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fa-IR" sz="1400" dirty="0">
                          <a:effectLst/>
                          <a:cs typeface="B Koodak" panose="00000700000000000000" pitchFamily="2" charset="-78"/>
                        </a:rPr>
                        <a:t> </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fa-IR" sz="1400" dirty="0">
                          <a:effectLst/>
                          <a:cs typeface="B Koodak" panose="00000700000000000000" pitchFamily="2" charset="-78"/>
                        </a:rPr>
                        <a:t>چپدره، طهماسب آباد، ویک، ویر</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fa-IR" sz="1400" dirty="0">
                          <a:effectLst/>
                          <a:cs typeface="B Koodak" panose="00000700000000000000" pitchFamily="2" charset="-78"/>
                        </a:rPr>
                        <a:t>منابع طبیعی و آب منطقه ای</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tc>
                  <a:txBody>
                    <a:bodyPr/>
                    <a:lstStyle/>
                    <a:p>
                      <a:pPr algn="ctr" rtl="1">
                        <a:lnSpc>
                          <a:spcPct val="115000"/>
                        </a:lnSpc>
                        <a:spcAft>
                          <a:spcPts val="0"/>
                        </a:spcAft>
                      </a:pPr>
                      <a:r>
                        <a:rPr lang="fa-IR" sz="1400" dirty="0">
                          <a:effectLst/>
                          <a:cs typeface="B Koodak" panose="00000700000000000000" pitchFamily="2" charset="-78"/>
                        </a:rPr>
                        <a:t>اولویت اول</a:t>
                      </a:r>
                      <a:endParaRPr lang="en-US" sz="1400" dirty="0">
                        <a:effectLst/>
                        <a:latin typeface="Calibri" panose="020F0502020204030204" pitchFamily="34" charset="0"/>
                        <a:ea typeface="Calibri" panose="020F0502020204030204" pitchFamily="34" charset="0"/>
                        <a:cs typeface="B Koodak" panose="00000700000000000000" pitchFamily="2" charset="-78"/>
                      </a:endParaRPr>
                    </a:p>
                  </a:txBody>
                  <a:tcPr marL="62281" marR="62281" marT="0" marB="0" anchor="ctr"/>
                </a:tc>
                <a:extLst>
                  <a:ext uri="{0D108BD9-81ED-4DB2-BD59-A6C34878D82A}">
                    <a16:rowId xmlns:a16="http://schemas.microsoft.com/office/drawing/2014/main" val="2788016171"/>
                  </a:ext>
                </a:extLst>
              </a:tr>
            </a:tbl>
          </a:graphicData>
        </a:graphic>
      </p:graphicFrame>
    </p:spTree>
    <p:extLst>
      <p:ext uri="{BB962C8B-B14F-4D97-AF65-F5344CB8AC3E}">
        <p14:creationId xmlns:p14="http://schemas.microsoft.com/office/powerpoint/2010/main" val="4196126782"/>
      </p:ext>
    </p:extLst>
  </p:cSld>
  <p:clrMapOvr>
    <a:masterClrMapping/>
  </p:clrMapOvr>
  <p:transition spd="slow">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685800"/>
          </a:xfrm>
        </p:spPr>
        <p:txBody>
          <a:bodyPr>
            <a:normAutofit/>
          </a:bodyPr>
          <a:lstStyle/>
          <a:p>
            <a:pPr algn="r" rtl="1"/>
            <a:r>
              <a:rPr lang="fa-IR" dirty="0">
                <a:cs typeface="B Koodak" panose="00000700000000000000" pitchFamily="2" charset="-78"/>
              </a:rPr>
              <a:t>13-نحوه نظارت، اجرا و بازنگری سند</a:t>
            </a:r>
            <a:endParaRPr lang="en-US" dirty="0">
              <a:cs typeface="B Koodak" panose="00000700000000000000" pitchFamily="2" charset="-78"/>
            </a:endParaRPr>
          </a:p>
        </p:txBody>
      </p:sp>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Content Placeholder 5" descr="Screen Clipping"/>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905000" y="1600200"/>
            <a:ext cx="5495007" cy="4619217"/>
          </a:xfrm>
        </p:spPr>
      </p:pic>
    </p:spTree>
    <p:extLst>
      <p:ext uri="{BB962C8B-B14F-4D97-AF65-F5344CB8AC3E}">
        <p14:creationId xmlns:p14="http://schemas.microsoft.com/office/powerpoint/2010/main" val="420344590"/>
      </p:ext>
    </p:extLst>
  </p:cSld>
  <p:clrMapOvr>
    <a:masterClrMapping/>
  </p:clrMapOvr>
  <p:transition spd="slow">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685800"/>
          </a:xfrm>
        </p:spPr>
        <p:txBody>
          <a:bodyPr>
            <a:normAutofit/>
          </a:bodyPr>
          <a:lstStyle/>
          <a:p>
            <a:pPr algn="r" rtl="1"/>
            <a:r>
              <a:rPr lang="fa-IR" dirty="0">
                <a:cs typeface="B Koodak" panose="00000700000000000000" pitchFamily="2" charset="-78"/>
              </a:rPr>
              <a:t>14-ساختار و سازمان فضائی هدف</a:t>
            </a:r>
            <a:endParaRPr lang="en-US" dirty="0">
              <a:cs typeface="B Koodak" panose="00000700000000000000" pitchFamily="2" charset="-78"/>
            </a:endParaRPr>
          </a:p>
        </p:txBody>
      </p:sp>
      <p:cxnSp>
        <p:nvCxnSpPr>
          <p:cNvPr id="5" name="Straight Connector 4"/>
          <p:cNvCxnSpPr/>
          <p:nvPr/>
        </p:nvCxnSpPr>
        <p:spPr>
          <a:xfrm flipH="1">
            <a:off x="629689" y="1219200"/>
            <a:ext cx="8111144"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7"/>
          <p:cNvSpPr>
            <a:spLocks noGrp="1"/>
          </p:cNvSpPr>
          <p:nvPr>
            <p:ph idx="1"/>
          </p:nvPr>
        </p:nvSpPr>
        <p:spPr>
          <a:xfrm>
            <a:off x="511233" y="1371600"/>
            <a:ext cx="8229600" cy="4800600"/>
          </a:xfrm>
        </p:spPr>
        <p:txBody>
          <a:bodyPr>
            <a:noAutofit/>
          </a:bodyPr>
          <a:lstStyle/>
          <a:p>
            <a:pPr algn="r" rtl="1"/>
            <a:r>
              <a:rPr lang="fa-IR" sz="2400" dirty="0">
                <a:cs typeface="B Nazanin" panose="00000400000000000000" pitchFamily="2" charset="-78"/>
              </a:rPr>
              <a:t>سطوح عملکردی:</a:t>
            </a:r>
          </a:p>
          <a:p>
            <a:pPr indent="-457200" algn="r" rtl="1">
              <a:buFont typeface="Wingdings" panose="05000000000000000000" pitchFamily="2" charset="2"/>
              <a:buChar char="ü"/>
            </a:pPr>
            <a:r>
              <a:rPr lang="fa-IR" sz="2400" dirty="0">
                <a:cs typeface="B Nazanin" panose="00000400000000000000" pitchFamily="2" charset="-78"/>
              </a:rPr>
              <a:t>سطح اول: شهرستان سلطانیه</a:t>
            </a:r>
          </a:p>
          <a:p>
            <a:pPr indent="-457200" algn="r" rtl="1">
              <a:buFont typeface="Wingdings" panose="05000000000000000000" pitchFamily="2" charset="2"/>
              <a:buChar char="ü"/>
            </a:pPr>
            <a:r>
              <a:rPr lang="fa-IR" sz="2400" dirty="0">
                <a:cs typeface="B Nazanin" panose="00000400000000000000" pitchFamily="2" charset="-78"/>
              </a:rPr>
              <a:t>سطح دوم: بخش مرکزی و بخش باغ حلی</a:t>
            </a:r>
          </a:p>
          <a:p>
            <a:pPr indent="-457200" algn="r" rtl="1">
              <a:buFont typeface="Wingdings" panose="05000000000000000000" pitchFamily="2" charset="2"/>
              <a:buChar char="ü"/>
            </a:pPr>
            <a:r>
              <a:rPr lang="fa-IR" sz="2400" dirty="0">
                <a:cs typeface="B Nazanin" panose="00000400000000000000" pitchFamily="2" charset="-78"/>
              </a:rPr>
              <a:t>سطح سوم : پنج سطح شامل: </a:t>
            </a:r>
          </a:p>
          <a:p>
            <a:pPr lvl="5" indent="-457200" algn="r" rtl="1">
              <a:buFont typeface="Wingdings" panose="05000000000000000000" pitchFamily="2" charset="2"/>
              <a:buChar char="§"/>
            </a:pPr>
            <a:r>
              <a:rPr lang="fa-IR" sz="2400" dirty="0">
                <a:cs typeface="B Nazanin" panose="00000400000000000000" pitchFamily="2" charset="-78"/>
              </a:rPr>
              <a:t>ویر</a:t>
            </a:r>
          </a:p>
          <a:p>
            <a:pPr lvl="5" indent="-457200" algn="r" rtl="1">
              <a:buFont typeface="Wingdings" panose="05000000000000000000" pitchFamily="2" charset="2"/>
              <a:buChar char="§"/>
            </a:pPr>
            <a:r>
              <a:rPr lang="fa-IR" sz="2400" dirty="0">
                <a:cs typeface="B Nazanin" panose="00000400000000000000" pitchFamily="2" charset="-78"/>
              </a:rPr>
              <a:t>سلطانیه</a:t>
            </a:r>
          </a:p>
          <a:p>
            <a:pPr lvl="5" indent="-457200" algn="r" rtl="1">
              <a:buFont typeface="Wingdings" panose="05000000000000000000" pitchFamily="2" charset="2"/>
              <a:buChar char="§"/>
            </a:pPr>
            <a:r>
              <a:rPr lang="fa-IR" sz="2400" dirty="0">
                <a:cs typeface="B Nazanin" panose="00000400000000000000" pitchFamily="2" charset="-78"/>
              </a:rPr>
              <a:t>سنبل آباد</a:t>
            </a:r>
          </a:p>
          <a:p>
            <a:pPr lvl="5" indent="-457200" algn="r" rtl="1">
              <a:buFont typeface="Wingdings" panose="05000000000000000000" pitchFamily="2" charset="2"/>
              <a:buChar char="§"/>
            </a:pPr>
            <a:r>
              <a:rPr lang="fa-IR" sz="2400" dirty="0">
                <a:cs typeface="B Nazanin" panose="00000400000000000000" pitchFamily="2" charset="-78"/>
              </a:rPr>
              <a:t>قره بلاغ</a:t>
            </a:r>
          </a:p>
          <a:p>
            <a:pPr lvl="5" indent="-457200" algn="r" rtl="1">
              <a:buFont typeface="Wingdings" panose="05000000000000000000" pitchFamily="2" charset="2"/>
              <a:buChar char="§"/>
            </a:pPr>
            <a:r>
              <a:rPr lang="fa-IR" sz="2400" dirty="0">
                <a:cs typeface="B Nazanin" panose="00000400000000000000" pitchFamily="2" charset="-78"/>
              </a:rPr>
              <a:t>گوزلدره</a:t>
            </a:r>
            <a:endParaRPr lang="en-US" sz="2400" dirty="0">
              <a:cs typeface="B Nazanin" panose="00000400000000000000" pitchFamily="2" charset="-78"/>
            </a:endParaRPr>
          </a:p>
        </p:txBody>
      </p:sp>
    </p:spTree>
    <p:extLst>
      <p:ext uri="{BB962C8B-B14F-4D97-AF65-F5344CB8AC3E}">
        <p14:creationId xmlns:p14="http://schemas.microsoft.com/office/powerpoint/2010/main" val="1805370614"/>
      </p:ext>
    </p:extLst>
  </p:cSld>
  <p:clrMapOvr>
    <a:masterClrMapping/>
  </p:clrMapOvr>
  <p:transition spd="slow">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2" cstate="email">
            <a:extLst>
              <a:ext uri="{28A0092B-C50C-407E-A947-70E740481C1C}">
                <a14:useLocalDpi xmlns:a14="http://schemas.microsoft.com/office/drawing/2010/main" val="0"/>
              </a:ext>
            </a:extLst>
          </a:blip>
          <a:srcRect/>
          <a:stretch/>
        </p:blipFill>
        <p:spPr>
          <a:xfrm>
            <a:off x="304800" y="609600"/>
            <a:ext cx="8645013" cy="6090805"/>
          </a:xfrm>
        </p:spPr>
      </p:pic>
    </p:spTree>
    <p:extLst>
      <p:ext uri="{BB962C8B-B14F-4D97-AF65-F5344CB8AC3E}">
        <p14:creationId xmlns:p14="http://schemas.microsoft.com/office/powerpoint/2010/main" val="1529824704"/>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a:off x="1435100" y="1071563"/>
            <a:ext cx="7499350" cy="642937"/>
          </a:xfrm>
        </p:spPr>
        <p:txBody>
          <a:bodyPr vert="horz" wrap="square" lIns="91440" tIns="45720" rIns="91440" bIns="45720" numCol="1" anchorCtr="0" compatLnSpc="1">
            <a:prstTxWarp prst="textNoShape">
              <a:avLst/>
            </a:prstTxWarp>
            <a:normAutofit fontScale="90000"/>
          </a:bodyPr>
          <a:lstStyle/>
          <a:p>
            <a:pPr marL="342900" indent="-342900" algn="ctr">
              <a:defRPr/>
            </a:pPr>
            <a:r>
              <a:rPr lang="ar-SA" sz="2800" dirty="0">
                <a:effectLst/>
                <a:cs typeface="B Traffic" pitchFamily="2" charset="-78"/>
              </a:rPr>
              <a:t>ساختار کلی نظارت</a:t>
            </a:r>
            <a:r>
              <a:rPr lang="fa-IR" sz="2800" dirty="0">
                <a:effectLst/>
                <a:cs typeface="B Traffic" pitchFamily="2" charset="-78"/>
              </a:rPr>
              <a:t> بر مطالعات و اسناد برنامه و طرح توسعه</a:t>
            </a:r>
            <a:endParaRPr lang="en-US" sz="2800" dirty="0">
              <a:effectLst/>
              <a:cs typeface="B Traffic" pitchFamily="2" charset="-78"/>
            </a:endParaRPr>
          </a:p>
        </p:txBody>
      </p:sp>
      <p:pic>
        <p:nvPicPr>
          <p:cNvPr id="12291" name="Picture 1"/>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43000" y="142875"/>
            <a:ext cx="798513"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2"/>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202613" y="142875"/>
            <a:ext cx="798512"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Content Placeholder 6" descr="Capture10.PNG"/>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914400" y="1624013"/>
            <a:ext cx="7651750" cy="5032912"/>
          </a:xfrm>
        </p:spPr>
      </p:pic>
    </p:spTree>
    <p:extLst>
      <p:ext uri="{BB962C8B-B14F-4D97-AF65-F5344CB8AC3E}">
        <p14:creationId xmlns:p14="http://schemas.microsoft.com/office/powerpoint/2010/main" val="4069239732"/>
      </p:ext>
    </p:extLst>
  </p:cSld>
  <p:clrMapOvr>
    <a:masterClrMapping/>
  </p:clrMapOvr>
  <p:transition spd="slow">
    <p:fad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891D54-EAC1-489B-AF6B-C3F34E5FC3C2}"/>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2" y="0"/>
            <a:ext cx="9144001" cy="6858000"/>
          </a:xfrm>
          <a:prstGeom prst="rect">
            <a:avLst/>
          </a:prstGeom>
        </p:spPr>
      </p:pic>
      <p:sp>
        <p:nvSpPr>
          <p:cNvPr id="3" name="Rounded Rectangle 7">
            <a:extLst>
              <a:ext uri="{FF2B5EF4-FFF2-40B4-BE49-F238E27FC236}">
                <a16:creationId xmlns:a16="http://schemas.microsoft.com/office/drawing/2014/main" id="{5D5BBFE6-A59B-4A54-827B-CDB9E465D230}"/>
              </a:ext>
            </a:extLst>
          </p:cNvPr>
          <p:cNvSpPr/>
          <p:nvPr/>
        </p:nvSpPr>
        <p:spPr>
          <a:xfrm>
            <a:off x="533400" y="5334000"/>
            <a:ext cx="2286000" cy="109885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sz="2400" dirty="0">
                <a:solidFill>
                  <a:schemeClr val="tx1"/>
                </a:solidFill>
                <a:cs typeface="B Homa" panose="00000400000000000000" pitchFamily="2" charset="-78"/>
              </a:rPr>
              <a:t>با سپاس از حضار محترم</a:t>
            </a:r>
            <a:endParaRPr lang="en-US" sz="2400" dirty="0">
              <a:solidFill>
                <a:schemeClr val="tx1"/>
              </a:solidFill>
            </a:endParaRPr>
          </a:p>
        </p:txBody>
      </p:sp>
      <p:pic>
        <p:nvPicPr>
          <p:cNvPr id="9" name="Picture 8">
            <a:extLst>
              <a:ext uri="{FF2B5EF4-FFF2-40B4-BE49-F238E27FC236}">
                <a16:creationId xmlns:a16="http://schemas.microsoft.com/office/drawing/2014/main" id="{9BA69E04-5B85-432A-9AFB-CBB33A2916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228600"/>
            <a:ext cx="5425965" cy="30656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198325622"/>
      </p:ext>
    </p:extLst>
  </p:cSld>
  <p:clrMapOvr>
    <a:masterClrMapping/>
  </p:clrMapOvr>
  <p:transition spd="slow">
    <p:fade/>
  </p:transition>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DVSECTIONID" val="6QLnjpDmemWvdkPv8CNhLB"/>
</p:tagLst>
</file>

<file path=ppt/tags/tag6.xml><?xml version="1.0" encoding="utf-8"?>
<p:tagLst xmlns:a="http://schemas.openxmlformats.org/drawingml/2006/main" xmlns:r="http://schemas.openxmlformats.org/officeDocument/2006/relationships" xmlns:p="http://schemas.openxmlformats.org/presentationml/2006/main">
  <p:tag name="DVSHAPEID" val="K4nqtrpMJHznzW6iQWuGbY"/>
</p:tagLst>
</file>

<file path=ppt/theme/theme1.xml><?xml version="1.0" encoding="utf-8"?>
<a:theme xmlns:a="http://schemas.openxmlformats.org/drawingml/2006/main" name="Project Status Repo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00">
  <a:themeElements>
    <a:clrScheme name="Office Theme 2">
      <a:dk1>
        <a:srgbClr val="000000"/>
      </a:dk1>
      <a:lt1>
        <a:srgbClr val="99CC33"/>
      </a:lt1>
      <a:dk2>
        <a:srgbClr val="000000"/>
      </a:dk2>
      <a:lt2>
        <a:srgbClr val="CCCCCC"/>
      </a:lt2>
      <a:accent1>
        <a:srgbClr val="646600"/>
      </a:accent1>
      <a:accent2>
        <a:srgbClr val="00660C"/>
      </a:accent2>
      <a:accent3>
        <a:srgbClr val="CAE2AD"/>
      </a:accent3>
      <a:accent4>
        <a:srgbClr val="000000"/>
      </a:accent4>
      <a:accent5>
        <a:srgbClr val="B8B8AA"/>
      </a:accent5>
      <a:accent6>
        <a:srgbClr val="005C0A"/>
      </a:accent6>
      <a:hlink>
        <a:srgbClr val="365200"/>
      </a:hlink>
      <a:folHlink>
        <a:srgbClr val="104052"/>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ffice Theme 1">
        <a:dk1>
          <a:srgbClr val="000000"/>
        </a:dk1>
        <a:lt1>
          <a:srgbClr val="99CC33"/>
        </a:lt1>
        <a:dk2>
          <a:srgbClr val="000000"/>
        </a:dk2>
        <a:lt2>
          <a:srgbClr val="CCCCCC"/>
        </a:lt2>
        <a:accent1>
          <a:srgbClr val="558000"/>
        </a:accent1>
        <a:accent2>
          <a:srgbClr val="4B6614"/>
        </a:accent2>
        <a:accent3>
          <a:srgbClr val="CAE2AD"/>
        </a:accent3>
        <a:accent4>
          <a:srgbClr val="000000"/>
        </a:accent4>
        <a:accent5>
          <a:srgbClr val="B4C0AA"/>
        </a:accent5>
        <a:accent6>
          <a:srgbClr val="435C11"/>
        </a:accent6>
        <a:hlink>
          <a:srgbClr val="3C5900"/>
        </a:hlink>
        <a:folHlink>
          <a:srgbClr val="384C0F"/>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99CC33"/>
        </a:lt1>
        <a:dk2>
          <a:srgbClr val="000000"/>
        </a:dk2>
        <a:lt2>
          <a:srgbClr val="CCCCCC"/>
        </a:lt2>
        <a:accent1>
          <a:srgbClr val="646600"/>
        </a:accent1>
        <a:accent2>
          <a:srgbClr val="00660C"/>
        </a:accent2>
        <a:accent3>
          <a:srgbClr val="CAE2AD"/>
        </a:accent3>
        <a:accent4>
          <a:srgbClr val="000000"/>
        </a:accent4>
        <a:accent5>
          <a:srgbClr val="B8B8AA"/>
        </a:accent5>
        <a:accent6>
          <a:srgbClr val="005C0A"/>
        </a:accent6>
        <a:hlink>
          <a:srgbClr val="365200"/>
        </a:hlink>
        <a:folHlink>
          <a:srgbClr val="10405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99CC33"/>
        </a:lt1>
        <a:dk2>
          <a:srgbClr val="000000"/>
        </a:dk2>
        <a:lt2>
          <a:srgbClr val="CCCCCC"/>
        </a:lt2>
        <a:accent1>
          <a:srgbClr val="803D39"/>
        </a:accent1>
        <a:accent2>
          <a:srgbClr val="3C5210"/>
        </a:accent2>
        <a:accent3>
          <a:srgbClr val="CAE2AD"/>
        </a:accent3>
        <a:accent4>
          <a:srgbClr val="000000"/>
        </a:accent4>
        <a:accent5>
          <a:srgbClr val="C0AFAE"/>
        </a:accent5>
        <a:accent6>
          <a:srgbClr val="35490D"/>
        </a:accent6>
        <a:hlink>
          <a:srgbClr val="5E265C"/>
        </a:hlink>
        <a:folHlink>
          <a:srgbClr val="3629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99CC33"/>
        </a:lt1>
        <a:dk2>
          <a:srgbClr val="000000"/>
        </a:dk2>
        <a:lt2>
          <a:srgbClr val="CCCCCC"/>
        </a:lt2>
        <a:accent1>
          <a:srgbClr val="664B1F"/>
        </a:accent1>
        <a:accent2>
          <a:srgbClr val="66334D"/>
        </a:accent2>
        <a:accent3>
          <a:srgbClr val="CAE2AD"/>
        </a:accent3>
        <a:accent4>
          <a:srgbClr val="000000"/>
        </a:accent4>
        <a:accent5>
          <a:srgbClr val="B8B1AB"/>
        </a:accent5>
        <a:accent6>
          <a:srgbClr val="5C2D45"/>
        </a:accent6>
        <a:hlink>
          <a:srgbClr val="2B3B57"/>
        </a:hlink>
        <a:folHlink>
          <a:srgbClr val="2F45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CCCCCC"/>
        </a:lt2>
        <a:accent1>
          <a:srgbClr val="558000"/>
        </a:accent1>
        <a:accent2>
          <a:srgbClr val="4B6614"/>
        </a:accent2>
        <a:accent3>
          <a:srgbClr val="FFFFFF"/>
        </a:accent3>
        <a:accent4>
          <a:srgbClr val="000000"/>
        </a:accent4>
        <a:accent5>
          <a:srgbClr val="B4C0AA"/>
        </a:accent5>
        <a:accent6>
          <a:srgbClr val="435C11"/>
        </a:accent6>
        <a:hlink>
          <a:srgbClr val="3C5900"/>
        </a:hlink>
        <a:folHlink>
          <a:srgbClr val="384C0F"/>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CCCCCC"/>
        </a:lt2>
        <a:accent1>
          <a:srgbClr val="646600"/>
        </a:accent1>
        <a:accent2>
          <a:srgbClr val="00660C"/>
        </a:accent2>
        <a:accent3>
          <a:srgbClr val="FFFFFF"/>
        </a:accent3>
        <a:accent4>
          <a:srgbClr val="000000"/>
        </a:accent4>
        <a:accent5>
          <a:srgbClr val="B8B8AA"/>
        </a:accent5>
        <a:accent6>
          <a:srgbClr val="005C0A"/>
        </a:accent6>
        <a:hlink>
          <a:srgbClr val="365200"/>
        </a:hlink>
        <a:folHlink>
          <a:srgbClr val="104052"/>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CCCCCC"/>
        </a:lt2>
        <a:accent1>
          <a:srgbClr val="803D39"/>
        </a:accent1>
        <a:accent2>
          <a:srgbClr val="3C5210"/>
        </a:accent2>
        <a:accent3>
          <a:srgbClr val="FFFFFF"/>
        </a:accent3>
        <a:accent4>
          <a:srgbClr val="000000"/>
        </a:accent4>
        <a:accent5>
          <a:srgbClr val="C0AFAE"/>
        </a:accent5>
        <a:accent6>
          <a:srgbClr val="35490D"/>
        </a:accent6>
        <a:hlink>
          <a:srgbClr val="5E265C"/>
        </a:hlink>
        <a:folHlink>
          <a:srgbClr val="362966"/>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CCCCCC"/>
        </a:lt2>
        <a:accent1>
          <a:srgbClr val="664B1F"/>
        </a:accent1>
        <a:accent2>
          <a:srgbClr val="66334D"/>
        </a:accent2>
        <a:accent3>
          <a:srgbClr val="FFFFFF"/>
        </a:accent3>
        <a:accent4>
          <a:srgbClr val="000000"/>
        </a:accent4>
        <a:accent5>
          <a:srgbClr val="B8B1AB"/>
        </a:accent5>
        <a:accent6>
          <a:srgbClr val="5C2D45"/>
        </a:accent6>
        <a:hlink>
          <a:srgbClr val="2B3B57"/>
        </a:hlink>
        <a:folHlink>
          <a:srgbClr val="2F45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3501ADB-0687-4C08-ACC7-50606E2335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Project status report presentation</Template>
  <TotalTime>0</TotalTime>
  <Words>7361</Words>
  <Application>Microsoft Office PowerPoint</Application>
  <PresentationFormat>On-screen Show (4:3)</PresentationFormat>
  <Paragraphs>1554</Paragraphs>
  <Slides>90</Slides>
  <Notes>1</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90</vt:i4>
      </vt:variant>
    </vt:vector>
  </HeadingPairs>
  <TitlesOfParts>
    <vt:vector size="105" baseType="lpstr">
      <vt:lpstr>Georgia</vt:lpstr>
      <vt:lpstr>Calibri</vt:lpstr>
      <vt:lpstr>Times New Roman</vt:lpstr>
      <vt:lpstr>Wingdings</vt:lpstr>
      <vt:lpstr>Courier New</vt:lpstr>
      <vt:lpstr>Arial</vt:lpstr>
      <vt:lpstr>Wingdings 2</vt:lpstr>
      <vt:lpstr>B Titr</vt:lpstr>
      <vt:lpstr>Times New Roman Bold</vt:lpstr>
      <vt:lpstr>B Koodak</vt:lpstr>
      <vt:lpstr>IranNastaliq</vt:lpstr>
      <vt:lpstr>B Lotus</vt:lpstr>
      <vt:lpstr>B Mitra</vt:lpstr>
      <vt:lpstr>Project Status Report</vt:lpstr>
      <vt:lpstr>900</vt:lpstr>
      <vt:lpstr>PowerPoint Presentation</vt:lpstr>
      <vt:lpstr>برنامه توسعه اقتصادی، اشتغالزایی و طرح توسعه پایدار منظومه های روستایی شهرستان سلطانیه   (مرکزی) سند توسعه شهرستان   مهندسین مشاور سبزسامانه سبلان  مهر ماه 99 </vt:lpstr>
      <vt:lpstr>«با حفظ روحيه ي تعاون و تعهد در جامعه، مي توان كشور را از آسيب مصون داشت.»  امام خميني قدس سره الشریف</vt:lpstr>
      <vt:lpstr>مفاهیم و الزامات قانونی</vt:lpstr>
      <vt:lpstr>فرازهایی از سیاست‌های کلی اقتصاد مقاومتی(ابلاغ شده توسط مقام معظم رهبری)</vt:lpstr>
      <vt:lpstr>فرازهایی از سیاست‌های کلی اقتصاد مقاومتی(ابلاغ شده توسط مقام معظم رهبری)</vt:lpstr>
      <vt:lpstr>چارچوب قانونی طرح توسعه پایدار منظومه های روستایی</vt:lpstr>
      <vt:lpstr>خاستگاه ”برنامه توسعه اقتصادی و اشتغالزائی روستائی“</vt:lpstr>
      <vt:lpstr>ساختار کلی نظارت بر مطالعات و اسناد برنامه و طرح توسعه</vt:lpstr>
      <vt:lpstr>فرآیند انجام کار توسط مشاور</vt:lpstr>
      <vt:lpstr>فرآیند انجام کار توسط مشاور</vt:lpstr>
      <vt:lpstr>فرآیند انجام کار توسط مشاور</vt:lpstr>
      <vt:lpstr>فرآیند انجام کار توسط مشاور</vt:lpstr>
      <vt:lpstr>نمونه پرسشنامه های تکمیل شده در جلسات مشارکتی با مدیریت وجامعه محلی </vt:lpstr>
      <vt:lpstr>نمونه تصاویر برگزاری کارگاههای مشارکتی با دهیاران، شوراها، پیشروان و معتمدین محلی</vt:lpstr>
      <vt:lpstr>صورتجلسه برگزاری نشست با دستگاههای اجرایی شهرستان</vt:lpstr>
      <vt:lpstr>صورتجلسه برگزاری نشست با جهاد کشاورزی و آموزش و پرورش</vt:lpstr>
      <vt:lpstr>اظهار نظر دستگاههای اجرایی شهرستان سلطانیه</vt:lpstr>
      <vt:lpstr>PowerPoint Presentation</vt:lpstr>
      <vt:lpstr>PowerPoint Presentation</vt:lpstr>
      <vt:lpstr>PowerPoint Presentation</vt:lpstr>
      <vt:lpstr>منظومه مرکزی</vt:lpstr>
      <vt:lpstr>PowerPoint Presentation</vt:lpstr>
      <vt:lpstr>2-ویژگی های ساختاری و عملکردی نظام محیطی</vt:lpstr>
      <vt:lpstr>2-ادامه ویژگی های ساختاری و عملکردی نظام محیطی</vt:lpstr>
      <vt:lpstr>2-ادامه ویژگی های ساختاری و عملکردی نظام محیطی</vt:lpstr>
      <vt:lpstr>PowerPoint Presentation</vt:lpstr>
      <vt:lpstr>3-ویژگی های اجتماعی و فرهنگی منظومه</vt:lpstr>
      <vt:lpstr>PowerPoint Presentation</vt:lpstr>
      <vt:lpstr>مقایسه نرخ سواد جمعیت روستایی بر اساس شهرستان و به تفکیک جنس در سال 1395</vt:lpstr>
      <vt:lpstr>مقایسه بعد خانوار سواد جمعیت  بر اساس شهرستان و به تفکیک جنس در سال 1395</vt:lpstr>
      <vt:lpstr>مقایسه نسبت جنسی سواد جمعیت  بر اساس شهرستان و به تفکیک جنس در سال 1395</vt:lpstr>
      <vt:lpstr>مقایسه نرخ رشد جمعیت  بر اساس شهرستان و به تفکیک جنس در مقطع 95-1390</vt:lpstr>
      <vt:lpstr>مقایسه نرخ اشتغال بر اساس شهرستان و به تفکیک جنس در مقطع 95-1390</vt:lpstr>
      <vt:lpstr>مقایسه نرخ بیکاری بر اساس شهرستان و به تفکیک جنس در مقطع 95-1390</vt:lpstr>
      <vt:lpstr>4-ویژگی های اقتصادی و تولیدی</vt:lpstr>
      <vt:lpstr>5-ویژگی های زیرساختی و زیربنایی</vt:lpstr>
      <vt:lpstr>6-قابلیت ها</vt:lpstr>
      <vt:lpstr>6-قابلیت ها</vt:lpstr>
      <vt:lpstr>6-قابلیت ها</vt:lpstr>
      <vt:lpstr>6-قابلیت ها</vt:lpstr>
      <vt:lpstr>6-قابلیت ها</vt:lpstr>
      <vt:lpstr>6-قابلیت ها</vt:lpstr>
      <vt:lpstr>7-محدودیت ها و تنگناها</vt:lpstr>
      <vt:lpstr>7-محدودیت ها و تنگناها</vt:lpstr>
      <vt:lpstr>7-محدودیت ها و تنگناها</vt:lpstr>
      <vt:lpstr>7-محدودیت ها و تنگناها</vt:lpstr>
      <vt:lpstr>7-محدودیت ها و تنگناها</vt:lpstr>
      <vt:lpstr>7-محدودیت ها و تنگناها</vt:lpstr>
      <vt:lpstr>8- ساختار و سازمان فضایی</vt:lpstr>
      <vt:lpstr>کاربری اراضی  منظومه مرکزی</vt:lpstr>
      <vt:lpstr>کاربری اراضی  منظومه مرکزی</vt:lpstr>
      <vt:lpstr>ساختار فضایی منظومه مرکزی</vt:lpstr>
      <vt:lpstr>ساختار فضایی منظومه مرکزی</vt:lpstr>
      <vt:lpstr>سازمان فضایی وضع موجود منظومه مرکزی</vt:lpstr>
      <vt:lpstr>9-تبیین وضعیت هدف (افق برنامه و طرح : 1405 پایان برنامه هفتم)</vt:lpstr>
      <vt:lpstr>9-تبیین وضعیت هدف (افق برنامه و طرح : 1405 پایان برنامه هفتم)</vt:lpstr>
      <vt:lpstr>9-تبیین وضعیت هدف (افق برنامه و طرح : 1405 پایان برنامه هفتم)</vt:lpstr>
      <vt:lpstr>9-تبیین وضعیت هدف (افق برنامه و طرح : 1405 پایان برنامه هفتم)</vt:lpstr>
      <vt:lpstr>2-9-اهداف کمی</vt:lpstr>
      <vt:lpstr>2-9-اهداف کمی</vt:lpstr>
      <vt:lpstr>10-راهبردها و سیاست های اجرایی</vt:lpstr>
      <vt:lpstr>اقتصادی</vt:lpstr>
      <vt:lpstr>اجتماعی و فرهنگی</vt:lpstr>
      <vt:lpstr>زیست محیطی </vt:lpstr>
      <vt:lpstr>کالبدی-  فضایی </vt:lpstr>
      <vt:lpstr>گردشگری</vt:lpstr>
      <vt:lpstr>11-محورهای پیشران توسعه بخش</vt:lpstr>
      <vt:lpstr>12-طرح های پیشنهادی</vt:lpstr>
      <vt:lpstr>روند ارایه برنامه های اقدام</vt:lpstr>
      <vt:lpstr>اسناد بالادست مورد استفاده برای تدوین برنامه های اقدام</vt:lpstr>
      <vt:lpstr>PowerPoint Presentation</vt:lpstr>
      <vt:lpstr>منظومه مرکزی</vt:lpstr>
      <vt:lpstr>PowerPoint Presentation</vt:lpstr>
      <vt:lpstr>PowerPoint Presentation</vt:lpstr>
      <vt:lpstr>PowerPoint Presentation</vt:lpstr>
      <vt:lpstr>PowerPoint Presentation</vt:lpstr>
      <vt:lpstr>PowerPoint Presentation</vt:lpstr>
      <vt:lpstr>PowerPoint Presentation</vt:lpstr>
      <vt:lpstr>ب- عملیات اجرایی</vt:lpstr>
      <vt:lpstr>PowerPoint Presentation</vt:lpstr>
      <vt:lpstr>2-12-پروژه های عمرانی</vt:lpstr>
      <vt:lpstr>PowerPoint Presentation</vt:lpstr>
      <vt:lpstr>PowerPoint Presentation</vt:lpstr>
      <vt:lpstr>منظومه مرکزی</vt:lpstr>
      <vt:lpstr>PowerPoint Presentation</vt:lpstr>
      <vt:lpstr>13-نحوه نظارت، اجرا و بازنگری سند</vt:lpstr>
      <vt:lpstr>14-ساختار و سازمان فضائی هدف</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2015-09-09T11:12:34Z</dcterms:created>
  <dcterms:modified xsi:type="dcterms:W3CDTF">2020-10-10T06:41:34Z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TC016745569991</vt:lpwstr>
  </property>
</Properties>
</file>